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31" r:id="rId15"/>
    <p:sldId id="272" r:id="rId16"/>
    <p:sldId id="273" r:id="rId17"/>
    <p:sldId id="324" r:id="rId18"/>
    <p:sldId id="325" r:id="rId19"/>
    <p:sldId id="276" r:id="rId20"/>
    <p:sldId id="317" r:id="rId21"/>
    <p:sldId id="278" r:id="rId22"/>
    <p:sldId id="321" r:id="rId23"/>
    <p:sldId id="318" r:id="rId24"/>
    <p:sldId id="322" r:id="rId25"/>
    <p:sldId id="326" r:id="rId26"/>
    <p:sldId id="283" r:id="rId27"/>
    <p:sldId id="323" r:id="rId28"/>
    <p:sldId id="327" r:id="rId29"/>
    <p:sldId id="286" r:id="rId30"/>
    <p:sldId id="287" r:id="rId31"/>
    <p:sldId id="309" r:id="rId32"/>
    <p:sldId id="328" r:id="rId33"/>
    <p:sldId id="290" r:id="rId34"/>
    <p:sldId id="291" r:id="rId35"/>
    <p:sldId id="329" r:id="rId36"/>
    <p:sldId id="330" r:id="rId37"/>
    <p:sldId id="294" r:id="rId38"/>
    <p:sldId id="310" r:id="rId39"/>
    <p:sldId id="297" r:id="rId40"/>
    <p:sldId id="298" r:id="rId41"/>
  </p:sldIdLst>
  <p:sldSz cx="12192000" cy="6858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Arial Narrow"/>
        <a:ea typeface="Arial Narrow"/>
        <a:cs typeface="Arial Narrow"/>
        <a:sym typeface="Arial Narrow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6" autoAdjust="0"/>
    <p:restoredTop sz="86383" autoAdjust="0"/>
  </p:normalViewPr>
  <p:slideViewPr>
    <p:cSldViewPr>
      <p:cViewPr varScale="1">
        <p:scale>
          <a:sx n="115" d="100"/>
          <a:sy n="115" d="100"/>
        </p:scale>
        <p:origin x="16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3FF-4484-B7F5-26C514F52DD2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33FF-4484-B7F5-26C514F52DD2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33FF-4484-B7F5-26C514F52DD2}"/>
              </c:ext>
            </c:extLst>
          </c:dPt>
          <c:cat>
            <c:strRef>
              <c:f>Sheet1!$B$1:$D$1</c:f>
              <c:strCache>
                <c:ptCount val="3"/>
                <c:pt idx="0">
                  <c:v>ГО</c:v>
                </c:pt>
                <c:pt idx="1">
                  <c:v>ОБ</c:v>
                </c:pt>
                <c:pt idx="2">
                  <c:v>ФБ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12850</c:v>
                </c:pt>
                <c:pt idx="1">
                  <c:v>90190</c:v>
                </c:pt>
                <c:pt idx="2">
                  <c:v>57495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FF-4484-B7F5-26C514F52D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C81-4EE8-B7A3-4731D545C933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DC81-4EE8-B7A3-4731D545C933}"/>
              </c:ext>
            </c:extLst>
          </c:dPt>
          <c:cat>
            <c:strRef>
              <c:f>Sheet1!$B$1:$C$1</c:f>
              <c:strCache>
                <c:ptCount val="2"/>
                <c:pt idx="0">
                  <c:v>Апрель</c:v>
                </c:pt>
                <c:pt idx="1">
                  <c:v>Новая 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81-4EE8-B7A3-4731D545C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4FB6-488E-849C-CEBDD66D74C4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FB6-488E-849C-CEBDD66D74C4}"/>
              </c:ext>
            </c:extLst>
          </c:dPt>
          <c:cat>
            <c:strRef>
              <c:f>Sheet1!$B$1:$C$1</c:f>
              <c:strCache>
                <c:ptCount val="2"/>
                <c:pt idx="0">
                  <c:v>Апрель</c:v>
                </c:pt>
                <c:pt idx="1">
                  <c:v>Новая 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FB6-488E-849C-CEBDD66D74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32538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explosion val="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62D-41EC-9B7E-C6DF61BFF851}"/>
              </c:ext>
            </c:extLst>
          </c:dPt>
          <c:dPt>
            <c:idx val="1"/>
            <c:bubble3D val="0"/>
            <c:spPr>
              <a:solidFill>
                <a:srgbClr val="385DA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62D-41EC-9B7E-C6DF61BFF851}"/>
              </c:ext>
            </c:extLst>
          </c:dPt>
          <c:dPt>
            <c:idx val="2"/>
            <c:bubble3D val="0"/>
            <c:spPr>
              <a:solidFill>
                <a:srgbClr val="3E68B2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2D-41EC-9B7E-C6DF61BFF851}"/>
              </c:ext>
            </c:extLst>
          </c:dPt>
          <c:dPt>
            <c:idx val="3"/>
            <c:bubble3D val="0"/>
            <c:spPr>
              <a:solidFill>
                <a:srgbClr val="4974C5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162D-41EC-9B7E-C6DF61BFF851}"/>
              </c:ext>
            </c:extLst>
          </c:dPt>
          <c:dPt>
            <c:idx val="4"/>
            <c:bubble3D val="0"/>
            <c:spPr>
              <a:solidFill>
                <a:srgbClr val="6E8ACB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162D-41EC-9B7E-C6DF61BFF851}"/>
              </c:ext>
            </c:extLst>
          </c:dPt>
          <c:dPt>
            <c:idx val="5"/>
            <c:bubble3D val="0"/>
            <c:spPr>
              <a:solidFill>
                <a:srgbClr val="A2B1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162D-41EC-9B7E-C6DF61BFF851}"/>
              </c:ext>
            </c:extLst>
          </c:dPt>
          <c:dPt>
            <c:idx val="6"/>
            <c:bubble3D val="0"/>
            <c:spPr>
              <a:solidFill>
                <a:srgbClr val="45659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162D-41EC-9B7E-C6DF61BFF851}"/>
              </c:ext>
            </c:extLst>
          </c:dPt>
          <c:cat>
            <c:strRef>
              <c:f>Sheet1!$B$1:$H$1</c:f>
              <c:strCache>
                <c:ptCount val="7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  <c:pt idx="4">
                  <c:v>Новая 5</c:v>
                </c:pt>
                <c:pt idx="5">
                  <c:v>Новая 6</c:v>
                </c:pt>
                <c:pt idx="6">
                  <c:v>Новая 4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60</c:v>
                </c:pt>
                <c:pt idx="1">
                  <c:v>30</c:v>
                </c:pt>
                <c:pt idx="2">
                  <c:v>17</c:v>
                </c:pt>
                <c:pt idx="3">
                  <c:v>10</c:v>
                </c:pt>
                <c:pt idx="4">
                  <c:v>6</c:v>
                </c:pt>
                <c:pt idx="5">
                  <c:v>4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62D-41EC-9B7E-C6DF61BFF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F9A-4722-BD0D-B2A1E3EDAF3A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6F9A-4722-BD0D-B2A1E3EDAF3A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9A-4722-BD0D-B2A1E3EDAF3A}"/>
              </c:ext>
            </c:extLst>
          </c:dPt>
          <c:dPt>
            <c:idx val="3"/>
            <c:bubble3D val="0"/>
            <c:spPr>
              <a:solidFill>
                <a:srgbClr val="5B9AD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6F9A-4722-BD0D-B2A1E3EDAF3A}"/>
              </c:ext>
            </c:extLst>
          </c:dPt>
          <c:dPt>
            <c:idx val="4"/>
            <c:bubble3D val="0"/>
            <c:spPr>
              <a:solidFill>
                <a:srgbClr val="00070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6F9A-4722-BD0D-B2A1E3EDAF3A}"/>
              </c:ext>
            </c:extLst>
          </c:dPt>
          <c:dPt>
            <c:idx val="5"/>
            <c:bubble3D val="0"/>
            <c:spPr>
              <a:solidFill>
                <a:srgbClr val="154C9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6F9A-4722-BD0D-B2A1E3EDAF3A}"/>
              </c:ext>
            </c:extLst>
          </c:dPt>
          <c:dPt>
            <c:idx val="6"/>
            <c:bubble3D val="0"/>
            <c:spPr>
              <a:solidFill>
                <a:srgbClr val="6F94C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6F9A-4722-BD0D-B2A1E3EDAF3A}"/>
              </c:ext>
            </c:extLst>
          </c:dPt>
          <c:cat>
            <c:strRef>
              <c:f>Sheet1!$B$1:$D$1</c:f>
              <c:strCache>
                <c:ptCount val="3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80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F9A-4722-BD0D-B2A1E3EDAF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1249900434398531E-2"/>
          <c:y val="0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rgbClr val="6999CC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8D61-4F76-A88B-387F231169BF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D61-4F76-A88B-387F231169BF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8D61-4F76-A88B-387F231169BF}"/>
              </c:ext>
            </c:extLst>
          </c:dPt>
          <c:dPt>
            <c:idx val="3"/>
            <c:bubble3D val="0"/>
            <c:spPr>
              <a:solidFill>
                <a:srgbClr val="6685B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8D61-4F76-A88B-387F231169BF}"/>
              </c:ext>
            </c:extLst>
          </c:dPt>
          <c:dPt>
            <c:idx val="4"/>
            <c:bubble3D val="0"/>
            <c:spPr>
              <a:solidFill>
                <a:srgbClr val="00070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8D61-4F76-A88B-387F231169BF}"/>
              </c:ext>
            </c:extLst>
          </c:dPt>
          <c:dPt>
            <c:idx val="5"/>
            <c:bubble3D val="0"/>
            <c:spPr>
              <a:solidFill>
                <a:srgbClr val="154C9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8D61-4F76-A88B-387F231169BF}"/>
              </c:ext>
            </c:extLst>
          </c:dPt>
          <c:dPt>
            <c:idx val="6"/>
            <c:bubble3D val="0"/>
            <c:spPr>
              <a:solidFill>
                <a:srgbClr val="6F94C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8D61-4F76-A88B-387F231169BF}"/>
              </c:ext>
            </c:extLst>
          </c:dPt>
          <c:cat>
            <c:strRef>
              <c:f>Sheet1!$B$1:$E$1</c:f>
              <c:strCache>
                <c:ptCount val="4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72.5</c:v>
                </c:pt>
                <c:pt idx="1">
                  <c:v>5</c:v>
                </c:pt>
                <c:pt idx="2">
                  <c:v>151.80000000000001</c:v>
                </c:pt>
                <c:pt idx="3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D61-4F76-A88B-387F23116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AB5-4E39-A071-67D52374741A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DAB5-4E39-A071-67D52374741A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DAB5-4E39-A071-67D52374741A}"/>
              </c:ext>
            </c:extLst>
          </c:dPt>
          <c:cat>
            <c:strRef>
              <c:f>Sheet1!$B$1:$D$1</c:f>
              <c:strCache>
                <c:ptCount val="3"/>
                <c:pt idx="0">
                  <c:v>Развитие физической культуры и спорта</c:v>
                </c:pt>
                <c:pt idx="1">
                  <c:v>Подготовка спортивного резерва</c:v>
                </c:pt>
                <c:pt idx="2">
                  <c:v>Обеспечивающая подпрограмма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572.4</c:v>
                </c:pt>
                <c:pt idx="1">
                  <c:v>639.70000000000005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B5-4E39-A071-67D5237474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19E-4A1B-ADB2-753E7E417F45}"/>
              </c:ext>
            </c:extLst>
          </c:dPt>
          <c:dPt>
            <c:idx val="1"/>
            <c:bubble3D val="0"/>
            <c:spPr>
              <a:solidFill>
                <a:srgbClr val="0E2B6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19E-4A1B-ADB2-753E7E417F45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419E-4A1B-ADB2-753E7E417F45}"/>
              </c:ext>
            </c:extLst>
          </c:dPt>
          <c:cat>
            <c:strRef>
              <c:f>Sheet1!$B$1:$C$1</c:f>
              <c:strCache>
                <c:ptCount val="2"/>
                <c:pt idx="0">
                  <c:v>Развитие физической культуры и спорта</c:v>
                </c:pt>
                <c:pt idx="1">
                  <c:v>Подготовка спортивного резерва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8.6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19E-4A1B-ADB2-753E7E417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93F-4DBF-ABE9-96097EDFF093}"/>
              </c:ext>
            </c:extLst>
          </c:dPt>
          <c:dPt>
            <c:idx val="1"/>
            <c:bubble3D val="0"/>
            <c:spPr>
              <a:solidFill>
                <a:srgbClr val="2F5597"/>
              </a:solidFill>
              <a:ln w="6350" cap="flat">
                <a:solidFill>
                  <a:srgbClr val="2F5597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B93F-4DBF-ABE9-96097EDFF093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B93F-4DBF-ABE9-96097EDFF093}"/>
              </c:ext>
            </c:extLst>
          </c:dPt>
          <c:cat>
            <c:strRef>
              <c:f>Sheet1!$B$1:$D$1</c:f>
              <c:strCache>
                <c:ptCount val="3"/>
                <c:pt idx="0">
                  <c:v>Развитие физической культуры и спорта</c:v>
                </c:pt>
                <c:pt idx="1">
                  <c:v>Подготовка спортивного резерва</c:v>
                </c:pt>
                <c:pt idx="2">
                  <c:v>Обеспечивающая подпрограмма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1.3</c:v>
                </c:pt>
                <c:pt idx="1">
                  <c:v>22.8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3F-4DBF-ABE9-96097EDFF0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32538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79A-4DFA-B369-C57CE7EA26D6}"/>
              </c:ext>
            </c:extLst>
          </c:dPt>
          <c:dPt>
            <c:idx val="1"/>
            <c:bubble3D val="0"/>
            <c:spPr>
              <a:solidFill>
                <a:srgbClr val="385DA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79A-4DFA-B369-C57CE7EA26D6}"/>
              </c:ext>
            </c:extLst>
          </c:dPt>
          <c:dPt>
            <c:idx val="2"/>
            <c:bubble3D val="0"/>
            <c:spPr>
              <a:solidFill>
                <a:srgbClr val="3E68B2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9A-4DFA-B369-C57CE7EA26D6}"/>
              </c:ext>
            </c:extLst>
          </c:dPt>
          <c:dPt>
            <c:idx val="3"/>
            <c:bubble3D val="0"/>
            <c:spPr>
              <a:solidFill>
                <a:srgbClr val="4974C5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479A-4DFA-B369-C57CE7EA26D6}"/>
              </c:ext>
            </c:extLst>
          </c:dPt>
          <c:dPt>
            <c:idx val="4"/>
            <c:bubble3D val="0"/>
            <c:spPr>
              <a:solidFill>
                <a:srgbClr val="6E8ACB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479A-4DFA-B369-C57CE7EA26D6}"/>
              </c:ext>
            </c:extLst>
          </c:dPt>
          <c:dPt>
            <c:idx val="5"/>
            <c:bubble3D val="0"/>
            <c:spPr>
              <a:solidFill>
                <a:srgbClr val="A2B1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479A-4DFA-B369-C57CE7EA26D6}"/>
              </c:ext>
            </c:extLst>
          </c:dPt>
          <c:dPt>
            <c:idx val="6"/>
            <c:bubble3D val="0"/>
            <c:spPr>
              <a:solidFill>
                <a:srgbClr val="45659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479A-4DFA-B369-C57CE7EA26D6}"/>
              </c:ext>
            </c:extLst>
          </c:dPt>
          <c:cat>
            <c:strRef>
              <c:f>Sheet1!$B$1:$G$1</c:f>
              <c:strCache>
                <c:ptCount val="7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  <c:pt idx="4">
                  <c:v>Новая 5</c:v>
                </c:pt>
                <c:pt idx="5">
                  <c:v>Новая 6</c:v>
                </c:pt>
                <c:pt idx="6">
                  <c:v>Новая 4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7"/>
                <c:pt idx="0">
                  <c:v>80</c:v>
                </c:pt>
                <c:pt idx="1">
                  <c:v>30</c:v>
                </c:pt>
                <c:pt idx="2">
                  <c:v>17</c:v>
                </c:pt>
                <c:pt idx="3">
                  <c:v>10</c:v>
                </c:pt>
                <c:pt idx="4">
                  <c:v>6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79A-4DFA-B369-C57CE7EA2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7FA-4033-9074-EBEADDD2C776}"/>
              </c:ext>
            </c:extLst>
          </c:dPt>
          <c:dPt>
            <c:idx val="1"/>
            <c:bubble3D val="0"/>
            <c:spPr>
              <a:solidFill>
                <a:srgbClr val="0E2B6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57FA-4033-9074-EBEADDD2C776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FA-4033-9074-EBEADDD2C776}"/>
              </c:ext>
            </c:extLst>
          </c:dPt>
          <c:cat>
            <c:strRef>
              <c:f>Sheet1!$B$1:$C$1</c:f>
              <c:strCache>
                <c:ptCount val="2"/>
                <c:pt idx="0">
                  <c:v>Развитие физической культуры и спорта</c:v>
                </c:pt>
                <c:pt idx="1">
                  <c:v>Подготовка спортивного резерва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</c:v>
                </c:pt>
                <c:pt idx="1">
                  <c:v>12.8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FA-4033-9074-EBEADDD2C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653-4093-90B2-46DB8666449F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653-4093-90B2-46DB8666449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7653-4093-90B2-46DB8666449F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7653-4093-90B2-46DB8666449F}"/>
              </c:ext>
            </c:extLst>
          </c:dPt>
          <c:cat>
            <c:strRef>
              <c:f>Sheet1!$B$1:$C$1</c:f>
              <c:strCache>
                <c:ptCount val="2"/>
                <c:pt idx="0">
                  <c:v>н+нн</c:v>
                </c:pt>
                <c:pt idx="1">
                  <c:v>безвозм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14576.3</c:v>
                </c:pt>
                <c:pt idx="1">
                  <c:v>12570.9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53-4093-90B2-46DB86664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rgbClr val="6685B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DF2-4DC4-BF9C-FF5290ADD312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EDF2-4DC4-BF9C-FF5290ADD312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EDF2-4DC4-BF9C-FF5290ADD312}"/>
              </c:ext>
            </c:extLst>
          </c:dPt>
          <c:dPt>
            <c:idx val="3"/>
            <c:bubble3D val="0"/>
            <c:spPr>
              <a:solidFill>
                <a:srgbClr val="2E75B6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EDF2-4DC4-BF9C-FF5290ADD312}"/>
              </c:ext>
            </c:extLst>
          </c:dPt>
          <c:dPt>
            <c:idx val="4"/>
            <c:bubble3D val="0"/>
            <c:spPr>
              <a:solidFill>
                <a:srgbClr val="2F5597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EDF2-4DC4-BF9C-FF5290ADD312}"/>
              </c:ext>
            </c:extLst>
          </c:dPt>
          <c:dPt>
            <c:idx val="5"/>
            <c:bubble3D val="0"/>
            <c:spPr>
              <a:solidFill>
                <a:srgbClr val="8FAADC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EDF2-4DC4-BF9C-FF5290ADD312}"/>
              </c:ext>
            </c:extLst>
          </c:dPt>
          <c:dPt>
            <c:idx val="6"/>
            <c:bubble3D val="0"/>
            <c:spPr>
              <a:solidFill>
                <a:srgbClr val="6F94C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EDF2-4DC4-BF9C-FF5290ADD312}"/>
              </c:ext>
            </c:extLst>
          </c:dPt>
          <c:cat>
            <c:strRef>
              <c:f>Sheet1!$B$1:$G$1</c:f>
              <c:strCache>
                <c:ptCount val="6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  <c:pt idx="4">
                  <c:v>Новая 5</c:v>
                </c:pt>
                <c:pt idx="5">
                  <c:v>Новая 6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100</c:v>
                </c:pt>
                <c:pt idx="1">
                  <c:v>50</c:v>
                </c:pt>
                <c:pt idx="2">
                  <c:v>2410.1</c:v>
                </c:pt>
                <c:pt idx="3">
                  <c:v>150</c:v>
                </c:pt>
                <c:pt idx="4">
                  <c:v>200</c:v>
                </c:pt>
                <c:pt idx="5">
                  <c:v>994.7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DF2-4DC4-BF9C-FF5290ADD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2499744746196042E-3"/>
          <c:y val="7.8815567895469812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2CC-4AC3-BC1C-69A513A4D852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2CC-4AC3-BC1C-69A513A4D852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92CC-4AC3-BC1C-69A513A4D852}"/>
              </c:ext>
            </c:extLst>
          </c:dPt>
          <c:cat>
            <c:strRef>
              <c:f>Sheet1!$B$1:$C$1</c:f>
              <c:strCache>
                <c:ptCount val="2"/>
                <c:pt idx="0">
                  <c:v>Развитие физической культуры и спорта</c:v>
                </c:pt>
                <c:pt idx="1">
                  <c:v>Подготовка спортивного резерва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572.4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CC-4AC3-BC1C-69A513A4D8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DB8-462C-81E5-B4B8C3F3D074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ADB8-462C-81E5-B4B8C3F3D074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ADB8-462C-81E5-B4B8C3F3D074}"/>
              </c:ext>
            </c:extLst>
          </c:dPt>
          <c:dPt>
            <c:idx val="3"/>
            <c:bubble3D val="0"/>
            <c:spPr>
              <a:solidFill>
                <a:srgbClr val="5B9AD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ADB8-462C-81E5-B4B8C3F3D074}"/>
              </c:ext>
            </c:extLst>
          </c:dPt>
          <c:dPt>
            <c:idx val="4"/>
            <c:bubble3D val="0"/>
            <c:spPr>
              <a:solidFill>
                <a:srgbClr val="00070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ADB8-462C-81E5-B4B8C3F3D074}"/>
              </c:ext>
            </c:extLst>
          </c:dPt>
          <c:dPt>
            <c:idx val="5"/>
            <c:bubble3D val="0"/>
            <c:spPr>
              <a:solidFill>
                <a:srgbClr val="154C9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ADB8-462C-81E5-B4B8C3F3D074}"/>
              </c:ext>
            </c:extLst>
          </c:dPt>
          <c:dPt>
            <c:idx val="6"/>
            <c:bubble3D val="0"/>
            <c:spPr>
              <a:solidFill>
                <a:srgbClr val="6F94C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ADB8-462C-81E5-B4B8C3F3D074}"/>
              </c:ext>
            </c:extLst>
          </c:dPt>
          <c:cat>
            <c:strRef>
              <c:f>Sheet1!$B$1:$D$1</c:f>
              <c:strCache>
                <c:ptCount val="7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  <c:pt idx="4">
                  <c:v>Новая 5</c:v>
                </c:pt>
                <c:pt idx="5">
                  <c:v>Новая 6</c:v>
                </c:pt>
                <c:pt idx="6">
                  <c:v>Новая 4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4"/>
                <c:pt idx="0">
                  <c:v>30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DB8-462C-81E5-B4B8C3F3D0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E22-40B1-A104-1A868A46A222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DE22-40B1-A104-1A868A46A222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DE22-40B1-A104-1A868A46A222}"/>
              </c:ext>
            </c:extLst>
          </c:dPt>
          <c:dPt>
            <c:idx val="3"/>
            <c:bubble3D val="0"/>
            <c:spPr>
              <a:solidFill>
                <a:srgbClr val="5B9AD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DE22-40B1-A104-1A868A46A222}"/>
              </c:ext>
            </c:extLst>
          </c:dPt>
          <c:dPt>
            <c:idx val="4"/>
            <c:bubble3D val="0"/>
            <c:spPr>
              <a:solidFill>
                <a:srgbClr val="00070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DE22-40B1-A104-1A868A46A222}"/>
              </c:ext>
            </c:extLst>
          </c:dPt>
          <c:dPt>
            <c:idx val="5"/>
            <c:bubble3D val="0"/>
            <c:spPr>
              <a:solidFill>
                <a:srgbClr val="154C9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DE22-40B1-A104-1A868A46A222}"/>
              </c:ext>
            </c:extLst>
          </c:dPt>
          <c:dPt>
            <c:idx val="6"/>
            <c:bubble3D val="0"/>
            <c:spPr>
              <a:solidFill>
                <a:srgbClr val="6F94C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DE22-40B1-A104-1A868A46A222}"/>
              </c:ext>
            </c:extLst>
          </c:dPt>
          <c:cat>
            <c:strRef>
              <c:f>Sheet1!$B$1:$E$1</c:f>
              <c:strCache>
                <c:ptCount val="4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30</c:v>
                </c:pt>
                <c:pt idx="1">
                  <c:v>6</c:v>
                </c:pt>
                <c:pt idx="2">
                  <c:v>14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E22-40B1-A104-1A868A46A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rgbClr val="0E2B6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3721-40CD-BD55-D26678F369DD}"/>
              </c:ext>
            </c:extLst>
          </c:dPt>
          <c:dPt>
            <c:idx val="1"/>
            <c:bubble3D val="0"/>
            <c:spPr>
              <a:solidFill>
                <a:srgbClr val="6685B3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3721-40CD-BD55-D26678F369DD}"/>
              </c:ext>
            </c:extLst>
          </c:dPt>
          <c:dPt>
            <c:idx val="2"/>
            <c:bubble3D val="0"/>
            <c:spPr>
              <a:solidFill>
                <a:srgbClr val="9DC3E6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3721-40CD-BD55-D26678F369DD}"/>
              </c:ext>
            </c:extLst>
          </c:dPt>
          <c:dPt>
            <c:idx val="3"/>
            <c:bubble3D val="0"/>
            <c:spPr>
              <a:solidFill>
                <a:srgbClr val="6A98CD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3721-40CD-BD55-D26678F369DD}"/>
              </c:ext>
            </c:extLst>
          </c:dPt>
          <c:dPt>
            <c:idx val="4"/>
            <c:bubble3D val="0"/>
            <c:spPr>
              <a:solidFill>
                <a:srgbClr val="00070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3721-40CD-BD55-D26678F369DD}"/>
              </c:ext>
            </c:extLst>
          </c:dPt>
          <c:dPt>
            <c:idx val="5"/>
            <c:bubble3D val="0"/>
            <c:spPr>
              <a:solidFill>
                <a:srgbClr val="154C9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3721-40CD-BD55-D26678F369DD}"/>
              </c:ext>
            </c:extLst>
          </c:dPt>
          <c:dPt>
            <c:idx val="6"/>
            <c:bubble3D val="0"/>
            <c:spPr>
              <a:solidFill>
                <a:srgbClr val="6F94C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3721-40CD-BD55-D26678F369DD}"/>
              </c:ext>
            </c:extLst>
          </c:dPt>
          <c:cat>
            <c:strRef>
              <c:f>Sheet1!$B$1:$E$1</c:f>
              <c:strCache>
                <c:ptCount val="4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187.3</c:v>
                </c:pt>
                <c:pt idx="1">
                  <c:v>928.2</c:v>
                </c:pt>
                <c:pt idx="2">
                  <c:v>41.7</c:v>
                </c:pt>
                <c:pt idx="3">
                  <c:v>125.7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721-40CD-BD55-D26678F369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3EB-4C1C-BD06-3DE64F3046D9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A3EB-4C1C-BD06-3DE64F3046D9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A3EB-4C1C-BD06-3DE64F3046D9}"/>
              </c:ext>
            </c:extLst>
          </c:dPt>
          <c:dPt>
            <c:idx val="3"/>
            <c:bubble3D val="0"/>
            <c:spPr>
              <a:solidFill>
                <a:srgbClr val="5B9AD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A3EB-4C1C-BD06-3DE64F3046D9}"/>
              </c:ext>
            </c:extLst>
          </c:dPt>
          <c:dPt>
            <c:idx val="4"/>
            <c:bubble3D val="0"/>
            <c:spPr>
              <a:solidFill>
                <a:srgbClr val="00070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A3EB-4C1C-BD06-3DE64F3046D9}"/>
              </c:ext>
            </c:extLst>
          </c:dPt>
          <c:dPt>
            <c:idx val="5"/>
            <c:bubble3D val="0"/>
            <c:spPr>
              <a:solidFill>
                <a:srgbClr val="154C9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A3EB-4C1C-BD06-3DE64F3046D9}"/>
              </c:ext>
            </c:extLst>
          </c:dPt>
          <c:dPt>
            <c:idx val="6"/>
            <c:bubble3D val="0"/>
            <c:spPr>
              <a:solidFill>
                <a:srgbClr val="6F94C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A3EB-4C1C-BD06-3DE64F3046D9}"/>
              </c:ext>
            </c:extLst>
          </c:dPt>
          <c:cat>
            <c:strRef>
              <c:f>Sheet1!$B$1:$D$1</c:f>
              <c:strCache>
                <c:ptCount val="7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  <c:pt idx="4">
                  <c:v>Новая 5</c:v>
                </c:pt>
                <c:pt idx="5">
                  <c:v>Новая 6</c:v>
                </c:pt>
                <c:pt idx="6">
                  <c:v>Новая 4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4"/>
                <c:pt idx="0">
                  <c:v>80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3EB-4C1C-BD06-3DE64F304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FC3-45AB-8CEF-274736F1ED96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2FC3-45AB-8CEF-274736F1ED96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2FC3-45AB-8CEF-274736F1ED96}"/>
              </c:ext>
            </c:extLst>
          </c:dPt>
          <c:cat>
            <c:strRef>
              <c:f>Sheet1!$B$1:$C$1</c:f>
              <c:strCache>
                <c:ptCount val="3"/>
                <c:pt idx="0">
                  <c:v>Развитие физической культуры и спорта</c:v>
                </c:pt>
                <c:pt idx="1">
                  <c:v>Подготовка спортивного резерва</c:v>
                </c:pt>
                <c:pt idx="2">
                  <c:v>Обеспечивающая подпрограмма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3"/>
                <c:pt idx="0">
                  <c:v>572.4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C3-45AB-8CEF-274736F1E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rgbClr val="6785B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5C43-40C0-B3EB-760E526D8E3A}"/>
              </c:ext>
            </c:extLst>
          </c:dPt>
          <c:dPt>
            <c:idx val="1"/>
            <c:bubble3D val="0"/>
            <c:spPr>
              <a:solidFill>
                <a:srgbClr val="0E2B6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5C43-40C0-B3EB-760E526D8E3A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5C43-40C0-B3EB-760E526D8E3A}"/>
              </c:ext>
            </c:extLst>
          </c:dPt>
          <c:cat>
            <c:strRef>
              <c:f>Sheet1!$B$1:$C$1</c:f>
              <c:strCache>
                <c:ptCount val="2"/>
                <c:pt idx="0">
                  <c:v>Развитие физической культуры и спорта</c:v>
                </c:pt>
                <c:pt idx="1">
                  <c:v>Подготовка спортивного резерва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1916.9</c:v>
                </c:pt>
                <c:pt idx="1">
                  <c:v>2742.2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C43-40C0-B3EB-760E526D8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99239910894869E-3"/>
          <c:y val="5.0000249581497206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F2C-4E32-A693-BA3EDBCAA60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EF2C-4E32-A693-BA3EDBCAA60C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EF2C-4E32-A693-BA3EDBCAA60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48D8-4651-958F-B72A807B031D}"/>
              </c:ext>
            </c:extLst>
          </c:dPt>
          <c:dLbls>
            <c:dLbl>
              <c:idx val="2"/>
              <c:layout>
                <c:manualLayout>
                  <c:x val="2.0170722819780832E-2"/>
                  <c:y val="8.64459549419178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2C-4E32-A693-BA3EDBCAA6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 Narrow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Развитие физической культуры и спорта</c:v>
                </c:pt>
                <c:pt idx="3">
                  <c:v>Подготовка спортивного резерва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 formatCode="0.0%">
                  <c:v>2.8000000000000001E-2</c:v>
                </c:pt>
                <c:pt idx="2" formatCode="0.0%">
                  <c:v>5.0999999999999997E-2</c:v>
                </c:pt>
                <c:pt idx="3" formatCode="0.0%">
                  <c:v>0.92100000000000004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F2C-4E32-A693-BA3EDBCAA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463-4D6C-80BF-E14E6CCC019B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63-4D6C-80BF-E14E6CCC019B}"/>
              </c:ext>
            </c:extLst>
          </c:dPt>
          <c:cat>
            <c:strRef>
              <c:f>Sheet1!$B$1:$C$1</c:f>
              <c:strCache>
                <c:ptCount val="2"/>
                <c:pt idx="0">
                  <c:v>Апрель</c:v>
                </c:pt>
                <c:pt idx="1">
                  <c:v>Новая 1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63-4D6C-80BF-E14E6CCC0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8.2296099999999997E-2"/>
          <c:y val="0.141234"/>
          <c:w val="0.84033999999999998"/>
          <c:h val="0.75621099999999997"/>
        </c:manualLayout>
      </c:layout>
      <c:area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ГОРОДСКОЙ БЮДЖЕТ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2.8104475465908062E-2"/>
                  <c:y val="-6.7098708349762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093896399364872E-2"/>
                      <c:h val="5.35723654161883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6CB-408E-8A29-7EF9418B9B4E}"/>
                </c:ext>
              </c:extLst>
            </c:dLbl>
            <c:dLbl>
              <c:idx val="1"/>
              <c:layout>
                <c:manualLayout>
                  <c:x val="1.135347756123726E-3"/>
                  <c:y val="-7.5216315834188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52-4D3E-AEE0-90673CA86080}"/>
                </c:ext>
              </c:extLst>
            </c:dLbl>
            <c:dLbl>
              <c:idx val="2"/>
              <c:layout>
                <c:manualLayout>
                  <c:x val="0"/>
                  <c:y val="-7.2622649770940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52-4D3E-AEE0-90673CA86080}"/>
                </c:ext>
              </c:extLst>
            </c:dLbl>
            <c:dLbl>
              <c:idx val="3"/>
              <c:layout>
                <c:manualLayout>
                  <c:x val="0"/>
                  <c:y val="-8.29973140239318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52-4D3E-AEE0-90673CA86080}"/>
                </c:ext>
              </c:extLst>
            </c:dLbl>
            <c:dLbl>
              <c:idx val="4"/>
              <c:layout>
                <c:manualLayout>
                  <c:x val="0"/>
                  <c:y val="-8.5590980087179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F52-4D3E-AEE0-90673CA86080}"/>
                </c:ext>
              </c:extLst>
            </c:dLbl>
            <c:dLbl>
              <c:idx val="5"/>
              <c:layout>
                <c:manualLayout>
                  <c:x val="-9.8990036303764732E-3"/>
                  <c:y val="-0.114121386204002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52-4D3E-AEE0-90673CA860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u="none" strike="noStrike">
                    <a:solidFill>
                      <a:srgbClr val="003399"/>
                    </a:solidFill>
                    <a:latin typeface="Arial Narrow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3506</c:v>
                </c:pt>
                <c:pt idx="1">
                  <c:v>3377</c:v>
                </c:pt>
                <c:pt idx="2">
                  <c:v>3802</c:v>
                </c:pt>
                <c:pt idx="3">
                  <c:v>4364</c:v>
                </c:pt>
                <c:pt idx="4">
                  <c:v>5839</c:v>
                </c:pt>
                <c:pt idx="5">
                  <c:v>8085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4-4824-97A0-0400166CBE1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БЮДЖЕТ МОСКОВСКОЙ ОБЛАСТИ</c:v>
                </c:pt>
              </c:strCache>
            </c:strRef>
          </c:tx>
          <c:spPr>
            <a:solidFill>
              <a:srgbClr val="94B9DA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Lbls>
            <c:dLbl>
              <c:idx val="0"/>
              <c:layout>
                <c:manualLayout>
                  <c:x val="3.6483696428485174E-2"/>
                  <c:y val="-0.130931921916083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78186619706162E-2"/>
                      <c:h val="6.88461312940537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6CB-408E-8A29-7EF9418B9B4E}"/>
                </c:ext>
              </c:extLst>
            </c:dLbl>
            <c:dLbl>
              <c:idx val="1"/>
              <c:layout>
                <c:manualLayout>
                  <c:x val="-3.7251727033780235E-3"/>
                  <c:y val="-0.165418348578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52-4D3E-AEE0-90673CA86080}"/>
                </c:ext>
              </c:extLst>
            </c:dLbl>
            <c:dLbl>
              <c:idx val="2"/>
              <c:layout>
                <c:manualLayout>
                  <c:x val="-6.8120865367423565E-3"/>
                  <c:y val="-0.18415029049059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52-4D3E-AEE0-90673CA86080}"/>
                </c:ext>
              </c:extLst>
            </c:dLbl>
            <c:dLbl>
              <c:idx val="3"/>
              <c:layout>
                <c:manualLayout>
                  <c:x val="-4.6610590541699649E-3"/>
                  <c:y val="-0.23515905640114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52-4D3E-AEE0-90673CA86080}"/>
                </c:ext>
              </c:extLst>
            </c:dLbl>
            <c:dLbl>
              <c:idx val="4"/>
              <c:layout>
                <c:manualLayout>
                  <c:x val="-7.9474342928661651E-3"/>
                  <c:y val="-0.269741270577778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52-4D3E-AEE0-90673CA86080}"/>
                </c:ext>
              </c:extLst>
            </c:dLbl>
            <c:dLbl>
              <c:idx val="5"/>
              <c:layout>
                <c:manualLayout>
                  <c:x val="-1.3703963879789754E-2"/>
                  <c:y val="-0.30778177424730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52-4D3E-AEE0-90673CA8608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u="none" strike="noStrike">
                    <a:solidFill>
                      <a:srgbClr val="003399"/>
                    </a:solidFill>
                    <a:latin typeface="Arial Narrow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11036</c:v>
                </c:pt>
                <c:pt idx="1">
                  <c:v>15067</c:v>
                </c:pt>
                <c:pt idx="2">
                  <c:v>18629</c:v>
                </c:pt>
                <c:pt idx="3">
                  <c:v>24193</c:v>
                </c:pt>
                <c:pt idx="4">
                  <c:v>28316</c:v>
                </c:pt>
                <c:pt idx="5">
                  <c:v>37838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74-4824-97A0-0400166CBE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097728"/>
        <c:axId val="60398912"/>
      </c:areaChart>
      <c:catAx>
        <c:axId val="12109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sz="1800" b="1" i="0" u="none" strike="noStrike">
                <a:solidFill>
                  <a:srgbClr val="003399"/>
                </a:solidFill>
                <a:latin typeface="Arial Narrow"/>
              </a:defRPr>
            </a:pPr>
            <a:endParaRPr lang="ru-RU"/>
          </a:p>
        </c:txPr>
        <c:crossAx val="60398912"/>
        <c:crosses val="autoZero"/>
        <c:auto val="1"/>
        <c:lblAlgn val="ctr"/>
        <c:lblOffset val="100"/>
        <c:noMultiLvlLbl val="1"/>
      </c:catAx>
      <c:valAx>
        <c:axId val="60398912"/>
        <c:scaling>
          <c:orientation val="minMax"/>
          <c:max val="5000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miter lim="800000"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 sz="1800" b="1" i="0" u="none" strike="noStrike">
                <a:solidFill>
                  <a:srgbClr val="003399"/>
                </a:solidFill>
                <a:latin typeface="Arial Narrow"/>
              </a:defRPr>
            </a:pPr>
            <a:endParaRPr lang="ru-RU"/>
          </a:p>
        </c:txPr>
        <c:crossAx val="121097728"/>
        <c:crosses val="autoZero"/>
        <c:crossBetween val="midCat"/>
        <c:majorUnit val="10000"/>
        <c:minorUnit val="7500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8.4212099999999998E-2"/>
          <c:y val="0"/>
          <c:w val="0.83876499999999998"/>
          <c:h val="8.3500500000000005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1" i="0" u="none" strike="noStrike">
              <a:solidFill>
                <a:srgbClr val="003399"/>
              </a:solidFill>
              <a:latin typeface="Arial Narrow"/>
            </a:defRPr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32538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62D-41EC-9B7E-C6DF61BFF851}"/>
              </c:ext>
            </c:extLst>
          </c:dPt>
          <c:dPt>
            <c:idx val="1"/>
            <c:bubble3D val="0"/>
            <c:spPr>
              <a:solidFill>
                <a:srgbClr val="385DA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62D-41EC-9B7E-C6DF61BFF851}"/>
              </c:ext>
            </c:extLst>
          </c:dPt>
          <c:dPt>
            <c:idx val="2"/>
            <c:bubble3D val="0"/>
            <c:spPr>
              <a:solidFill>
                <a:srgbClr val="3E68B2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162D-41EC-9B7E-C6DF61BFF851}"/>
              </c:ext>
            </c:extLst>
          </c:dPt>
          <c:dPt>
            <c:idx val="3"/>
            <c:bubble3D val="0"/>
            <c:spPr>
              <a:solidFill>
                <a:srgbClr val="4974C5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162D-41EC-9B7E-C6DF61BFF851}"/>
              </c:ext>
            </c:extLst>
          </c:dPt>
          <c:dPt>
            <c:idx val="4"/>
            <c:bubble3D val="0"/>
            <c:spPr>
              <a:solidFill>
                <a:srgbClr val="6E8ACB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162D-41EC-9B7E-C6DF61BFF851}"/>
              </c:ext>
            </c:extLst>
          </c:dPt>
          <c:dPt>
            <c:idx val="5"/>
            <c:bubble3D val="0"/>
            <c:spPr>
              <a:solidFill>
                <a:srgbClr val="A2B1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A-162D-41EC-9B7E-C6DF61BFF851}"/>
              </c:ext>
            </c:extLst>
          </c:dPt>
          <c:dPt>
            <c:idx val="6"/>
            <c:bubble3D val="0"/>
            <c:spPr>
              <a:solidFill>
                <a:srgbClr val="45659E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162D-41EC-9B7E-C6DF61BFF851}"/>
              </c:ext>
            </c:extLst>
          </c:dPt>
          <c:cat>
            <c:strRef>
              <c:f>Sheet1!$B$1:$H$1</c:f>
              <c:strCache>
                <c:ptCount val="7"/>
                <c:pt idx="0">
                  <c:v>Апрель</c:v>
                </c:pt>
                <c:pt idx="1">
                  <c:v>Новая 1</c:v>
                </c:pt>
                <c:pt idx="2">
                  <c:v>Новая 2</c:v>
                </c:pt>
                <c:pt idx="3">
                  <c:v>Новая 3</c:v>
                </c:pt>
                <c:pt idx="4">
                  <c:v>Новая 5</c:v>
                </c:pt>
                <c:pt idx="5">
                  <c:v>Новая 6</c:v>
                </c:pt>
                <c:pt idx="6">
                  <c:v>Новая 4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45</c:v>
                </c:pt>
                <c:pt idx="1">
                  <c:v>20</c:v>
                </c:pt>
                <c:pt idx="2">
                  <c:v>12</c:v>
                </c:pt>
                <c:pt idx="3">
                  <c:v>10</c:v>
                </c:pt>
                <c:pt idx="4">
                  <c:v>20</c:v>
                </c:pt>
                <c:pt idx="5">
                  <c:v>4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62D-41EC-9B7E-C6DF61BFF8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AEA-447E-9651-3F5D0127A894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2AEA-447E-9651-3F5D0127A894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2AEA-447E-9651-3F5D0127A894}"/>
              </c:ext>
            </c:extLst>
          </c:dPt>
          <c:cat>
            <c:strRef>
              <c:f>Sheet1!$B$1:$C$1</c:f>
              <c:strCache>
                <c:ptCount val="2"/>
                <c:pt idx="0">
                  <c:v>УСН+АУСН</c:v>
                </c:pt>
                <c:pt idx="1">
                  <c:v>ПСН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2433.9</c:v>
                </c:pt>
                <c:pt idx="1">
                  <c:v>337.8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EA-447E-9651-3F5D0127A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AEA-447E-9651-3F5D0127A894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2AEA-447E-9651-3F5D0127A894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2AEA-447E-9651-3F5D0127A894}"/>
              </c:ext>
            </c:extLst>
          </c:dPt>
          <c:cat>
            <c:strRef>
              <c:f>Sheet1!$B$1:$D$1</c:f>
              <c:strCache>
                <c:ptCount val="3"/>
                <c:pt idx="0">
                  <c:v>НИФЛ</c:v>
                </c:pt>
                <c:pt idx="1">
                  <c:v>Зем.орг</c:v>
                </c:pt>
                <c:pt idx="2">
                  <c:v>Зем. Физ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451.2</c:v>
                </c:pt>
                <c:pt idx="1">
                  <c:v>911.4</c:v>
                </c:pt>
                <c:pt idx="2">
                  <c:v>363.5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EA-447E-9651-3F5D0127A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2499139348190697E-3"/>
          <c:y val="0"/>
          <c:w val="0.9987500860651809"/>
          <c:h val="0.99625003318853378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E376-4FB7-B197-476C1F32EEE4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E376-4FB7-B197-476C1F32EEE4}"/>
              </c:ext>
            </c:extLst>
          </c:dPt>
          <c:dPt>
            <c:idx val="2"/>
            <c:bubble3D val="0"/>
            <c:spPr>
              <a:solidFill>
                <a:srgbClr val="6999CC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E376-4FB7-B197-476C1F32EEE4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E376-4FB7-B197-476C1F32EEE4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BE2C-4999-802B-11AD05DA5193}"/>
              </c:ext>
            </c:extLst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BE2C-4999-802B-11AD05DA5193}"/>
              </c:ext>
            </c:extLst>
          </c:dPt>
          <c:cat>
            <c:strRef>
              <c:f>Sheet1!$B$1:$F$1</c:f>
              <c:strCache>
                <c:ptCount val="5"/>
                <c:pt idx="0">
                  <c:v>ар ЗУ+сервитут</c:v>
                </c:pt>
                <c:pt idx="1">
                  <c:v>ар. имущ</c:v>
                </c:pt>
                <c:pt idx="2">
                  <c:v>мун. Жильё+КОММ</c:v>
                </c:pt>
                <c:pt idx="3">
                  <c:v>нто+прочие</c:v>
                </c:pt>
                <c:pt idx="4">
                  <c:v>рекл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733.6</c:v>
                </c:pt>
                <c:pt idx="1">
                  <c:v>53.9</c:v>
                </c:pt>
                <c:pt idx="2">
                  <c:v>101.5</c:v>
                </c:pt>
                <c:pt idx="3">
                  <c:v>16.600000000000001</c:v>
                </c:pt>
                <c:pt idx="4">
                  <c:v>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376-4FB7-B197-476C1F32EE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653-4093-90B2-46DB8666449F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653-4093-90B2-46DB8666449F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7653-4093-90B2-46DB8666449F}"/>
              </c:ext>
            </c:extLst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7653-4093-90B2-46DB8666449F}"/>
              </c:ext>
            </c:extLst>
          </c:dPt>
          <c:cat>
            <c:strRef>
              <c:f>Sheet1!$B$1:$D$1</c:f>
              <c:strCache>
                <c:ptCount val="3"/>
                <c:pt idx="0">
                  <c:v>продажа кв</c:v>
                </c:pt>
                <c:pt idx="1">
                  <c:v>реализ. Имущ</c:v>
                </c:pt>
                <c:pt idx="2">
                  <c:v>прод ЗУ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1.2</c:v>
                </c:pt>
                <c:pt idx="1">
                  <c:v>53.9</c:v>
                </c:pt>
                <c:pt idx="2" formatCode="0.0">
                  <c:v>426.1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53-4093-90B2-46DB866644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7.8145453531008185E-2"/>
          <c:y val="5.0000817074414379E-3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07B9-4408-AB35-B88E18D9841F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07B9-4408-AB35-B88E18D9841F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07B9-4408-AB35-B88E18D9841F}"/>
              </c:ext>
            </c:extLst>
          </c:dPt>
          <c:dPt>
            <c:idx val="3"/>
            <c:bubble3D val="0"/>
            <c:spPr>
              <a:solidFill>
                <a:srgbClr val="5B9AD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07B9-4408-AB35-B88E18D9841F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F589-4A02-827F-C5CD70754CBB}"/>
              </c:ext>
            </c:extLst>
          </c:dPt>
          <c:dPt>
            <c:idx val="5"/>
            <c:bubble3D val="0"/>
            <c:spPr>
              <a:solidFill>
                <a:schemeClr val="accent1">
                  <a:lumMod val="75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8-F589-4A02-827F-C5CD70754CBB}"/>
              </c:ext>
            </c:extLst>
          </c:dPt>
          <c:dPt>
            <c:idx val="6"/>
            <c:bubble3D val="0"/>
            <c:spPr>
              <a:solidFill>
                <a:schemeClr val="accent1">
                  <a:lumMod val="50000"/>
                </a:schemeClr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F589-4A02-827F-C5CD70754CBB}"/>
              </c:ext>
            </c:extLst>
          </c:dPt>
          <c:cat>
            <c:strRef>
              <c:f>Sheet1!$B$1:$H$1</c:f>
              <c:strCache>
                <c:ptCount val="7"/>
                <c:pt idx="0">
                  <c:v>госпошлина</c:v>
                </c:pt>
                <c:pt idx="1">
                  <c:v>штрафы</c:v>
                </c:pt>
                <c:pt idx="2">
                  <c:v>акцизы</c:v>
                </c:pt>
                <c:pt idx="3">
                  <c:v>прочие</c:v>
                </c:pt>
                <c:pt idx="4">
                  <c:v>компенсация</c:v>
                </c:pt>
                <c:pt idx="5">
                  <c:v>родовое</c:v>
                </c:pt>
                <c:pt idx="6">
                  <c:v>вырубка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195.4</c:v>
                </c:pt>
                <c:pt idx="1">
                  <c:v>68</c:v>
                </c:pt>
                <c:pt idx="2">
                  <c:v>71.599999999999994</c:v>
                </c:pt>
                <c:pt idx="3">
                  <c:v>11.7</c:v>
                </c:pt>
                <c:pt idx="4">
                  <c:v>176.2</c:v>
                </c:pt>
                <c:pt idx="5">
                  <c:v>13.8</c:v>
                </c:pt>
                <c:pt idx="6">
                  <c:v>17.8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B9-4408-AB35-B88E18D984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250019688113285E-3"/>
          <c:y val="1.071528378108978E-2"/>
          <c:w val="0.99"/>
          <c:h val="0.98750000000000004"/>
        </c:manualLayout>
      </c:layout>
      <c:doughnut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Область 1</c:v>
                </c:pt>
              </c:strCache>
            </c:strRef>
          </c:tx>
          <c:spPr>
            <a:solidFill>
              <a:srgbClr val="5E86B8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0DE-499E-ADDF-2AE71128E360}"/>
              </c:ext>
            </c:extLst>
          </c:dPt>
          <c:dPt>
            <c:idx val="1"/>
            <c:bubble3D val="0"/>
            <c:spPr>
              <a:solidFill>
                <a:srgbClr val="94B9DA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DE-499E-ADDF-2AE71128E360}"/>
              </c:ext>
            </c:extLst>
          </c:dPt>
          <c:dPt>
            <c:idx val="2"/>
            <c:bubble3D val="0"/>
            <c:spPr>
              <a:solidFill>
                <a:srgbClr val="002C64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4-70DE-499E-ADDF-2AE71128E360}"/>
              </c:ext>
            </c:extLst>
          </c:dPt>
          <c:dPt>
            <c:idx val="3"/>
            <c:bubble3D val="0"/>
            <c:spPr>
              <a:solidFill>
                <a:srgbClr val="5B9AD1"/>
              </a:solidFill>
              <a:ln w="6350" cap="flat">
                <a:solidFill>
                  <a:srgbClr val="FFFFFF"/>
                </a:solidFill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6-70DE-499E-ADDF-2AE71128E360}"/>
              </c:ext>
            </c:extLst>
          </c:dPt>
          <c:cat>
            <c:strRef>
              <c:f>Sheet1!$B$1:$E$1</c:f>
              <c:strCache>
                <c:ptCount val="4"/>
                <c:pt idx="0">
                  <c:v>Май</c:v>
                </c:pt>
                <c:pt idx="1">
                  <c:v>Апрель</c:v>
                </c:pt>
                <c:pt idx="2">
                  <c:v>Июнь</c:v>
                </c:pt>
                <c:pt idx="3">
                  <c:v>Новая 1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</c:v>
                </c:pt>
                <c:pt idx="1">
                  <c:v>30</c:v>
                </c:pt>
                <c:pt idx="2">
                  <c:v>54.9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DE-499E-ADDF-2AE71128E3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0.38349</cdr:x>
      <cdr:y>0.36807</cdr:y>
    </cdr:from>
    <cdr:to>
      <cdr:x>0.69618</cdr:x>
      <cdr:y>0.53061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71200" y="1972787"/>
          <a:ext cx="2341125" cy="871185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="" xmlns:m="http://schemas.openxmlformats.org/officeDocument/2006/math" xmlns:a14="http://schemas.microsoft.com/office/drawing/2010/main" xmlns:ma14="http://schemas.microsoft.com/office/mac/drawingml/2011/main" xmlns:p="http://schemas.openxmlformats.org/presentationml/2006/main" xmlns:r="http://schemas.openxmlformats.org/officeDocument/2006/relationships" xmlns:lc="http://schemas.openxmlformats.org/drawingml/2006/lockedCanvas" val="1"/>
          </a:ext>
        </a:extLst>
      </cdr:spPr>
      <cdr:txBody>
        <a:bodyPr xmlns:a="http://schemas.openxmlformats.org/drawingml/2006/main" wrap="square" lIns="45719" rIns="45719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rPr>
            <a:t>2 771,9</a:t>
          </a:r>
          <a:endParaRPr sz="4800" b="1" dirty="0">
            <a:solidFill>
              <a:schemeClr val="accent1">
                <a:lumMod val="50000"/>
              </a:schemeClr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0.38798</cdr:x>
      <cdr:y>0.52078</cdr:y>
    </cdr:from>
    <cdr:to>
      <cdr:x>0.66356</cdr:x>
      <cdr:y>0.60979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04804" y="2791286"/>
          <a:ext cx="2063266" cy="477054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</a:ext>
        </a:extLst>
      </cdr:spPr>
      <cdr:txBody>
        <a:bodyPr xmlns:a="http://schemas.openxmlformats.org/drawingml/2006/main" wrap="square" lIns="45719" rIns="45719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9pPr>
        </a:lstStyle>
        <a:p xmlns:a="http://schemas.openxmlformats.org/drawingml/2006/main">
          <a:r>
            <a:rPr lang="ru-RU" sz="2500" dirty="0">
              <a:solidFill>
                <a:schemeClr val="accent1">
                  <a:lumMod val="50000"/>
                </a:schemeClr>
              </a:solidFill>
            </a:rPr>
            <a:t>м</a:t>
          </a:r>
          <a:r>
            <a:rPr sz="2500" dirty="0" err="1">
              <a:solidFill>
                <a:schemeClr val="accent1">
                  <a:lumMod val="50000"/>
                </a:schemeClr>
              </a:solidFill>
            </a:rPr>
            <a:t>лн</a:t>
          </a:r>
          <a:r>
            <a:rPr sz="2500" dirty="0">
              <a:solidFill>
                <a:schemeClr val="accent1">
                  <a:lumMod val="50000"/>
                </a:schemeClr>
              </a:solidFill>
            </a:rPr>
            <a:t>. </a:t>
          </a:r>
          <a:r>
            <a:rPr lang="ru-RU" sz="2500" dirty="0">
              <a:solidFill>
                <a:schemeClr val="accent1">
                  <a:lumMod val="50000"/>
                </a:schemeClr>
              </a:solidFill>
            </a:rPr>
            <a:t>р</a:t>
          </a:r>
          <a:r>
            <a:rPr sz="2500" dirty="0" err="1">
              <a:solidFill>
                <a:schemeClr val="accent1">
                  <a:lumMod val="50000"/>
                </a:schemeClr>
              </a:solidFill>
            </a:rPr>
            <a:t>ублей</a:t>
          </a:r>
          <a:endParaRPr sz="2500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0.37919</cdr:x>
      <cdr:y>0.36599</cdr:y>
    </cdr:from>
    <cdr:to>
      <cdr:x>0.62081</cdr:x>
      <cdr:y>0.53079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8365" y="1845467"/>
          <a:ext cx="1802235" cy="830987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</a:ext>
        </a:extLst>
      </cdr:spPr>
      <cdr:txBody>
        <a:bodyPr xmlns:a="http://schemas.openxmlformats.org/drawingml/2006/main" wrap="square" lIns="45719" rIns="45719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9pPr>
        </a:lstStyle>
        <a:p xmlns:a="http://schemas.openxmlformats.org/drawingml/2006/main">
          <a:r>
            <a:rPr lang="ru-RU" sz="4800" dirty="0">
              <a:solidFill>
                <a:schemeClr val="accent1">
                  <a:lumMod val="50000"/>
                </a:schemeClr>
              </a:solidFill>
            </a:rPr>
            <a:t>1 726,1</a:t>
          </a:r>
          <a:endParaRPr sz="48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0.38904</cdr:x>
      <cdr:y>0.53074</cdr:y>
    </cdr:from>
    <cdr:to>
      <cdr:x>0.84105</cdr:x>
      <cdr:y>0.62535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01836" y="2676202"/>
          <a:ext cx="3371527" cy="477054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</a:ext>
        </a:extLst>
      </cdr:spPr>
      <cdr:txBody>
        <a:bodyPr xmlns:a="http://schemas.openxmlformats.org/drawingml/2006/main" lIns="45719" rIns="45719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9pPr>
        </a:lstStyle>
        <a:p xmlns:a="http://schemas.openxmlformats.org/drawingml/2006/main">
          <a:r>
            <a:rPr lang="ru-RU" sz="2500" dirty="0">
              <a:solidFill>
                <a:schemeClr val="accent1">
                  <a:lumMod val="50000"/>
                </a:schemeClr>
              </a:solidFill>
            </a:rPr>
            <a:t>м</a:t>
          </a:r>
          <a:r>
            <a:rPr sz="2500" dirty="0" err="1">
              <a:solidFill>
                <a:schemeClr val="accent1">
                  <a:lumMod val="50000"/>
                </a:schemeClr>
              </a:solidFill>
            </a:rPr>
            <a:t>лн</a:t>
          </a:r>
          <a:r>
            <a:rPr sz="2500" dirty="0">
              <a:solidFill>
                <a:schemeClr val="accent1">
                  <a:lumMod val="50000"/>
                </a:schemeClr>
              </a:solidFill>
            </a:rPr>
            <a:t>. </a:t>
          </a:r>
          <a:r>
            <a:rPr lang="ru-RU" sz="2500" dirty="0">
              <a:solidFill>
                <a:schemeClr val="accent1">
                  <a:lumMod val="50000"/>
                </a:schemeClr>
              </a:solidFill>
            </a:rPr>
            <a:t>р</a:t>
          </a:r>
          <a:r>
            <a:rPr sz="2500" dirty="0" err="1">
              <a:solidFill>
                <a:schemeClr val="accent1">
                  <a:lumMod val="50000"/>
                </a:schemeClr>
              </a:solidFill>
            </a:rPr>
            <a:t>ублей</a:t>
          </a:r>
          <a:endParaRPr sz="2500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0.3819</cdr:x>
      <cdr:y>0.36737</cdr:y>
    </cdr:from>
    <cdr:to>
      <cdr:x>0.65414</cdr:x>
      <cdr:y>0.5405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35560" y="1775978"/>
          <a:ext cx="1522327" cy="836966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</a:ext>
        </a:extLst>
      </cdr:spPr>
      <cdr:txBody>
        <a:bodyPr xmlns:a="http://schemas.openxmlformats.org/drawingml/2006/main" wrap="square" lIns="45719" rIns="45719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9pPr>
        </a:lstStyle>
        <a:p xmlns:a="http://schemas.openxmlformats.org/drawingml/2006/main">
          <a:r>
            <a:rPr lang="ru-RU" sz="4800" dirty="0">
              <a:solidFill>
                <a:schemeClr val="accent1">
                  <a:lumMod val="50000"/>
                </a:schemeClr>
              </a:solidFill>
            </a:rPr>
            <a:t>554,5</a:t>
          </a:r>
          <a:endParaRPr sz="4800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0.35147</cdr:x>
      <cdr:y>0.54213</cdr:y>
    </cdr:from>
    <cdr:to>
      <cdr:x>0.67221</cdr:x>
      <cdr:y>0.64081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65387" y="2620829"/>
          <a:ext cx="1793592" cy="477054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</a:ext>
        </a:extLst>
      </cdr:spPr>
      <cdr:txBody>
        <a:bodyPr xmlns:a="http://schemas.openxmlformats.org/drawingml/2006/main" wrap="square" lIns="45719" rIns="45719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1pPr>
          <a:lvl2pPr marL="0" marR="0" indent="457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2pPr>
          <a:lvl3pPr marL="0" marR="0" indent="914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3pPr>
          <a:lvl4pPr marL="0" marR="0" indent="1371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4pPr>
          <a:lvl5pPr marL="0" marR="0" indent="18288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5pPr>
          <a:lvl6pPr marL="0" marR="0" indent="22860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6pPr>
          <a:lvl7pPr marL="0" marR="0" indent="27432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7pPr>
          <a:lvl8pPr marL="0" marR="0" indent="32004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8pPr>
          <a:lvl9pPr marL="0" marR="0" indent="365760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1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Arial Narrow"/>
              <a:ea typeface="Arial Narrow"/>
              <a:cs typeface="Arial Narrow"/>
              <a:sym typeface="Arial Narrow"/>
            </a:defRPr>
          </a:lvl9pPr>
        </a:lstStyle>
        <a:p xmlns:a="http://schemas.openxmlformats.org/drawingml/2006/main">
          <a:r>
            <a:rPr lang="ru-RU" sz="2500" dirty="0">
              <a:solidFill>
                <a:schemeClr val="accent1">
                  <a:lumMod val="50000"/>
                </a:schemeClr>
              </a:solidFill>
            </a:rPr>
            <a:t>м</a:t>
          </a:r>
          <a:r>
            <a:rPr sz="2500" dirty="0" err="1">
              <a:solidFill>
                <a:schemeClr val="accent1">
                  <a:lumMod val="50000"/>
                </a:schemeClr>
              </a:solidFill>
            </a:rPr>
            <a:t>лн</a:t>
          </a:r>
          <a:r>
            <a:rPr sz="2500" dirty="0">
              <a:solidFill>
                <a:schemeClr val="accent1">
                  <a:lumMod val="50000"/>
                </a:schemeClr>
              </a:solidFill>
            </a:rPr>
            <a:t>. </a:t>
          </a:r>
          <a:r>
            <a:rPr lang="ru-RU" sz="2500" dirty="0">
              <a:solidFill>
                <a:schemeClr val="accent1">
                  <a:lumMod val="50000"/>
                </a:schemeClr>
              </a:solidFill>
            </a:rPr>
            <a:t>р</a:t>
          </a:r>
          <a:r>
            <a:rPr sz="2500" dirty="0" err="1">
              <a:solidFill>
                <a:schemeClr val="accent1">
                  <a:lumMod val="50000"/>
                </a:schemeClr>
              </a:solidFill>
            </a:rPr>
            <a:t>ублей</a:t>
          </a:r>
          <a:endParaRPr sz="2500" dirty="0">
            <a:solidFill>
              <a:schemeClr val="accent1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836170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21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46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01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Прямоугольник 3"/>
          <p:cNvSpPr/>
          <p:nvPr/>
        </p:nvSpPr>
        <p:spPr>
          <a:xfrm>
            <a:off x="-2" y="0"/>
            <a:ext cx="9806355" cy="1214213"/>
          </a:xfrm>
          <a:prstGeom prst="rect">
            <a:avLst/>
          </a:prstGeom>
          <a:solidFill>
            <a:srgbClr val="1D3B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98" name="Рисунок 4" descr="Рисунок 4"/>
          <p:cNvPicPr>
            <a:picLocks noChangeAspect="1"/>
          </p:cNvPicPr>
          <p:nvPr/>
        </p:nvPicPr>
        <p:blipFill>
          <a:blip r:embed="rId2"/>
          <a:srcRect t="60197"/>
          <a:stretch>
            <a:fillRect/>
          </a:stretch>
        </p:blipFill>
        <p:spPr>
          <a:xfrm>
            <a:off x="7860323" y="0"/>
            <a:ext cx="4331678" cy="1220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Рисунок 2" descr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728" y="116616"/>
            <a:ext cx="982066" cy="983727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Прямоугольник 5"/>
          <p:cNvSpPr/>
          <p:nvPr/>
        </p:nvSpPr>
        <p:spPr>
          <a:xfrm>
            <a:off x="-3" y="6741383"/>
            <a:ext cx="12192004" cy="116617"/>
          </a:xfrm>
          <a:prstGeom prst="rect">
            <a:avLst/>
          </a:prstGeom>
          <a:solidFill>
            <a:srgbClr val="1D3B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0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4" descr="Рисунок 4"/>
          <p:cNvPicPr>
            <a:picLocks noChangeAspect="1"/>
          </p:cNvPicPr>
          <p:nvPr/>
        </p:nvPicPr>
        <p:blipFill>
          <a:blip r:embed="rId2"/>
          <a:srcRect t="60197"/>
          <a:stretch>
            <a:fillRect/>
          </a:stretch>
        </p:blipFill>
        <p:spPr>
          <a:xfrm rot="10800000" flipH="1">
            <a:off x="7860323" y="0"/>
            <a:ext cx="4331678" cy="1220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Рисунок 2" descr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728" y="116616"/>
            <a:ext cx="982066" cy="983727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Прямоугольник 5"/>
          <p:cNvSpPr/>
          <p:nvPr/>
        </p:nvSpPr>
        <p:spPr>
          <a:xfrm>
            <a:off x="-3" y="6741383"/>
            <a:ext cx="12192004" cy="116617"/>
          </a:xfrm>
          <a:prstGeom prst="rect">
            <a:avLst/>
          </a:prstGeom>
          <a:solidFill>
            <a:srgbClr val="1D3B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6" descr="Рисунок 6"/>
          <p:cNvPicPr>
            <a:picLocks noChangeAspect="1"/>
          </p:cNvPicPr>
          <p:nvPr/>
        </p:nvPicPr>
        <p:blipFill>
          <a:blip r:embed="rId2"/>
          <a:srcRect l="847" t="1342" b="81225"/>
          <a:stretch>
            <a:fillRect/>
          </a:stretch>
        </p:blipFill>
        <p:spPr>
          <a:xfrm>
            <a:off x="-1" y="-9715"/>
            <a:ext cx="12192002" cy="1211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Рисунок 7" descr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1375" y="153686"/>
            <a:ext cx="842358" cy="843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Рисунок 8" descr="Рисунок 8"/>
          <p:cNvPicPr>
            <a:picLocks noChangeAspect="1"/>
          </p:cNvPicPr>
          <p:nvPr/>
        </p:nvPicPr>
        <p:blipFill>
          <a:blip r:embed="rId2"/>
          <a:srcRect l="847" t="15965" b="81225"/>
          <a:stretch>
            <a:fillRect/>
          </a:stretch>
        </p:blipFill>
        <p:spPr>
          <a:xfrm>
            <a:off x="-1" y="6662690"/>
            <a:ext cx="12192002" cy="2773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Рисунок 11" descr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244" y="153686"/>
            <a:ext cx="737650" cy="92051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55805" y="6209624"/>
            <a:ext cx="312649" cy="358141"/>
          </a:xfrm>
          <a:prstGeom prst="rect">
            <a:avLst/>
          </a:prstGeom>
        </p:spPr>
        <p:txBody>
          <a:bodyPr anchor="t"/>
          <a:lstStyle>
            <a:lvl1pPr>
              <a:defRPr sz="1800" b="1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6" descr="Рисунок 6"/>
          <p:cNvPicPr>
            <a:picLocks noChangeAspect="1"/>
          </p:cNvPicPr>
          <p:nvPr/>
        </p:nvPicPr>
        <p:blipFill>
          <a:blip r:embed="rId2"/>
          <a:srcRect l="847" t="1341"/>
          <a:stretch>
            <a:fillRect/>
          </a:stretch>
        </p:blipFill>
        <p:spPr>
          <a:xfrm>
            <a:off x="-1" y="0"/>
            <a:ext cx="12192002" cy="6928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Рисунок 2" descr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549" y="1266441"/>
            <a:ext cx="2338023" cy="2334847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" descr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43016"/>
            <a:ext cx="6095999" cy="43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" descr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50255"/>
            <a:ext cx="6095999" cy="4307744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3"/>
          <p:cNvSpPr/>
          <p:nvPr/>
        </p:nvSpPr>
        <p:spPr>
          <a:xfrm>
            <a:off x="-2" y="0"/>
            <a:ext cx="9689980" cy="1214213"/>
          </a:xfrm>
          <a:prstGeom prst="rect">
            <a:avLst/>
          </a:prstGeom>
          <a:solidFill>
            <a:srgbClr val="D9DAD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58" name="Рисунок 1" descr="Рисунок 1"/>
          <p:cNvPicPr>
            <a:picLocks noChangeAspect="1"/>
          </p:cNvPicPr>
          <p:nvPr/>
        </p:nvPicPr>
        <p:blipFill>
          <a:blip r:embed="rId2"/>
          <a:srcRect t="60740" b="1"/>
          <a:stretch>
            <a:fillRect/>
          </a:stretch>
        </p:blipFill>
        <p:spPr>
          <a:xfrm>
            <a:off x="7815309" y="-1"/>
            <a:ext cx="4376691" cy="1214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Рисунок 5" descr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728" y="116616"/>
            <a:ext cx="982066" cy="983727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3"/>
          <p:cNvSpPr/>
          <p:nvPr/>
        </p:nvSpPr>
        <p:spPr>
          <a:xfrm>
            <a:off x="-1" y="0"/>
            <a:ext cx="9689980" cy="1214213"/>
          </a:xfrm>
          <a:prstGeom prst="rect">
            <a:avLst/>
          </a:prstGeom>
          <a:solidFill>
            <a:srgbClr val="1D3B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68" name="Рисунок 4" descr="Рисунок 4"/>
          <p:cNvPicPr>
            <a:picLocks noChangeAspect="1"/>
          </p:cNvPicPr>
          <p:nvPr/>
        </p:nvPicPr>
        <p:blipFill>
          <a:blip r:embed="rId2"/>
          <a:srcRect t="60446"/>
          <a:stretch>
            <a:fillRect/>
          </a:stretch>
        </p:blipFill>
        <p:spPr>
          <a:xfrm>
            <a:off x="7860321" y="-1"/>
            <a:ext cx="4331678" cy="1210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Рисунок 5" descr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728" y="116616"/>
            <a:ext cx="982066" cy="983727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Прямоугольник 3"/>
          <p:cNvSpPr/>
          <p:nvPr/>
        </p:nvSpPr>
        <p:spPr>
          <a:xfrm rot="10800000">
            <a:off x="-3" y="-5"/>
            <a:ext cx="9829802" cy="1214214"/>
          </a:xfrm>
          <a:prstGeom prst="rect">
            <a:avLst/>
          </a:prstGeom>
          <a:gradFill>
            <a:gsLst>
              <a:gs pos="0">
                <a:srgbClr val="1F2E4F"/>
              </a:gs>
              <a:gs pos="17000">
                <a:srgbClr val="1D3B70"/>
              </a:gs>
              <a:gs pos="100000">
                <a:srgbClr val="1D3B70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1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78" name="Рисунок 4" descr="Рисунок 4"/>
          <p:cNvPicPr>
            <a:picLocks noChangeAspect="1"/>
          </p:cNvPicPr>
          <p:nvPr/>
        </p:nvPicPr>
        <p:blipFill>
          <a:blip r:embed="rId2"/>
          <a:srcRect t="60446"/>
          <a:stretch>
            <a:fillRect/>
          </a:stretch>
        </p:blipFill>
        <p:spPr>
          <a:xfrm>
            <a:off x="7860321" y="-1"/>
            <a:ext cx="4331678" cy="121074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Рисунок 5" descr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728" y="116616"/>
            <a:ext cx="982066" cy="98372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1" descr="Рисунок 1"/>
          <p:cNvPicPr>
            <a:picLocks noChangeAspect="1"/>
          </p:cNvPicPr>
          <p:nvPr/>
        </p:nvPicPr>
        <p:blipFill>
          <a:blip r:embed="rId2"/>
          <a:srcRect t="60740" b="1"/>
          <a:stretch>
            <a:fillRect/>
          </a:stretch>
        </p:blipFill>
        <p:spPr>
          <a:xfrm rot="10800000" flipH="1">
            <a:off x="7815309" y="-1"/>
            <a:ext cx="4376691" cy="1214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Рисунок 5" descr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728" y="116616"/>
            <a:ext cx="982066" cy="98372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Прямоугольник 2"/>
          <p:cNvSpPr/>
          <p:nvPr/>
        </p:nvSpPr>
        <p:spPr>
          <a:xfrm>
            <a:off x="0" y="1214212"/>
            <a:ext cx="12192000" cy="98773"/>
          </a:xfrm>
          <a:prstGeom prst="rect">
            <a:avLst/>
          </a:prstGeom>
          <a:solidFill>
            <a:srgbClr val="1D3B7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 b="0"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Рисунок 6"/>
          <p:cNvPicPr>
            <a:picLocks noChangeAspect="1"/>
          </p:cNvPicPr>
          <p:nvPr/>
        </p:nvPicPr>
        <p:blipFill>
          <a:blip r:embed="rId13"/>
          <a:srcRect l="847" t="1341"/>
          <a:stretch>
            <a:fillRect/>
          </a:stretch>
        </p:blipFill>
        <p:spPr>
          <a:xfrm>
            <a:off x="-1" y="-1"/>
            <a:ext cx="12192002" cy="69459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8" descr="Рисунок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11450" y="334005"/>
            <a:ext cx="1801373" cy="1804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16" descr="Рисунок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82334" y="334005"/>
            <a:ext cx="1329915" cy="180442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Текст заголовка</a:t>
            </a:r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5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Прямоугольник 3"/>
          <p:cNvSpPr txBox="1"/>
          <p:nvPr/>
        </p:nvSpPr>
        <p:spPr>
          <a:xfrm>
            <a:off x="499107" y="592915"/>
            <a:ext cx="10997493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400">
                <a:solidFill>
                  <a:srgbClr val="1D3B70"/>
                </a:solidFill>
              </a:defRPr>
            </a:lvl1pPr>
          </a:lstStyle>
          <a:p>
            <a:r>
              <a:rPr sz="4600" dirty="0"/>
              <a:t>ГОРОДСКОЙ ОКРУГ ПОДОЛЬСК</a:t>
            </a:r>
          </a:p>
        </p:txBody>
      </p:sp>
      <p:sp>
        <p:nvSpPr>
          <p:cNvPr id="121" name="Прямоугольник 5"/>
          <p:cNvSpPr txBox="1"/>
          <p:nvPr/>
        </p:nvSpPr>
        <p:spPr>
          <a:xfrm>
            <a:off x="649459" y="1448320"/>
            <a:ext cx="1210056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200">
                <a:solidFill>
                  <a:srgbClr val="1D3B70"/>
                </a:solidFill>
              </a:defRPr>
            </a:lvl1pPr>
          </a:lstStyle>
          <a:p>
            <a:endParaRPr dirty="0"/>
          </a:p>
        </p:txBody>
      </p:sp>
      <p:sp>
        <p:nvSpPr>
          <p:cNvPr id="122" name="Прямоугольник 3"/>
          <p:cNvSpPr txBox="1"/>
          <p:nvPr/>
        </p:nvSpPr>
        <p:spPr>
          <a:xfrm>
            <a:off x="479376" y="1916832"/>
            <a:ext cx="8064896" cy="440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000">
                <a:solidFill>
                  <a:srgbClr val="1D3B70"/>
                </a:solidFill>
              </a:defRPr>
            </a:pPr>
            <a:r>
              <a:rPr lang="ru-RU" sz="4000" dirty="0" smtClean="0"/>
              <a:t>БЮДЖЕТ ДЛЯ ГРАЖДАН </a:t>
            </a:r>
          </a:p>
          <a:p>
            <a:pPr>
              <a:defRPr sz="3000">
                <a:solidFill>
                  <a:srgbClr val="1D3B70"/>
                </a:solidFill>
              </a:defRPr>
            </a:pPr>
            <a:r>
              <a:rPr lang="ru-RU" sz="4000" dirty="0" smtClean="0"/>
              <a:t>на основании </a:t>
            </a:r>
            <a:r>
              <a:rPr sz="4000" dirty="0" err="1" smtClean="0"/>
              <a:t>решения</a:t>
            </a:r>
            <a:r>
              <a:rPr sz="4000" dirty="0" smtClean="0"/>
              <a:t> </a:t>
            </a:r>
            <a:r>
              <a:rPr sz="4000" dirty="0" err="1"/>
              <a:t>Совета</a:t>
            </a:r>
            <a:r>
              <a:rPr sz="4000" dirty="0"/>
              <a:t> </a:t>
            </a:r>
          </a:p>
          <a:p>
            <a:pPr>
              <a:defRPr sz="3000">
                <a:solidFill>
                  <a:srgbClr val="1D3B70"/>
                </a:solidFill>
              </a:defRPr>
            </a:pPr>
            <a:r>
              <a:rPr sz="4000" dirty="0" err="1"/>
              <a:t>депутатов</a:t>
            </a:r>
            <a:r>
              <a:rPr sz="4000" dirty="0"/>
              <a:t> </a:t>
            </a:r>
            <a:r>
              <a:rPr sz="4000" dirty="0" err="1"/>
              <a:t>Городского</a:t>
            </a:r>
            <a:r>
              <a:rPr sz="4000" dirty="0"/>
              <a:t> </a:t>
            </a:r>
            <a:r>
              <a:rPr sz="4000" dirty="0" err="1"/>
              <a:t>округа</a:t>
            </a:r>
            <a:r>
              <a:rPr sz="4000" dirty="0"/>
              <a:t> </a:t>
            </a:r>
            <a:r>
              <a:rPr sz="4000" dirty="0" err="1" smtClean="0"/>
              <a:t>Подольск</a:t>
            </a:r>
            <a:r>
              <a:rPr lang="ru-RU" sz="4000" dirty="0" smtClean="0"/>
              <a:t> от 26 мая 2026 года №11/1</a:t>
            </a:r>
            <a:r>
              <a:rPr sz="4000" dirty="0"/>
              <a:t/>
            </a:r>
            <a:br>
              <a:rPr sz="4000" dirty="0"/>
            </a:br>
            <a:endParaRPr lang="ru-RU" sz="4000" dirty="0"/>
          </a:p>
          <a:p>
            <a:pPr>
              <a:defRPr sz="3000">
                <a:solidFill>
                  <a:srgbClr val="1D3B70"/>
                </a:solidFill>
              </a:defRPr>
            </a:pPr>
            <a:r>
              <a:rPr sz="4000" dirty="0"/>
              <a:t>«О</a:t>
            </a:r>
            <a:r>
              <a:rPr lang="ru-RU" sz="4000" dirty="0"/>
              <a:t>б исполнении </a:t>
            </a:r>
            <a:r>
              <a:rPr sz="4000" dirty="0" err="1"/>
              <a:t>бюджет</a:t>
            </a:r>
            <a:r>
              <a:rPr lang="ru-RU" sz="4000" dirty="0"/>
              <a:t>а</a:t>
            </a:r>
            <a:r>
              <a:rPr sz="4000" dirty="0"/>
              <a:t> </a:t>
            </a:r>
            <a:r>
              <a:rPr sz="4000" dirty="0" err="1"/>
              <a:t>Городского</a:t>
            </a:r>
            <a:r>
              <a:rPr sz="4000" dirty="0"/>
              <a:t> </a:t>
            </a:r>
            <a:r>
              <a:rPr sz="4000" dirty="0" err="1"/>
              <a:t>округа</a:t>
            </a:r>
            <a:r>
              <a:rPr sz="4000" dirty="0"/>
              <a:t> </a:t>
            </a:r>
            <a:r>
              <a:rPr sz="4000" dirty="0" err="1"/>
              <a:t>Подольск</a:t>
            </a:r>
            <a:r>
              <a:rPr sz="4000" dirty="0"/>
              <a:t> </a:t>
            </a:r>
            <a:r>
              <a:rPr lang="ru-RU" sz="4000" dirty="0"/>
              <a:t>за</a:t>
            </a:r>
            <a:r>
              <a:rPr sz="4000" dirty="0"/>
              <a:t> 202</a:t>
            </a:r>
            <a:r>
              <a:rPr lang="ru-RU" sz="4000" dirty="0"/>
              <a:t>5</a:t>
            </a:r>
            <a:r>
              <a:rPr sz="4000" dirty="0"/>
              <a:t> </a:t>
            </a:r>
            <a:r>
              <a:rPr sz="4000" dirty="0" err="1"/>
              <a:t>год</a:t>
            </a:r>
            <a:r>
              <a:rPr sz="4000" dirty="0"/>
              <a:t>»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Прямоугольник 4"/>
          <p:cNvSpPr txBox="1"/>
          <p:nvPr/>
        </p:nvSpPr>
        <p:spPr>
          <a:xfrm>
            <a:off x="305198" y="174932"/>
            <a:ext cx="8856985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Структура доходов от использования имущества в бюджете Городского округа Подольск за 2025 год, млн. рублей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73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graphicFrame>
        <p:nvGraphicFramePr>
          <p:cNvPr id="274" name="2D‑кольцевая диаграмма"/>
          <p:cNvGraphicFramePr/>
          <p:nvPr/>
        </p:nvGraphicFramePr>
        <p:xfrm>
          <a:off x="347052" y="1340767"/>
          <a:ext cx="5028868" cy="561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5" name="Прямоугольник 3"/>
          <p:cNvSpPr txBox="1"/>
          <p:nvPr/>
        </p:nvSpPr>
        <p:spPr>
          <a:xfrm>
            <a:off x="1330497" y="3414461"/>
            <a:ext cx="305955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957,2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76" name="Прямоугольник 3"/>
          <p:cNvSpPr txBox="1"/>
          <p:nvPr/>
        </p:nvSpPr>
        <p:spPr>
          <a:xfrm>
            <a:off x="1330497" y="4149079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м</a:t>
            </a:r>
            <a:r>
              <a:rPr kumimoji="0" sz="25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лн</a:t>
            </a: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. 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р</a:t>
            </a:r>
            <a:r>
              <a:rPr kumimoji="0" sz="25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ублей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77" name="Прямоугольник 3"/>
          <p:cNvSpPr txBox="1"/>
          <p:nvPr/>
        </p:nvSpPr>
        <p:spPr>
          <a:xfrm>
            <a:off x="883478" y="2355030"/>
            <a:ext cx="88954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11%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79" name="Прямоугольник 3"/>
          <p:cNvSpPr txBox="1"/>
          <p:nvPr/>
        </p:nvSpPr>
        <p:spPr>
          <a:xfrm>
            <a:off x="3841104" y="5509727"/>
            <a:ext cx="90258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76%</a:t>
            </a:r>
          </a:p>
        </p:txBody>
      </p:sp>
      <p:sp>
        <p:nvSpPr>
          <p:cNvPr id="280" name="Прямоугольник"/>
          <p:cNvSpPr/>
          <p:nvPr/>
        </p:nvSpPr>
        <p:spPr>
          <a:xfrm>
            <a:off x="5858988" y="2409159"/>
            <a:ext cx="5867508" cy="864428"/>
          </a:xfrm>
          <a:prstGeom prst="rect">
            <a:avLst/>
          </a:prstGeom>
          <a:solidFill>
            <a:srgbClr val="9BB8D6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2" name="Прямоугольник 3"/>
          <p:cNvSpPr txBox="1"/>
          <p:nvPr/>
        </p:nvSpPr>
        <p:spPr>
          <a:xfrm>
            <a:off x="6986016" y="2576725"/>
            <a:ext cx="435799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Арендная плата за имущество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84" name="Прямоугольник"/>
          <p:cNvSpPr/>
          <p:nvPr/>
        </p:nvSpPr>
        <p:spPr>
          <a:xfrm>
            <a:off x="5865256" y="4382054"/>
            <a:ext cx="5887153" cy="919830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7" name="Прямоугольник"/>
          <p:cNvSpPr/>
          <p:nvPr/>
        </p:nvSpPr>
        <p:spPr>
          <a:xfrm>
            <a:off x="5835179" y="3353445"/>
            <a:ext cx="5913067" cy="953030"/>
          </a:xfrm>
          <a:prstGeom prst="rect">
            <a:avLst/>
          </a:prstGeom>
          <a:solidFill>
            <a:srgbClr val="6999CC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9" name="Прямоугольник 3"/>
          <p:cNvSpPr txBox="1"/>
          <p:nvPr/>
        </p:nvSpPr>
        <p:spPr>
          <a:xfrm>
            <a:off x="6914435" y="4384020"/>
            <a:ext cx="5169190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Иные доходы от использования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имущества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90" name="Прямоугольник"/>
          <p:cNvSpPr/>
          <p:nvPr/>
        </p:nvSpPr>
        <p:spPr>
          <a:xfrm>
            <a:off x="5837781" y="5396999"/>
            <a:ext cx="5913067" cy="13035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2" name="Прямоугольник 3"/>
          <p:cNvSpPr txBox="1"/>
          <p:nvPr/>
        </p:nvSpPr>
        <p:spPr>
          <a:xfrm>
            <a:off x="6974475" y="5321447"/>
            <a:ext cx="4666141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Средства по договорам                      за установку и эксплуатацию рекламных конструкций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3" name="Прямоугольник"/>
          <p:cNvSpPr/>
          <p:nvPr/>
        </p:nvSpPr>
        <p:spPr>
          <a:xfrm>
            <a:off x="5839342" y="1375684"/>
            <a:ext cx="5887154" cy="96278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Calibri"/>
            </a:endParaRPr>
          </a:p>
        </p:txBody>
      </p:sp>
      <p:sp>
        <p:nvSpPr>
          <p:cNvPr id="25" name="Прямоугольник 3"/>
          <p:cNvSpPr txBox="1"/>
          <p:nvPr/>
        </p:nvSpPr>
        <p:spPr>
          <a:xfrm>
            <a:off x="5980229" y="1675344"/>
            <a:ext cx="8827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733,6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8" name="Прямоугольник 3"/>
          <p:cNvSpPr txBox="1"/>
          <p:nvPr/>
        </p:nvSpPr>
        <p:spPr>
          <a:xfrm>
            <a:off x="1321938" y="1326534"/>
            <a:ext cx="87612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Narrow"/>
                <a:sym typeface="Arial Narrow"/>
              </a:rPr>
              <a:t>2%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9" name="Прямоугольник 3"/>
          <p:cNvSpPr txBox="1"/>
          <p:nvPr/>
        </p:nvSpPr>
        <p:spPr>
          <a:xfrm>
            <a:off x="2160208" y="1739225"/>
            <a:ext cx="7386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5%</a:t>
            </a:r>
          </a:p>
        </p:txBody>
      </p:sp>
      <p:sp>
        <p:nvSpPr>
          <p:cNvPr id="31" name="Прямоугольник 3"/>
          <p:cNvSpPr txBox="1"/>
          <p:nvPr/>
        </p:nvSpPr>
        <p:spPr>
          <a:xfrm>
            <a:off x="463261" y="3279453"/>
            <a:ext cx="7386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6%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" name="Прямоугольник 3"/>
          <p:cNvSpPr txBox="1"/>
          <p:nvPr/>
        </p:nvSpPr>
        <p:spPr>
          <a:xfrm>
            <a:off x="6986016" y="1384366"/>
            <a:ext cx="4731770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Арендная плата за земельные участки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3" name="Прямоугольник 3"/>
          <p:cNvSpPr txBox="1"/>
          <p:nvPr/>
        </p:nvSpPr>
        <p:spPr>
          <a:xfrm>
            <a:off x="6038691" y="2591167"/>
            <a:ext cx="75608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53,9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4" name="Прямоугольник 3"/>
          <p:cNvSpPr txBox="1"/>
          <p:nvPr/>
        </p:nvSpPr>
        <p:spPr>
          <a:xfrm>
            <a:off x="5948446" y="3589305"/>
            <a:ext cx="91276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101,5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5" name="Прямоугольник 3"/>
          <p:cNvSpPr txBox="1"/>
          <p:nvPr/>
        </p:nvSpPr>
        <p:spPr>
          <a:xfrm>
            <a:off x="5980229" y="4580359"/>
            <a:ext cx="75608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16,6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8" name="Прямоугольник 3"/>
          <p:cNvSpPr txBox="1"/>
          <p:nvPr/>
        </p:nvSpPr>
        <p:spPr>
          <a:xfrm>
            <a:off x="6028088" y="5787182"/>
            <a:ext cx="75608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51,6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6" name="Прямоугольник 3"/>
          <p:cNvSpPr txBox="1"/>
          <p:nvPr/>
        </p:nvSpPr>
        <p:spPr>
          <a:xfrm>
            <a:off x="6974475" y="3332832"/>
            <a:ext cx="4773771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Средства за наём муниципального жилья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63713809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Прямоугольник 4"/>
          <p:cNvSpPr txBox="1"/>
          <p:nvPr/>
        </p:nvSpPr>
        <p:spPr>
          <a:xfrm>
            <a:off x="263353" y="42190"/>
            <a:ext cx="8424936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Структура доходов от продажи материальных и нематериальных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активов в бюджете Городского округа Подольск за 2025 год,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млн. рублей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95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graphicFrame>
        <p:nvGraphicFramePr>
          <p:cNvPr id="296" name="2D‑кольцевая диаграмма"/>
          <p:cNvGraphicFramePr/>
          <p:nvPr/>
        </p:nvGraphicFramePr>
        <p:xfrm>
          <a:off x="695400" y="1691023"/>
          <a:ext cx="5036612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" name="Прямоугольник 3"/>
          <p:cNvSpPr txBox="1"/>
          <p:nvPr/>
        </p:nvSpPr>
        <p:spPr>
          <a:xfrm>
            <a:off x="1675538" y="3375024"/>
            <a:ext cx="305955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481,2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98" name="Прямоугольник 3"/>
          <p:cNvSpPr txBox="1"/>
          <p:nvPr/>
        </p:nvSpPr>
        <p:spPr>
          <a:xfrm>
            <a:off x="1675538" y="40042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м</a:t>
            </a:r>
            <a:r>
              <a:rPr kumimoji="0" sz="25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лн</a:t>
            </a: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. 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р</a:t>
            </a:r>
            <a:r>
              <a:rPr kumimoji="0" sz="25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ублей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99" name="Прямоугольник 3"/>
          <p:cNvSpPr txBox="1"/>
          <p:nvPr/>
        </p:nvSpPr>
        <p:spPr>
          <a:xfrm>
            <a:off x="3503712" y="1910708"/>
            <a:ext cx="73868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11%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0" name="Прямоугольник 3"/>
          <p:cNvSpPr txBox="1"/>
          <p:nvPr/>
        </p:nvSpPr>
        <p:spPr>
          <a:xfrm>
            <a:off x="2737264" y="5503934"/>
            <a:ext cx="93610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88%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4" name="Прямоугольник 3"/>
          <p:cNvSpPr txBox="1"/>
          <p:nvPr/>
        </p:nvSpPr>
        <p:spPr>
          <a:xfrm>
            <a:off x="7901671" y="2262474"/>
            <a:ext cx="420401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СУБВЕНЦИИ</a:t>
            </a:r>
          </a:p>
        </p:txBody>
      </p:sp>
      <p:sp>
        <p:nvSpPr>
          <p:cNvPr id="305" name="Прямоугольник 3"/>
          <p:cNvSpPr txBox="1"/>
          <p:nvPr/>
        </p:nvSpPr>
        <p:spPr>
          <a:xfrm>
            <a:off x="2835975" y="1230725"/>
            <a:ext cx="7386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/>
                <a:sym typeface="Arial Narrow"/>
              </a:rPr>
              <a:t>1%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6" name="Прямоугольник"/>
          <p:cNvSpPr/>
          <p:nvPr/>
        </p:nvSpPr>
        <p:spPr>
          <a:xfrm>
            <a:off x="6166858" y="1488639"/>
            <a:ext cx="5510232" cy="1259307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7" name="Прямоугольник 3"/>
          <p:cNvSpPr txBox="1"/>
          <p:nvPr/>
        </p:nvSpPr>
        <p:spPr>
          <a:xfrm>
            <a:off x="6117017" y="1793864"/>
            <a:ext cx="1232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1,2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8" name="Прямоугольник 3"/>
          <p:cNvSpPr txBox="1"/>
          <p:nvPr/>
        </p:nvSpPr>
        <p:spPr>
          <a:xfrm>
            <a:off x="7516666" y="1564276"/>
            <a:ext cx="420401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Доходы от продажи квартир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9" name="Прямоугольник"/>
          <p:cNvSpPr/>
          <p:nvPr/>
        </p:nvSpPr>
        <p:spPr>
          <a:xfrm>
            <a:off x="6166858" y="3101098"/>
            <a:ext cx="5510232" cy="1297976"/>
          </a:xfrm>
          <a:prstGeom prst="rect">
            <a:avLst/>
          </a:prstGeom>
          <a:solidFill>
            <a:srgbClr val="6999CC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0" name="Прямоугольник 3"/>
          <p:cNvSpPr txBox="1"/>
          <p:nvPr/>
        </p:nvSpPr>
        <p:spPr>
          <a:xfrm>
            <a:off x="6166858" y="3450290"/>
            <a:ext cx="1232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53,9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11" name="Прямоугольник 3"/>
          <p:cNvSpPr txBox="1"/>
          <p:nvPr/>
        </p:nvSpPr>
        <p:spPr>
          <a:xfrm>
            <a:off x="7516666" y="3208203"/>
            <a:ext cx="456817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Доходы от реализации имущества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3" name="Прямоугольник"/>
          <p:cNvSpPr/>
          <p:nvPr/>
        </p:nvSpPr>
        <p:spPr>
          <a:xfrm>
            <a:off x="6182238" y="4644736"/>
            <a:ext cx="5479472" cy="129797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" name="Прямоугольник 3"/>
          <p:cNvSpPr txBox="1"/>
          <p:nvPr/>
        </p:nvSpPr>
        <p:spPr>
          <a:xfrm>
            <a:off x="6230483" y="4968230"/>
            <a:ext cx="123241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426,1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5" name="Прямоугольник 3"/>
          <p:cNvSpPr txBox="1"/>
          <p:nvPr/>
        </p:nvSpPr>
        <p:spPr>
          <a:xfrm>
            <a:off x="7516666" y="4749881"/>
            <a:ext cx="4426804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Доходы от продажи земельных участков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561886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Прямоугольник 4"/>
          <p:cNvSpPr txBox="1"/>
          <p:nvPr/>
        </p:nvSpPr>
        <p:spPr>
          <a:xfrm>
            <a:off x="335360" y="129936"/>
            <a:ext cx="8142787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Иные налоговые и неналоговые доходы бюджета Городского округа Подольск за 2025 год, млн. рублей</a:t>
            </a: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17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graphicFrame>
        <p:nvGraphicFramePr>
          <p:cNvPr id="318" name="2D‑кольцевая диаграмма"/>
          <p:cNvGraphicFramePr/>
          <p:nvPr/>
        </p:nvGraphicFramePr>
        <p:xfrm>
          <a:off x="0" y="1691022"/>
          <a:ext cx="5591944" cy="483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9" name="Прямоугольник 3"/>
          <p:cNvSpPr txBox="1"/>
          <p:nvPr/>
        </p:nvSpPr>
        <p:spPr>
          <a:xfrm>
            <a:off x="1675538" y="33750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0" name="Прямоугольник 3"/>
          <p:cNvSpPr txBox="1"/>
          <p:nvPr/>
        </p:nvSpPr>
        <p:spPr>
          <a:xfrm>
            <a:off x="1675538" y="40042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1" name="Прямоугольник 3"/>
          <p:cNvSpPr txBox="1"/>
          <p:nvPr/>
        </p:nvSpPr>
        <p:spPr>
          <a:xfrm>
            <a:off x="423438" y="3459200"/>
            <a:ext cx="85499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32%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2" name="Прямоугольник 3"/>
          <p:cNvSpPr txBox="1"/>
          <p:nvPr/>
        </p:nvSpPr>
        <p:spPr>
          <a:xfrm>
            <a:off x="1859733" y="5770222"/>
            <a:ext cx="738682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13%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3" name="Прямоугольник 3"/>
          <p:cNvSpPr txBox="1"/>
          <p:nvPr/>
        </p:nvSpPr>
        <p:spPr>
          <a:xfrm>
            <a:off x="4406753" y="3459200"/>
            <a:ext cx="907325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35%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4" name="Прямоугольник"/>
          <p:cNvSpPr/>
          <p:nvPr/>
        </p:nvSpPr>
        <p:spPr>
          <a:xfrm>
            <a:off x="5591944" y="2071330"/>
            <a:ext cx="6082021" cy="758544"/>
          </a:xfrm>
          <a:prstGeom prst="rect">
            <a:avLst/>
          </a:prstGeom>
          <a:solidFill>
            <a:srgbClr val="9BB8D6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5" name="Прямоугольник 3"/>
          <p:cNvSpPr txBox="1"/>
          <p:nvPr/>
        </p:nvSpPr>
        <p:spPr>
          <a:xfrm>
            <a:off x="6301864" y="1478237"/>
            <a:ext cx="123241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7643,7</a:t>
            </a:r>
          </a:p>
        </p:txBody>
      </p:sp>
      <p:sp>
        <p:nvSpPr>
          <p:cNvPr id="326" name="Прямоугольник 3"/>
          <p:cNvSpPr txBox="1"/>
          <p:nvPr/>
        </p:nvSpPr>
        <p:spPr>
          <a:xfrm>
            <a:off x="6873488" y="2195799"/>
            <a:ext cx="467417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Штрафы, санкции, возмещение ущерба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7" name="Прямоугольник 3"/>
          <p:cNvSpPr txBox="1"/>
          <p:nvPr/>
        </p:nvSpPr>
        <p:spPr>
          <a:xfrm>
            <a:off x="1513827" y="1427090"/>
            <a:ext cx="691812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/>
                <a:sym typeface="Arial Narrow"/>
              </a:rPr>
              <a:t>3%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8" name="Прямоугольник"/>
          <p:cNvSpPr/>
          <p:nvPr/>
        </p:nvSpPr>
        <p:spPr>
          <a:xfrm>
            <a:off x="5591944" y="2882958"/>
            <a:ext cx="6100261" cy="7793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9" name="Прямоугольник 3"/>
          <p:cNvSpPr txBox="1"/>
          <p:nvPr/>
        </p:nvSpPr>
        <p:spPr>
          <a:xfrm>
            <a:off x="5529312" y="3067100"/>
            <a:ext cx="1232413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71,6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30" name="Прямоугольник 3"/>
          <p:cNvSpPr txBox="1"/>
          <p:nvPr/>
        </p:nvSpPr>
        <p:spPr>
          <a:xfrm>
            <a:off x="6791069" y="3042539"/>
            <a:ext cx="4822199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Акцизы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31" name="Прямоугольник"/>
          <p:cNvSpPr/>
          <p:nvPr/>
        </p:nvSpPr>
        <p:spPr>
          <a:xfrm>
            <a:off x="5591944" y="3720810"/>
            <a:ext cx="6082021" cy="741286"/>
          </a:xfrm>
          <a:prstGeom prst="rect">
            <a:avLst/>
          </a:prstGeom>
          <a:solidFill>
            <a:srgbClr val="6999CC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32" name="Прямоугольник 3"/>
          <p:cNvSpPr txBox="1"/>
          <p:nvPr/>
        </p:nvSpPr>
        <p:spPr>
          <a:xfrm>
            <a:off x="5503648" y="3857690"/>
            <a:ext cx="1232413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11,7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33" name="Прямоугольник 3"/>
          <p:cNvSpPr txBox="1"/>
          <p:nvPr/>
        </p:nvSpPr>
        <p:spPr>
          <a:xfrm>
            <a:off x="6864072" y="3720810"/>
            <a:ext cx="478504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Прочие налоговые и неналоговые доходы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34" name="Прямоугольник"/>
          <p:cNvSpPr/>
          <p:nvPr/>
        </p:nvSpPr>
        <p:spPr>
          <a:xfrm>
            <a:off x="5591944" y="4511400"/>
            <a:ext cx="6082021" cy="785237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35" name="Прямоугольник 3"/>
          <p:cNvSpPr txBox="1"/>
          <p:nvPr/>
        </p:nvSpPr>
        <p:spPr>
          <a:xfrm>
            <a:off x="5558656" y="4657435"/>
            <a:ext cx="1232413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176,2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36" name="Прямоугольник 3"/>
          <p:cNvSpPr txBox="1"/>
          <p:nvPr/>
        </p:nvSpPr>
        <p:spPr>
          <a:xfrm>
            <a:off x="6820981" y="4693593"/>
            <a:ext cx="4711585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Компенсация затрат государства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3" name="Прямоугольник 3"/>
          <p:cNvSpPr txBox="1"/>
          <p:nvPr/>
        </p:nvSpPr>
        <p:spPr>
          <a:xfrm>
            <a:off x="2205639" y="1236254"/>
            <a:ext cx="7386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/>
                <a:sym typeface="Arial Narrow"/>
              </a:rPr>
              <a:t>3%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6" name="Прямоугольник 3"/>
          <p:cNvSpPr txBox="1"/>
          <p:nvPr/>
        </p:nvSpPr>
        <p:spPr>
          <a:xfrm>
            <a:off x="3535930" y="5608295"/>
            <a:ext cx="738682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12%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7" name="Прямоугольник"/>
          <p:cNvSpPr/>
          <p:nvPr/>
        </p:nvSpPr>
        <p:spPr>
          <a:xfrm>
            <a:off x="5591944" y="1287934"/>
            <a:ext cx="6082021" cy="7303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" name="Прямоугольник"/>
          <p:cNvSpPr/>
          <p:nvPr/>
        </p:nvSpPr>
        <p:spPr>
          <a:xfrm>
            <a:off x="5591944" y="5349721"/>
            <a:ext cx="6100261" cy="6742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Прямоугольник"/>
          <p:cNvSpPr/>
          <p:nvPr/>
        </p:nvSpPr>
        <p:spPr>
          <a:xfrm>
            <a:off x="5591944" y="6076711"/>
            <a:ext cx="6084561" cy="736333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" name="Прямоугольник 3"/>
          <p:cNvSpPr txBox="1"/>
          <p:nvPr/>
        </p:nvSpPr>
        <p:spPr>
          <a:xfrm>
            <a:off x="5583822" y="1395315"/>
            <a:ext cx="1094288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195,4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1" name="Прямоугольник 3"/>
          <p:cNvSpPr txBox="1"/>
          <p:nvPr/>
        </p:nvSpPr>
        <p:spPr>
          <a:xfrm>
            <a:off x="6820982" y="1411320"/>
            <a:ext cx="4779186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Госпошлина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" name="Прямоугольник 3"/>
          <p:cNvSpPr txBox="1"/>
          <p:nvPr/>
        </p:nvSpPr>
        <p:spPr>
          <a:xfrm>
            <a:off x="5572710" y="2227464"/>
            <a:ext cx="1094288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68,0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3" name="Прямоугольник 3"/>
          <p:cNvSpPr txBox="1"/>
          <p:nvPr/>
        </p:nvSpPr>
        <p:spPr>
          <a:xfrm>
            <a:off x="5528470" y="6228130"/>
            <a:ext cx="1232413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17,8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4" name="Прямоугольник 3"/>
          <p:cNvSpPr txBox="1"/>
          <p:nvPr/>
        </p:nvSpPr>
        <p:spPr>
          <a:xfrm>
            <a:off x="5503648" y="5446712"/>
            <a:ext cx="1232413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13,8</a:t>
            </a:r>
            <a:endParaRPr kumimoji="0" sz="23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5" name="Прямоугольник 3"/>
          <p:cNvSpPr txBox="1"/>
          <p:nvPr/>
        </p:nvSpPr>
        <p:spPr>
          <a:xfrm>
            <a:off x="6791069" y="5314871"/>
            <a:ext cx="4858044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Плата за резервирование места                  для семейного (родового) захоронения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6" name="Прямоугольник 3"/>
          <p:cNvSpPr txBox="1"/>
          <p:nvPr/>
        </p:nvSpPr>
        <p:spPr>
          <a:xfrm>
            <a:off x="6820981" y="6063761"/>
            <a:ext cx="4871225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Плата за возмещение ущерба                           в результате вырубки деревьев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7" name="Прямоугольник 3"/>
          <p:cNvSpPr txBox="1"/>
          <p:nvPr/>
        </p:nvSpPr>
        <p:spPr>
          <a:xfrm>
            <a:off x="670310" y="5770043"/>
            <a:ext cx="691812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7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/>
                <a:sym typeface="Arial Narrow"/>
              </a:rPr>
              <a:t>2%</a:t>
            </a:r>
            <a:endParaRPr kumimoji="0" sz="27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0450812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352" y="188640"/>
            <a:ext cx="85689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Крупнейшие налогоплательщики на территории Городского округа Подольск за 2025 год</a:t>
            </a:r>
            <a:endParaRPr kumimoji="0" lang="ru-RU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4" name="Текст 9">
            <a:extLst>
              <a:ext uri="{FF2B5EF4-FFF2-40B4-BE49-F238E27FC236}">
                <a16:creationId xmlns:a16="http://schemas.microsoft.com/office/drawing/2014/main" id="{C04731D9-4E25-4C2B-94EF-D33428C14174}"/>
              </a:ext>
            </a:extLst>
          </p:cNvPr>
          <p:cNvSpPr txBox="1">
            <a:spLocks/>
          </p:cNvSpPr>
          <p:nvPr/>
        </p:nvSpPr>
        <p:spPr>
          <a:xfrm>
            <a:off x="407368" y="1822758"/>
            <a:ext cx="6048672" cy="4647426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Группа компаний «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Вайлдберриз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»  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АО «ЗИО-Подольск» 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АО ОКБ «Гидропресс» 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ООО Мясоперерабатывающий завод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Ремит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АО ЦНИИТОЧМАШ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ООО «РЕСУРС ПЛЮС»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АО «ИЭК ХОЛДИНГ»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ООО «Прометей»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Inter" pitchFamily="2" charset="0"/>
              <a:cs typeface="Calibri"/>
              <a:sym typeface="Proxima Nova"/>
            </a:endParaRPr>
          </a:p>
        </p:txBody>
      </p:sp>
      <p:sp>
        <p:nvSpPr>
          <p:cNvPr id="5" name="Текст 9">
            <a:extLst>
              <a:ext uri="{FF2B5EF4-FFF2-40B4-BE49-F238E27FC236}">
                <a16:creationId xmlns:a16="http://schemas.microsoft.com/office/drawing/2014/main" id="{C04731D9-4E25-4C2B-94EF-D33428C14174}"/>
              </a:ext>
            </a:extLst>
          </p:cNvPr>
          <p:cNvSpPr txBox="1">
            <a:spLocks/>
          </p:cNvSpPr>
          <p:nvPr/>
        </p:nvSpPr>
        <p:spPr>
          <a:xfrm>
            <a:off x="6665415" y="1638092"/>
            <a:ext cx="5112568" cy="4493538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АО «НИИ НПО «Луч»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Inter" pitchFamily="2" charset="0"/>
                <a:cs typeface="Calibri"/>
                <a:sym typeface="Proxima Nova"/>
              </a:rPr>
              <a:t>ЮЭС – филиал ОАО «МОЭСК»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ОАО «Подольский машиностроительный завод», 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ООО «КОЛОМЕНСКОЕ ПОЛЕ»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ООО «Климовский трубный завод»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АО «ЛЕДОВЫЙ ДВОРЕЦ ВИТЯЗЬ»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ООО «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Гринлайт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»</a:t>
            </a:r>
          </a:p>
          <a:p>
            <a:pPr marL="285750" marR="0" lvl="0" indent="-285750" algn="l" defTabSz="568485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Calibri"/>
              </a:rPr>
              <a:t>ООО «Лента»</a:t>
            </a:r>
          </a:p>
        </p:txBody>
      </p:sp>
    </p:spTree>
    <p:extLst>
      <p:ext uri="{BB962C8B-B14F-4D97-AF65-F5344CB8AC3E}">
        <p14:creationId xmlns:p14="http://schemas.microsoft.com/office/powerpoint/2010/main" val="33123660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Прямоугольник 4"/>
          <p:cNvSpPr txBox="1"/>
          <p:nvPr/>
        </p:nvSpPr>
        <p:spPr>
          <a:xfrm>
            <a:off x="649459" y="251649"/>
            <a:ext cx="12100560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100"/>
            </a:pPr>
            <a:r>
              <a:rPr sz="2500" dirty="0" err="1"/>
              <a:t>Объем</a:t>
            </a:r>
            <a:r>
              <a:rPr sz="2500" dirty="0"/>
              <a:t> </a:t>
            </a:r>
            <a:r>
              <a:rPr sz="2500" dirty="0" err="1"/>
              <a:t>расходов</a:t>
            </a:r>
            <a:r>
              <a:rPr sz="2500" dirty="0"/>
              <a:t> </a:t>
            </a:r>
            <a:r>
              <a:rPr sz="2500" dirty="0" err="1"/>
              <a:t>бюджета</a:t>
            </a:r>
            <a:r>
              <a:rPr sz="2500" dirty="0"/>
              <a:t> </a:t>
            </a:r>
            <a:r>
              <a:rPr sz="2500" dirty="0" err="1"/>
              <a:t>Городского</a:t>
            </a:r>
            <a:r>
              <a:rPr sz="2500" dirty="0"/>
              <a:t> </a:t>
            </a:r>
            <a:r>
              <a:rPr sz="2500" dirty="0" err="1"/>
              <a:t>округа</a:t>
            </a:r>
            <a:r>
              <a:rPr sz="2500" dirty="0"/>
              <a:t> </a:t>
            </a:r>
            <a:r>
              <a:rPr sz="2500" dirty="0" err="1"/>
              <a:t>Подольск</a:t>
            </a:r>
            <a:r>
              <a:rPr sz="2500" dirty="0"/>
              <a:t> </a:t>
            </a:r>
          </a:p>
          <a:p>
            <a:pPr>
              <a:defRPr sz="2100"/>
            </a:pPr>
            <a:r>
              <a:rPr lang="ru-RU" sz="2500" dirty="0"/>
              <a:t>з</a:t>
            </a:r>
            <a:r>
              <a:rPr sz="2500" dirty="0"/>
              <a:t>а 202</a:t>
            </a:r>
            <a:r>
              <a:rPr lang="ru-RU" sz="2500" dirty="0"/>
              <a:t>5</a:t>
            </a:r>
            <a:r>
              <a:rPr sz="2500" dirty="0"/>
              <a:t> </a:t>
            </a:r>
            <a:r>
              <a:rPr sz="2500" dirty="0" err="1"/>
              <a:t>год</a:t>
            </a:r>
            <a:r>
              <a:rPr sz="2500" dirty="0"/>
              <a:t>, </a:t>
            </a:r>
            <a:r>
              <a:rPr sz="2500" dirty="0" err="1"/>
              <a:t>млн</a:t>
            </a:r>
            <a:r>
              <a:rPr sz="2500" dirty="0"/>
              <a:t>. </a:t>
            </a:r>
            <a:r>
              <a:rPr sz="2500" dirty="0" err="1"/>
              <a:t>рублей</a:t>
            </a:r>
            <a:endParaRPr sz="2500" dirty="0"/>
          </a:p>
        </p:txBody>
      </p:sp>
      <p:sp>
        <p:nvSpPr>
          <p:cNvPr id="273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14</a:t>
            </a:fld>
            <a:endParaRPr/>
          </a:p>
        </p:txBody>
      </p:sp>
      <p:graphicFrame>
        <p:nvGraphicFramePr>
          <p:cNvPr id="274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1028632323"/>
              </p:ext>
            </p:extLst>
          </p:nvPr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5" name="Прямоугольник 3"/>
          <p:cNvSpPr txBox="1"/>
          <p:nvPr/>
        </p:nvSpPr>
        <p:spPr>
          <a:xfrm>
            <a:off x="1675538" y="33750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dirty="0"/>
              <a:t>2</a:t>
            </a:r>
            <a:r>
              <a:rPr lang="ru-RU" dirty="0"/>
              <a:t>7</a:t>
            </a:r>
            <a:r>
              <a:rPr dirty="0"/>
              <a:t> </a:t>
            </a:r>
            <a:r>
              <a:rPr lang="ru-RU" dirty="0"/>
              <a:t>787,2</a:t>
            </a:r>
            <a:endParaRPr dirty="0"/>
          </a:p>
        </p:txBody>
      </p:sp>
      <p:sp>
        <p:nvSpPr>
          <p:cNvPr id="276" name="Прямоугольник 3"/>
          <p:cNvSpPr txBox="1"/>
          <p:nvPr/>
        </p:nvSpPr>
        <p:spPr>
          <a:xfrm>
            <a:off x="1675538" y="40042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</a:t>
            </a:r>
            <a:r>
              <a:rPr dirty="0"/>
              <a:t>. </a:t>
            </a:r>
            <a:r>
              <a:rPr lang="ru-RU" dirty="0"/>
              <a:t>р</a:t>
            </a:r>
            <a:r>
              <a:rPr dirty="0" err="1"/>
              <a:t>ублей</a:t>
            </a:r>
            <a:endParaRPr dirty="0"/>
          </a:p>
        </p:txBody>
      </p:sp>
      <p:sp>
        <p:nvSpPr>
          <p:cNvPr id="277" name="Прямоугольник 3"/>
          <p:cNvSpPr txBox="1"/>
          <p:nvPr/>
        </p:nvSpPr>
        <p:spPr>
          <a:xfrm>
            <a:off x="3673508" y="206380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1</a:t>
            </a:r>
            <a:r>
              <a:rPr lang="ru-RU" dirty="0"/>
              <a:t>8,2</a:t>
            </a:r>
            <a:r>
              <a:rPr dirty="0"/>
              <a:t>%</a:t>
            </a:r>
          </a:p>
        </p:txBody>
      </p:sp>
      <p:sp>
        <p:nvSpPr>
          <p:cNvPr id="278" name="Прямоугольник 3"/>
          <p:cNvSpPr txBox="1"/>
          <p:nvPr/>
        </p:nvSpPr>
        <p:spPr>
          <a:xfrm>
            <a:off x="975628" y="3689656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5</a:t>
            </a:r>
            <a:r>
              <a:rPr lang="ru-RU" dirty="0"/>
              <a:t>4,5</a:t>
            </a:r>
            <a:r>
              <a:rPr dirty="0"/>
              <a:t>%</a:t>
            </a:r>
          </a:p>
        </p:txBody>
      </p:sp>
      <p:sp>
        <p:nvSpPr>
          <p:cNvPr id="279" name="Прямоугольник 3"/>
          <p:cNvSpPr txBox="1"/>
          <p:nvPr/>
        </p:nvSpPr>
        <p:spPr>
          <a:xfrm>
            <a:off x="4613291" y="4213429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2</a:t>
            </a:r>
            <a:r>
              <a:rPr lang="ru-RU" dirty="0"/>
              <a:t>4,3</a:t>
            </a:r>
            <a:r>
              <a:rPr dirty="0"/>
              <a:t>%</a:t>
            </a:r>
          </a:p>
        </p:txBody>
      </p:sp>
      <p:sp>
        <p:nvSpPr>
          <p:cNvPr id="280" name="Прямоугольник"/>
          <p:cNvSpPr/>
          <p:nvPr/>
        </p:nvSpPr>
        <p:spPr>
          <a:xfrm>
            <a:off x="6023992" y="2997229"/>
            <a:ext cx="5510232" cy="755589"/>
          </a:xfrm>
          <a:prstGeom prst="rect">
            <a:avLst/>
          </a:prstGeom>
          <a:solidFill>
            <a:srgbClr val="9BB8D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1" name="Прямоугольник 3"/>
          <p:cNvSpPr txBox="1"/>
          <p:nvPr/>
        </p:nvSpPr>
        <p:spPr>
          <a:xfrm>
            <a:off x="6165360" y="3151503"/>
            <a:ext cx="1232413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r>
              <a:rPr lang="ru-RU" dirty="0"/>
              <a:t>6 738,0</a:t>
            </a:r>
            <a:endParaRPr dirty="0"/>
          </a:p>
        </p:txBody>
      </p:sp>
      <p:sp>
        <p:nvSpPr>
          <p:cNvPr id="282" name="Прямоугольник 3"/>
          <p:cNvSpPr txBox="1"/>
          <p:nvPr/>
        </p:nvSpPr>
        <p:spPr>
          <a:xfrm>
            <a:off x="7761930" y="3151503"/>
            <a:ext cx="42040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СУБВЕНЦИИ</a:t>
            </a:r>
            <a:r>
              <a:rPr lang="ru-RU" dirty="0"/>
              <a:t>         99,6%</a:t>
            </a:r>
            <a:endParaRPr dirty="0"/>
          </a:p>
        </p:txBody>
      </p:sp>
      <p:sp>
        <p:nvSpPr>
          <p:cNvPr id="283" name="Прямоугольник 3"/>
          <p:cNvSpPr txBox="1"/>
          <p:nvPr/>
        </p:nvSpPr>
        <p:spPr>
          <a:xfrm>
            <a:off x="2423592" y="1916832"/>
            <a:ext cx="72371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3 </a:t>
            </a:r>
            <a:r>
              <a:rPr dirty="0"/>
              <a:t>%</a:t>
            </a:r>
          </a:p>
        </p:txBody>
      </p:sp>
      <p:sp>
        <p:nvSpPr>
          <p:cNvPr id="284" name="Прямоугольник"/>
          <p:cNvSpPr/>
          <p:nvPr/>
        </p:nvSpPr>
        <p:spPr>
          <a:xfrm>
            <a:off x="6023992" y="3940234"/>
            <a:ext cx="5510232" cy="755589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5" name="Прямоугольник 3"/>
          <p:cNvSpPr txBox="1"/>
          <p:nvPr/>
        </p:nvSpPr>
        <p:spPr>
          <a:xfrm>
            <a:off x="6165360" y="4094508"/>
            <a:ext cx="1232413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r>
              <a:rPr lang="ru-RU" dirty="0"/>
              <a:t>5 068,7</a:t>
            </a:r>
          </a:p>
        </p:txBody>
      </p:sp>
      <p:sp>
        <p:nvSpPr>
          <p:cNvPr id="286" name="Прямоугольник 3"/>
          <p:cNvSpPr txBox="1"/>
          <p:nvPr/>
        </p:nvSpPr>
        <p:spPr>
          <a:xfrm>
            <a:off x="7761930" y="4094508"/>
            <a:ext cx="42040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СУБСИДИИ</a:t>
            </a:r>
            <a:r>
              <a:rPr lang="ru-RU" dirty="0"/>
              <a:t>           91,4% </a:t>
            </a:r>
            <a:endParaRPr dirty="0"/>
          </a:p>
        </p:txBody>
      </p:sp>
      <p:sp>
        <p:nvSpPr>
          <p:cNvPr id="287" name="Прямоугольник"/>
          <p:cNvSpPr/>
          <p:nvPr/>
        </p:nvSpPr>
        <p:spPr>
          <a:xfrm>
            <a:off x="6023992" y="4893317"/>
            <a:ext cx="5510232" cy="755589"/>
          </a:xfrm>
          <a:prstGeom prst="rect">
            <a:avLst/>
          </a:prstGeom>
          <a:solidFill>
            <a:srgbClr val="6999C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288" name="Прямоугольник 3"/>
          <p:cNvSpPr txBox="1"/>
          <p:nvPr/>
        </p:nvSpPr>
        <p:spPr>
          <a:xfrm>
            <a:off x="6165360" y="5047591"/>
            <a:ext cx="1232413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r>
              <a:rPr lang="ru-RU" dirty="0"/>
              <a:t>842,8</a:t>
            </a:r>
            <a:endParaRPr dirty="0"/>
          </a:p>
        </p:txBody>
      </p:sp>
      <p:sp>
        <p:nvSpPr>
          <p:cNvPr id="289" name="Прямоугольник 3"/>
          <p:cNvSpPr txBox="1"/>
          <p:nvPr/>
        </p:nvSpPr>
        <p:spPr>
          <a:xfrm>
            <a:off x="7761931" y="4958691"/>
            <a:ext cx="279856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/>
            </a:lvl1pPr>
          </a:lstStyle>
          <a:p>
            <a:r>
              <a:rPr dirty="0"/>
              <a:t>ИНЫЕ МЕЖБЮДЖЕТНЫЕ ТРАНСФЕРТЫ</a:t>
            </a:r>
            <a:r>
              <a:rPr lang="ru-RU" dirty="0"/>
              <a:t>                         </a:t>
            </a:r>
            <a:endParaRPr dirty="0"/>
          </a:p>
        </p:txBody>
      </p:sp>
      <p:sp>
        <p:nvSpPr>
          <p:cNvPr id="290" name="Прямоугольник"/>
          <p:cNvSpPr/>
          <p:nvPr/>
        </p:nvSpPr>
        <p:spPr>
          <a:xfrm>
            <a:off x="6023992" y="5845054"/>
            <a:ext cx="5510232" cy="755589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91" name="Прямоугольник 3"/>
          <p:cNvSpPr txBox="1"/>
          <p:nvPr/>
        </p:nvSpPr>
        <p:spPr>
          <a:xfrm>
            <a:off x="6165360" y="5999328"/>
            <a:ext cx="1232413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r>
              <a:rPr dirty="0"/>
              <a:t>15</a:t>
            </a:r>
            <a:r>
              <a:rPr lang="ru-RU" dirty="0"/>
              <a:t> 137,7</a:t>
            </a:r>
            <a:endParaRPr dirty="0"/>
          </a:p>
        </p:txBody>
      </p:sp>
      <p:sp>
        <p:nvSpPr>
          <p:cNvPr id="292" name="Прямоугольник 3"/>
          <p:cNvSpPr txBox="1"/>
          <p:nvPr/>
        </p:nvSpPr>
        <p:spPr>
          <a:xfrm>
            <a:off x="7761930" y="5999328"/>
            <a:ext cx="420401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МЕСТНЫЙ</a:t>
            </a:r>
            <a:r>
              <a:rPr dirty="0"/>
              <a:t> БЮДЖЕТ</a:t>
            </a:r>
            <a:r>
              <a:rPr lang="ru-RU" dirty="0"/>
              <a:t>   98,2%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0650879" y="5000069"/>
            <a:ext cx="864095" cy="4770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Arial Narrow"/>
                <a:ea typeface="Arial Narrow"/>
                <a:cs typeface="Arial Narrow"/>
                <a:sym typeface="Arial Narrow"/>
              </a:rPr>
              <a:t>96%</a:t>
            </a:r>
          </a:p>
        </p:txBody>
      </p:sp>
      <p:sp>
        <p:nvSpPr>
          <p:cNvPr id="27" name="Прямоугольник"/>
          <p:cNvSpPr/>
          <p:nvPr/>
        </p:nvSpPr>
        <p:spPr>
          <a:xfrm>
            <a:off x="6024204" y="1597386"/>
            <a:ext cx="5490770" cy="10478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9" name="Прямоугольник 3"/>
          <p:cNvSpPr txBox="1"/>
          <p:nvPr/>
        </p:nvSpPr>
        <p:spPr>
          <a:xfrm>
            <a:off x="5922079" y="1606155"/>
            <a:ext cx="5502514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indent="450215"/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Расходы исполнены в объеме </a:t>
            </a:r>
          </a:p>
          <a:p>
            <a:pPr indent="450215"/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27 млрд. 787,2 млн. рублей </a:t>
            </a:r>
          </a:p>
          <a:p>
            <a:pPr indent="450215"/>
            <a:r>
              <a:rPr lang="ru-RU" sz="2000" dirty="0">
                <a:latin typeface="Arial Narrow" panose="020B0606020202030204" pitchFamily="34" charset="0"/>
                <a:ea typeface="Calibri" panose="020F0502020204030204" pitchFamily="34" charset="0"/>
              </a:rPr>
              <a:t>(97,2% от утвержденного плана),  в том числе:</a:t>
            </a:r>
            <a:endParaRPr lang="ru-RU" sz="20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6343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Прямоугольник 4"/>
          <p:cNvSpPr txBox="1"/>
          <p:nvPr/>
        </p:nvSpPr>
        <p:spPr>
          <a:xfrm>
            <a:off x="649459" y="251649"/>
            <a:ext cx="1091914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100"/>
            </a:pPr>
            <a:r>
              <a:rPr sz="2500" dirty="0" err="1"/>
              <a:t>Структура</a:t>
            </a:r>
            <a:r>
              <a:rPr lang="ru-RU" sz="2500" dirty="0"/>
              <a:t> </a:t>
            </a:r>
            <a:r>
              <a:rPr sz="2500" dirty="0"/>
              <a:t> </a:t>
            </a:r>
            <a:r>
              <a:rPr sz="2500" dirty="0" err="1"/>
              <a:t>расходов</a:t>
            </a:r>
            <a:r>
              <a:rPr sz="2500" dirty="0"/>
              <a:t> </a:t>
            </a:r>
            <a:r>
              <a:rPr lang="ru-RU" sz="2500" dirty="0"/>
              <a:t> </a:t>
            </a:r>
            <a:r>
              <a:rPr sz="2500" dirty="0"/>
              <a:t>в </a:t>
            </a:r>
            <a:r>
              <a:rPr lang="ru-RU" sz="2500" dirty="0"/>
              <a:t> отчете  об  исполнении </a:t>
            </a:r>
            <a:r>
              <a:rPr sz="2500" dirty="0"/>
              <a:t> </a:t>
            </a:r>
            <a:r>
              <a:rPr sz="2500" dirty="0" err="1"/>
              <a:t>бюджета</a:t>
            </a:r>
            <a:r>
              <a:rPr sz="2500" dirty="0"/>
              <a:t>  </a:t>
            </a:r>
          </a:p>
          <a:p>
            <a:pPr>
              <a:defRPr sz="2100"/>
            </a:pPr>
            <a:r>
              <a:rPr sz="2500" dirty="0" err="1"/>
              <a:t>Городского</a:t>
            </a:r>
            <a:r>
              <a:rPr sz="2500" dirty="0"/>
              <a:t> </a:t>
            </a:r>
            <a:r>
              <a:rPr lang="ru-RU" sz="2500" dirty="0"/>
              <a:t> </a:t>
            </a:r>
            <a:r>
              <a:rPr sz="2500" dirty="0" err="1"/>
              <a:t>округа</a:t>
            </a:r>
            <a:r>
              <a:rPr lang="ru-RU" sz="2500" dirty="0"/>
              <a:t> </a:t>
            </a:r>
            <a:r>
              <a:rPr sz="2500" dirty="0"/>
              <a:t> </a:t>
            </a:r>
            <a:r>
              <a:rPr sz="2500" dirty="0" err="1"/>
              <a:t>Подольск</a:t>
            </a:r>
            <a:r>
              <a:rPr sz="2500" dirty="0"/>
              <a:t> </a:t>
            </a:r>
            <a:r>
              <a:rPr lang="en-US" sz="2500" dirty="0"/>
              <a:t> </a:t>
            </a:r>
            <a:r>
              <a:rPr lang="ru-RU" sz="2500" dirty="0"/>
              <a:t>за </a:t>
            </a:r>
            <a:r>
              <a:rPr lang="en-US" sz="2500" dirty="0"/>
              <a:t> </a:t>
            </a:r>
            <a:r>
              <a:rPr lang="ru-RU" sz="2500" dirty="0"/>
              <a:t>2</a:t>
            </a:r>
            <a:r>
              <a:rPr sz="2500" dirty="0"/>
              <a:t>02</a:t>
            </a:r>
            <a:r>
              <a:rPr lang="ru-RU" sz="2500" dirty="0"/>
              <a:t>5</a:t>
            </a:r>
            <a:r>
              <a:rPr lang="en-US" sz="2500" dirty="0"/>
              <a:t> </a:t>
            </a:r>
            <a:r>
              <a:rPr sz="2500" dirty="0"/>
              <a:t> </a:t>
            </a:r>
            <a:r>
              <a:rPr sz="2500" dirty="0" err="1"/>
              <a:t>год</a:t>
            </a:r>
            <a:r>
              <a:rPr sz="2500" dirty="0"/>
              <a:t>, </a:t>
            </a:r>
            <a:r>
              <a:rPr sz="2500" dirty="0" err="1"/>
              <a:t>млн</a:t>
            </a:r>
            <a:r>
              <a:rPr sz="2500" dirty="0"/>
              <a:t>. </a:t>
            </a:r>
            <a:r>
              <a:rPr sz="2500" dirty="0" err="1"/>
              <a:t>рублей</a:t>
            </a:r>
            <a:endParaRPr sz="2500" dirty="0"/>
          </a:p>
        </p:txBody>
      </p:sp>
      <p:sp>
        <p:nvSpPr>
          <p:cNvPr id="339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340" name="Прямоугольник 3"/>
          <p:cNvSpPr txBox="1"/>
          <p:nvPr/>
        </p:nvSpPr>
        <p:spPr>
          <a:xfrm>
            <a:off x="2721547" y="1434665"/>
            <a:ext cx="6748906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000">
                <a:solidFill>
                  <a:srgbClr val="0E2B61"/>
                </a:solidFill>
              </a:defRPr>
            </a:lvl1pPr>
          </a:lstStyle>
          <a:p>
            <a:r>
              <a:rPr dirty="0"/>
              <a:t>2</a:t>
            </a:r>
            <a:r>
              <a:rPr lang="ru-RU" dirty="0"/>
              <a:t>7 787</a:t>
            </a:r>
            <a:r>
              <a:rPr dirty="0"/>
              <a:t>,</a:t>
            </a:r>
            <a:r>
              <a:rPr lang="ru-RU" dirty="0"/>
              <a:t>2</a:t>
            </a:r>
            <a:r>
              <a:rPr dirty="0"/>
              <a:t> МЛН. РУБЛЕЙ</a:t>
            </a:r>
          </a:p>
        </p:txBody>
      </p:sp>
      <p:sp>
        <p:nvSpPr>
          <p:cNvPr id="341" name="Прямоугольник"/>
          <p:cNvSpPr/>
          <p:nvPr/>
        </p:nvSpPr>
        <p:spPr>
          <a:xfrm>
            <a:off x="518662" y="2245204"/>
            <a:ext cx="5510232" cy="755589"/>
          </a:xfrm>
          <a:prstGeom prst="rect">
            <a:avLst/>
          </a:prstGeom>
          <a:solidFill>
            <a:srgbClr val="9BB8D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42" name="Прямоугольник 3"/>
          <p:cNvSpPr txBox="1"/>
          <p:nvPr/>
        </p:nvSpPr>
        <p:spPr>
          <a:xfrm>
            <a:off x="747274" y="2437578"/>
            <a:ext cx="50530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900"/>
            </a:lvl1pPr>
          </a:lstStyle>
          <a:p>
            <a:r>
              <a:t>РАСХОДЫ НА СОЦИАЛЬНО-КУЛЬТУРНУЮ СФЕРУ</a:t>
            </a:r>
          </a:p>
        </p:txBody>
      </p:sp>
      <p:sp>
        <p:nvSpPr>
          <p:cNvPr id="343" name="Прямоугольник"/>
          <p:cNvSpPr/>
          <p:nvPr/>
        </p:nvSpPr>
        <p:spPr>
          <a:xfrm>
            <a:off x="518662" y="3084892"/>
            <a:ext cx="5510232" cy="755589"/>
          </a:xfrm>
          <a:prstGeom prst="rect">
            <a:avLst/>
          </a:prstGeom>
          <a:solidFill>
            <a:srgbClr val="9BB8D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44" name="Прямоугольник 3"/>
          <p:cNvSpPr txBox="1"/>
          <p:nvPr/>
        </p:nvSpPr>
        <p:spPr>
          <a:xfrm>
            <a:off x="921017" y="3169316"/>
            <a:ext cx="470552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0E2B61"/>
                </a:solidFill>
              </a:defRPr>
            </a:lvl1pPr>
          </a:lstStyle>
          <a:p>
            <a:r>
              <a:rPr dirty="0"/>
              <a:t>1</a:t>
            </a:r>
            <a:r>
              <a:rPr lang="ru-RU" dirty="0"/>
              <a:t>3</a:t>
            </a:r>
            <a:r>
              <a:rPr dirty="0"/>
              <a:t> </a:t>
            </a:r>
            <a:r>
              <a:rPr lang="ru-RU" dirty="0"/>
              <a:t>874,3</a:t>
            </a:r>
            <a:r>
              <a:rPr dirty="0"/>
              <a:t> МЛН. РУБЛЕЙ (</a:t>
            </a:r>
            <a:r>
              <a:rPr lang="ru-RU" dirty="0"/>
              <a:t>49,9</a:t>
            </a:r>
            <a:r>
              <a:rPr dirty="0"/>
              <a:t>%)</a:t>
            </a:r>
          </a:p>
        </p:txBody>
      </p:sp>
      <p:sp>
        <p:nvSpPr>
          <p:cNvPr id="345" name="Прямоугольник"/>
          <p:cNvSpPr/>
          <p:nvPr/>
        </p:nvSpPr>
        <p:spPr>
          <a:xfrm>
            <a:off x="6163106" y="2245204"/>
            <a:ext cx="5510232" cy="755589"/>
          </a:xfrm>
          <a:prstGeom prst="rect">
            <a:avLst/>
          </a:prstGeom>
          <a:solidFill>
            <a:srgbClr val="9BB8D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46" name="Прямоугольник 3"/>
          <p:cNvSpPr txBox="1"/>
          <p:nvPr/>
        </p:nvSpPr>
        <p:spPr>
          <a:xfrm>
            <a:off x="6391718" y="2335978"/>
            <a:ext cx="505300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t>РАСХОДЫ ОТРАСЛЕЙ ГОРОДСКОГО ХОЗЯЙСТВА</a:t>
            </a:r>
          </a:p>
          <a:p>
            <a:pPr algn="ctr">
              <a:defRPr sz="1900"/>
            </a:pPr>
            <a:r>
              <a:t>И ПРОЧИЕ РАСХОДЫ</a:t>
            </a:r>
          </a:p>
        </p:txBody>
      </p:sp>
      <p:sp>
        <p:nvSpPr>
          <p:cNvPr id="347" name="Прямоугольник"/>
          <p:cNvSpPr/>
          <p:nvPr/>
        </p:nvSpPr>
        <p:spPr>
          <a:xfrm>
            <a:off x="6163106" y="3084892"/>
            <a:ext cx="5510232" cy="755589"/>
          </a:xfrm>
          <a:prstGeom prst="rect">
            <a:avLst/>
          </a:prstGeom>
          <a:solidFill>
            <a:srgbClr val="9BB8D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48" name="Прямоугольник 3"/>
          <p:cNvSpPr txBox="1"/>
          <p:nvPr/>
        </p:nvSpPr>
        <p:spPr>
          <a:xfrm>
            <a:off x="6565462" y="3169316"/>
            <a:ext cx="470552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800">
                <a:solidFill>
                  <a:srgbClr val="0E2B61"/>
                </a:solidFill>
              </a:defRPr>
            </a:lvl1pPr>
          </a:lstStyle>
          <a:p>
            <a:r>
              <a:rPr dirty="0"/>
              <a:t>1</a:t>
            </a:r>
            <a:r>
              <a:rPr lang="ru-RU" dirty="0"/>
              <a:t>3 912,9</a:t>
            </a:r>
            <a:r>
              <a:rPr dirty="0"/>
              <a:t> МЛН. РУБЛЕЙ (</a:t>
            </a:r>
            <a:r>
              <a:rPr lang="ru-RU" dirty="0"/>
              <a:t>50,1</a:t>
            </a:r>
            <a:r>
              <a:rPr dirty="0"/>
              <a:t>%)</a:t>
            </a:r>
          </a:p>
        </p:txBody>
      </p:sp>
      <p:sp>
        <p:nvSpPr>
          <p:cNvPr id="349" name="Прямоугольник 3"/>
          <p:cNvSpPr txBox="1"/>
          <p:nvPr/>
        </p:nvSpPr>
        <p:spPr>
          <a:xfrm>
            <a:off x="1008494" y="4228270"/>
            <a:ext cx="22222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Образование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sz="1600" dirty="0"/>
              <a:t>11</a:t>
            </a:r>
            <a:r>
              <a:rPr lang="ru-RU" sz="1600" dirty="0"/>
              <a:t> 141,0</a:t>
            </a:r>
            <a:r>
              <a:rPr sz="1600" dirty="0"/>
              <a:t> (4</a:t>
            </a:r>
            <a:r>
              <a:rPr lang="ru-RU" sz="1600" dirty="0"/>
              <a:t>0</a:t>
            </a:r>
            <a:r>
              <a:rPr sz="1600" dirty="0"/>
              <a:t>,1%)</a:t>
            </a:r>
          </a:p>
        </p:txBody>
      </p:sp>
      <p:sp>
        <p:nvSpPr>
          <p:cNvPr id="350" name="Прямоугольник 3"/>
          <p:cNvSpPr txBox="1"/>
          <p:nvPr/>
        </p:nvSpPr>
        <p:spPr>
          <a:xfrm>
            <a:off x="3735316" y="4233703"/>
            <a:ext cx="22222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Социальная</a:t>
            </a:r>
            <a:r>
              <a:rPr sz="1600" dirty="0"/>
              <a:t> </a:t>
            </a:r>
            <a:r>
              <a:rPr sz="1600" dirty="0" err="1"/>
              <a:t>политика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lang="ru-RU" sz="1600" dirty="0"/>
              <a:t>295,8</a:t>
            </a:r>
            <a:r>
              <a:rPr sz="1600" dirty="0"/>
              <a:t> (1,</a:t>
            </a:r>
            <a:r>
              <a:rPr lang="ru-RU" sz="1600" dirty="0"/>
              <a:t>1</a:t>
            </a:r>
            <a:r>
              <a:rPr sz="1600" dirty="0"/>
              <a:t>%)</a:t>
            </a:r>
          </a:p>
        </p:txBody>
      </p:sp>
      <p:sp>
        <p:nvSpPr>
          <p:cNvPr id="351" name="Прямоугольник 3"/>
          <p:cNvSpPr txBox="1"/>
          <p:nvPr/>
        </p:nvSpPr>
        <p:spPr>
          <a:xfrm>
            <a:off x="1008493" y="5422079"/>
            <a:ext cx="222224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Культура</a:t>
            </a:r>
            <a:r>
              <a:rPr sz="1600" dirty="0"/>
              <a:t>, </a:t>
            </a:r>
            <a:r>
              <a:rPr sz="1600" dirty="0" err="1"/>
              <a:t>кинематография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sz="1600" dirty="0"/>
              <a:t>1</a:t>
            </a:r>
            <a:r>
              <a:rPr lang="ru-RU" sz="1600" dirty="0"/>
              <a:t> 209,9</a:t>
            </a:r>
            <a:r>
              <a:rPr sz="1600" dirty="0"/>
              <a:t> (</a:t>
            </a:r>
            <a:r>
              <a:rPr lang="ru-RU" sz="1600" dirty="0"/>
              <a:t>4,3</a:t>
            </a:r>
            <a:r>
              <a:rPr sz="1600" dirty="0"/>
              <a:t>%)</a:t>
            </a:r>
          </a:p>
        </p:txBody>
      </p:sp>
      <p:sp>
        <p:nvSpPr>
          <p:cNvPr id="352" name="Прямоугольник 3"/>
          <p:cNvSpPr txBox="1"/>
          <p:nvPr/>
        </p:nvSpPr>
        <p:spPr>
          <a:xfrm>
            <a:off x="3735315" y="5325912"/>
            <a:ext cx="222224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Физическая</a:t>
            </a:r>
            <a:r>
              <a:rPr sz="1600" dirty="0"/>
              <a:t> </a:t>
            </a:r>
            <a:r>
              <a:rPr sz="1600" dirty="0" err="1"/>
              <a:t>культура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lang="ru-RU" sz="1600" dirty="0"/>
              <a:t>и</a:t>
            </a:r>
            <a:r>
              <a:rPr sz="1600" dirty="0"/>
              <a:t> </a:t>
            </a:r>
            <a:r>
              <a:rPr sz="1600" dirty="0" err="1"/>
              <a:t>спорт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sz="1600" dirty="0"/>
              <a:t>1</a:t>
            </a:r>
            <a:r>
              <a:rPr lang="ru-RU" sz="1600" dirty="0"/>
              <a:t> </a:t>
            </a:r>
            <a:r>
              <a:rPr sz="1600" dirty="0"/>
              <a:t>2</a:t>
            </a:r>
            <a:r>
              <a:rPr lang="ru-RU" sz="1600" dirty="0"/>
              <a:t>27,5</a:t>
            </a:r>
            <a:r>
              <a:rPr sz="1600" dirty="0"/>
              <a:t> (</a:t>
            </a:r>
            <a:r>
              <a:rPr lang="ru-RU" sz="1600" dirty="0"/>
              <a:t>4,4</a:t>
            </a:r>
            <a:r>
              <a:rPr sz="1600" dirty="0"/>
              <a:t>%)</a:t>
            </a:r>
          </a:p>
        </p:txBody>
      </p:sp>
      <p:sp>
        <p:nvSpPr>
          <p:cNvPr id="353" name="Прямоугольник 3"/>
          <p:cNvSpPr txBox="1"/>
          <p:nvPr/>
        </p:nvSpPr>
        <p:spPr>
          <a:xfrm>
            <a:off x="6919183" y="4235689"/>
            <a:ext cx="22222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Обще</a:t>
            </a:r>
            <a:r>
              <a:rPr lang="ru-RU" sz="1600" dirty="0" err="1"/>
              <a:t>государ</a:t>
            </a:r>
            <a:r>
              <a:rPr sz="1600" dirty="0" err="1"/>
              <a:t>ственные</a:t>
            </a:r>
            <a:r>
              <a:rPr sz="1600" dirty="0"/>
              <a:t> </a:t>
            </a:r>
            <a:r>
              <a:rPr sz="1600" dirty="0" err="1"/>
              <a:t>вопросы</a:t>
            </a:r>
            <a:r>
              <a:rPr lang="ru-RU" sz="1600"/>
              <a:t> </a:t>
            </a:r>
            <a:r>
              <a:rPr sz="1600"/>
              <a:t>2</a:t>
            </a:r>
            <a:r>
              <a:rPr lang="ru-RU" sz="1600" dirty="0"/>
              <a:t> 530,8</a:t>
            </a:r>
            <a:r>
              <a:rPr sz="1600" dirty="0"/>
              <a:t> (</a:t>
            </a:r>
            <a:r>
              <a:rPr lang="ru-RU" sz="1600" dirty="0"/>
              <a:t>9,1</a:t>
            </a:r>
            <a:r>
              <a:rPr sz="1600" dirty="0"/>
              <a:t>%)</a:t>
            </a:r>
          </a:p>
        </p:txBody>
      </p:sp>
      <p:sp>
        <p:nvSpPr>
          <p:cNvPr id="354" name="Прямоугольник 3"/>
          <p:cNvSpPr txBox="1"/>
          <p:nvPr/>
        </p:nvSpPr>
        <p:spPr>
          <a:xfrm>
            <a:off x="10333605" y="4235689"/>
            <a:ext cx="222224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Национальная</a:t>
            </a:r>
            <a:r>
              <a:rPr sz="1600" dirty="0"/>
              <a:t> </a:t>
            </a:r>
            <a:r>
              <a:rPr sz="1600" dirty="0" err="1"/>
              <a:t>экономика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sz="1600" dirty="0"/>
              <a:t>1</a:t>
            </a:r>
            <a:r>
              <a:rPr lang="ru-RU" sz="1600" dirty="0"/>
              <a:t> 450,4</a:t>
            </a:r>
            <a:r>
              <a:rPr sz="1600" dirty="0"/>
              <a:t> (</a:t>
            </a:r>
            <a:r>
              <a:rPr lang="ru-RU" sz="1600" dirty="0"/>
              <a:t>5,2</a:t>
            </a:r>
            <a:r>
              <a:rPr sz="1600" dirty="0"/>
              <a:t>%)</a:t>
            </a:r>
          </a:p>
        </p:txBody>
      </p:sp>
      <p:sp>
        <p:nvSpPr>
          <p:cNvPr id="355" name="Прямоугольник 3"/>
          <p:cNvSpPr txBox="1"/>
          <p:nvPr/>
        </p:nvSpPr>
        <p:spPr>
          <a:xfrm>
            <a:off x="6919182" y="5327898"/>
            <a:ext cx="222224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Жилищно-коммунальное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хозяйство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lang="ru-RU" sz="1600" dirty="0"/>
              <a:t>9 577,8</a:t>
            </a:r>
            <a:r>
              <a:rPr sz="1600" dirty="0"/>
              <a:t> (</a:t>
            </a:r>
            <a:r>
              <a:rPr lang="ru-RU" sz="1600" dirty="0"/>
              <a:t>34,5</a:t>
            </a:r>
            <a:r>
              <a:rPr sz="1600" dirty="0"/>
              <a:t>%)</a:t>
            </a:r>
          </a:p>
        </p:txBody>
      </p:sp>
      <p:sp>
        <p:nvSpPr>
          <p:cNvPr id="356" name="Прямоугольник 3"/>
          <p:cNvSpPr txBox="1"/>
          <p:nvPr/>
        </p:nvSpPr>
        <p:spPr>
          <a:xfrm>
            <a:off x="10333604" y="5429498"/>
            <a:ext cx="2222242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0E2B61"/>
                </a:solidFill>
              </a:defRPr>
            </a:pPr>
            <a:r>
              <a:rPr sz="1600" dirty="0" err="1"/>
              <a:t>Прочие</a:t>
            </a:r>
            <a:r>
              <a:rPr sz="1600" dirty="0"/>
              <a:t> </a:t>
            </a:r>
            <a:r>
              <a:rPr sz="1600" dirty="0" err="1"/>
              <a:t>расходы</a:t>
            </a:r>
            <a:endParaRPr sz="1600" dirty="0"/>
          </a:p>
          <a:p>
            <a:pPr>
              <a:defRPr>
                <a:solidFill>
                  <a:srgbClr val="0E2B61"/>
                </a:solidFill>
              </a:defRPr>
            </a:pPr>
            <a:r>
              <a:rPr lang="ru-RU" sz="1600" dirty="0"/>
              <a:t>354,0</a:t>
            </a:r>
            <a:r>
              <a:rPr sz="1600" dirty="0"/>
              <a:t> (</a:t>
            </a:r>
            <a:r>
              <a:rPr lang="ru-RU" sz="1600" dirty="0"/>
              <a:t>1,3</a:t>
            </a:r>
            <a:r>
              <a:rPr sz="1600" dirty="0"/>
              <a:t>%)</a:t>
            </a:r>
          </a:p>
        </p:txBody>
      </p:sp>
      <p:pic>
        <p:nvPicPr>
          <p:cNvPr id="357" name="культура9.png" descr="культура9.pn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00436" y="5398132"/>
            <a:ext cx="745962" cy="7459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58" name="жкх.png" descr="жкх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5933256" y="5374825"/>
            <a:ext cx="860266" cy="8602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59" name="национальная экономика.png" descr="национальная экономика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9447568" y="4274694"/>
            <a:ext cx="755225" cy="7552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60" name="образрвание.png" descr="образрвание.png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200436" y="4135332"/>
            <a:ext cx="773866" cy="77386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61" name="общегос вопр.png" descr="общегос вопр.png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5944618" y="4132574"/>
            <a:ext cx="897346" cy="8973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62" name="прочие расходы.png" descr="прочие расходы.png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9402059" y="5439124"/>
            <a:ext cx="813950" cy="8139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63" name="социальная политика.png" descr="социальная политика.png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2850911" y="4151153"/>
            <a:ext cx="836958" cy="83695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64" name="физкультура и спорт.png" descr="физкультура и спорт.png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2850910" y="5398132"/>
            <a:ext cx="836958" cy="83695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367" name="Прямоугольник 4"/>
          <p:cNvSpPr txBox="1"/>
          <p:nvPr/>
        </p:nvSpPr>
        <p:spPr>
          <a:xfrm>
            <a:off x="649459" y="251649"/>
            <a:ext cx="760678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ru-RU" sz="2500" dirty="0">
                <a:latin typeface="Arial Narrow" pitchFamily="34" charset="0"/>
                <a:cs typeface="Times New Roman" panose="02020603050405020304" pitchFamily="18" charset="0"/>
              </a:rPr>
              <a:t>Доля программных расходов в бюджете Городского округа Подольск за 2025 год, млн. рублей, %</a:t>
            </a:r>
            <a:endParaRPr lang="ru-RU" sz="2500" dirty="0">
              <a:latin typeface="Arial Narrow" pitchFamily="34" charset="0"/>
            </a:endParaRPr>
          </a:p>
        </p:txBody>
      </p:sp>
      <p:graphicFrame>
        <p:nvGraphicFramePr>
          <p:cNvPr id="368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2850141762"/>
              </p:ext>
            </p:extLst>
          </p:nvPr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9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19</a:t>
            </a:r>
            <a:endParaRPr dirty="0"/>
          </a:p>
        </p:txBody>
      </p:sp>
      <p:sp>
        <p:nvSpPr>
          <p:cNvPr id="370" name="Прямоугольник 3"/>
          <p:cNvSpPr txBox="1"/>
          <p:nvPr/>
        </p:nvSpPr>
        <p:spPr>
          <a:xfrm>
            <a:off x="1675538" y="3851888"/>
            <a:ext cx="3059556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500">
                <a:solidFill>
                  <a:srgbClr val="1D3B70"/>
                </a:solidFill>
              </a:defRPr>
            </a:pPr>
            <a:r>
              <a:t>Муниципальных</a:t>
            </a:r>
          </a:p>
          <a:p>
            <a:pPr algn="ctr">
              <a:defRPr sz="2500">
                <a:solidFill>
                  <a:srgbClr val="1D3B70"/>
                </a:solidFill>
              </a:defRPr>
            </a:pPr>
            <a:r>
              <a:t>программ</a:t>
            </a:r>
          </a:p>
        </p:txBody>
      </p:sp>
      <p:sp>
        <p:nvSpPr>
          <p:cNvPr id="371" name="Прямоугольник 3"/>
          <p:cNvSpPr txBox="1"/>
          <p:nvPr/>
        </p:nvSpPr>
        <p:spPr>
          <a:xfrm>
            <a:off x="2351584" y="1897743"/>
            <a:ext cx="738682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sz="2200" dirty="0"/>
              <a:t>1 </a:t>
            </a:r>
            <a:r>
              <a:rPr sz="2200" dirty="0"/>
              <a:t>%</a:t>
            </a:r>
          </a:p>
        </p:txBody>
      </p:sp>
      <p:sp>
        <p:nvSpPr>
          <p:cNvPr id="372" name="Прямоугольник 3"/>
          <p:cNvSpPr txBox="1"/>
          <p:nvPr/>
        </p:nvSpPr>
        <p:spPr>
          <a:xfrm>
            <a:off x="3935760" y="5232129"/>
            <a:ext cx="73868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sz="2200" dirty="0"/>
              <a:t>99</a:t>
            </a:r>
            <a:r>
              <a:rPr lang="ru-RU" sz="2200" dirty="0"/>
              <a:t> </a:t>
            </a:r>
            <a:r>
              <a:rPr sz="2200" dirty="0"/>
              <a:t>%</a:t>
            </a:r>
          </a:p>
        </p:txBody>
      </p:sp>
      <p:sp>
        <p:nvSpPr>
          <p:cNvPr id="373" name="Прямоугольник"/>
          <p:cNvSpPr/>
          <p:nvPr/>
        </p:nvSpPr>
        <p:spPr>
          <a:xfrm>
            <a:off x="6225309" y="1866168"/>
            <a:ext cx="5510232" cy="755589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74" name="Прямоугольник 3"/>
          <p:cNvSpPr txBox="1"/>
          <p:nvPr/>
        </p:nvSpPr>
        <p:spPr>
          <a:xfrm>
            <a:off x="6444378" y="1991744"/>
            <a:ext cx="5282118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ПРОГРАМНЫЕ РАСХОДЫ</a:t>
            </a:r>
            <a:r>
              <a:rPr lang="ru-RU" dirty="0"/>
              <a:t> - 27 787,2</a:t>
            </a:r>
            <a:endParaRPr dirty="0"/>
          </a:p>
        </p:txBody>
      </p:sp>
      <p:sp>
        <p:nvSpPr>
          <p:cNvPr id="375" name="Прямоугольник"/>
          <p:cNvSpPr/>
          <p:nvPr/>
        </p:nvSpPr>
        <p:spPr>
          <a:xfrm>
            <a:off x="6225309" y="2763861"/>
            <a:ext cx="5510232" cy="755589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76" name="Прямоугольник 3"/>
          <p:cNvSpPr txBox="1"/>
          <p:nvPr/>
        </p:nvSpPr>
        <p:spPr>
          <a:xfrm>
            <a:off x="6444378" y="2918135"/>
            <a:ext cx="5196238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НЕПРОГРАМНЫЕ РАСХОДЫ</a:t>
            </a:r>
            <a:r>
              <a:rPr lang="ru-RU"/>
              <a:t> – 285,6</a:t>
            </a:r>
            <a:endParaRPr dirty="0"/>
          </a:p>
        </p:txBody>
      </p:sp>
      <p:pic>
        <p:nvPicPr>
          <p:cNvPr id="377" name="2.png" descr="2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689357" y="3841990"/>
            <a:ext cx="2582135" cy="25821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Прямоугольник 4"/>
          <p:cNvSpPr txBox="1"/>
          <p:nvPr/>
        </p:nvSpPr>
        <p:spPr>
          <a:xfrm>
            <a:off x="407369" y="251649"/>
            <a:ext cx="8136904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ru-RU" sz="2500" dirty="0">
                <a:solidFill>
                  <a:prstClr val="white"/>
                </a:solidFill>
                <a:latin typeface="Arial Narrow" pitchFamily="34" charset="0"/>
              </a:rPr>
              <a:t>Исполнение муниципальных программ Городского округа Подольск за 2025 год, млн. рублей, %</a:t>
            </a:r>
            <a:endParaRPr lang="ru-RU" sz="2500" dirty="0">
              <a:latin typeface="Arial Narrow" pitchFamily="34" charset="0"/>
            </a:endParaRPr>
          </a:p>
        </p:txBody>
      </p:sp>
      <p:sp>
        <p:nvSpPr>
          <p:cNvPr id="380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17</a:t>
            </a:fld>
            <a:endParaRPr dirty="0"/>
          </a:p>
        </p:txBody>
      </p:sp>
      <p:sp>
        <p:nvSpPr>
          <p:cNvPr id="381" name="Прямоугольник 3"/>
          <p:cNvSpPr txBox="1"/>
          <p:nvPr/>
        </p:nvSpPr>
        <p:spPr>
          <a:xfrm>
            <a:off x="1665412" y="1480835"/>
            <a:ext cx="252923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«ЗДРАВООХРАНЕНИЕ»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sz="1700" dirty="0"/>
              <a:t>1</a:t>
            </a:r>
            <a:r>
              <a:rPr lang="ru-RU" sz="1700" dirty="0"/>
              <a:t>4</a:t>
            </a:r>
            <a:r>
              <a:rPr sz="1700" dirty="0"/>
              <a:t>,</a:t>
            </a:r>
            <a:r>
              <a:rPr lang="ru-RU" sz="1700" dirty="0"/>
              <a:t>1  (93,7%)</a:t>
            </a:r>
            <a:endParaRPr sz="1700" dirty="0"/>
          </a:p>
        </p:txBody>
      </p:sp>
      <p:sp>
        <p:nvSpPr>
          <p:cNvPr id="382" name="Прямоугольник 3"/>
          <p:cNvSpPr txBox="1"/>
          <p:nvPr/>
        </p:nvSpPr>
        <p:spPr>
          <a:xfrm>
            <a:off x="1655617" y="2270066"/>
            <a:ext cx="2529239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«РАЗВИТИЕ СЕЛЬСКОГО ХОЗЯЙСТВА»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9,3  (48,4%)</a:t>
            </a:r>
            <a:endParaRPr sz="1700" dirty="0"/>
          </a:p>
        </p:txBody>
      </p:sp>
      <p:sp>
        <p:nvSpPr>
          <p:cNvPr id="383" name="Прямоугольник 3"/>
          <p:cNvSpPr txBox="1"/>
          <p:nvPr/>
        </p:nvSpPr>
        <p:spPr>
          <a:xfrm>
            <a:off x="1655617" y="3297933"/>
            <a:ext cx="320897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«ПРЕДПРИНИМАТЕЛЬСТВО»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7</a:t>
            </a:r>
            <a:r>
              <a:rPr sz="1700" dirty="0"/>
              <a:t>,0</a:t>
            </a:r>
            <a:r>
              <a:rPr lang="ru-RU" sz="1700" dirty="0"/>
              <a:t>  (100%)</a:t>
            </a:r>
            <a:endParaRPr sz="1700" dirty="0"/>
          </a:p>
        </p:txBody>
      </p:sp>
      <p:sp>
        <p:nvSpPr>
          <p:cNvPr id="384" name="Прямоугольник 3"/>
          <p:cNvSpPr txBox="1"/>
          <p:nvPr/>
        </p:nvSpPr>
        <p:spPr>
          <a:xfrm>
            <a:off x="1655617" y="4150570"/>
            <a:ext cx="320897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«КУЛЬТУРА И ТУРИЗМ»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1 601,8  (99,7%)</a:t>
            </a:r>
            <a:endParaRPr sz="1700" dirty="0"/>
          </a:p>
        </p:txBody>
      </p:sp>
      <p:sp>
        <p:nvSpPr>
          <p:cNvPr id="385" name="Прямоугольник 3"/>
          <p:cNvSpPr txBox="1"/>
          <p:nvPr/>
        </p:nvSpPr>
        <p:spPr>
          <a:xfrm>
            <a:off x="1655617" y="5003207"/>
            <a:ext cx="3208978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«ЭКОЛОГИЯ И ОКРУЖАЮЩАЯ СРЕДА»</a:t>
            </a:r>
            <a:r>
              <a:rPr lang="ru-RU" sz="1700" dirty="0"/>
              <a:t>  </a:t>
            </a:r>
          </a:p>
          <a:p>
            <a:pPr>
              <a:defRPr sz="1300">
                <a:solidFill>
                  <a:srgbClr val="0E2B61"/>
                </a:solidFill>
              </a:defRPr>
            </a:pPr>
            <a:r>
              <a:rPr lang="ru-RU" sz="1700" dirty="0"/>
              <a:t>24,7  (97,4%)</a:t>
            </a:r>
            <a:endParaRPr sz="1700" dirty="0"/>
          </a:p>
        </p:txBody>
      </p:sp>
      <p:sp>
        <p:nvSpPr>
          <p:cNvPr id="386" name="Прямоугольник 3"/>
          <p:cNvSpPr txBox="1"/>
          <p:nvPr/>
        </p:nvSpPr>
        <p:spPr>
          <a:xfrm>
            <a:off x="1656923" y="5990808"/>
            <a:ext cx="320897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«ОБРАЗОВАНИЕ»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9 724,5  (99,5%)</a:t>
            </a:r>
            <a:endParaRPr sz="1700" dirty="0"/>
          </a:p>
        </p:txBody>
      </p:sp>
      <p:sp>
        <p:nvSpPr>
          <p:cNvPr id="387" name="Прямоугольник 3"/>
          <p:cNvSpPr txBox="1"/>
          <p:nvPr/>
        </p:nvSpPr>
        <p:spPr>
          <a:xfrm>
            <a:off x="7260308" y="1677960"/>
            <a:ext cx="3804244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«БЕЗОПАСНОСТЬ И ОБЕСПЕЧЕНИЕ БЕЗОПАСНОСТИ ЖИЗНЕДЕЯТЕЛЬНОСТИ НАСЕЛЕНИЯ»</a:t>
            </a:r>
            <a:r>
              <a:rPr lang="ru-RU" sz="1700" dirty="0"/>
              <a:t> </a:t>
            </a:r>
          </a:p>
          <a:p>
            <a:pPr>
              <a:defRPr sz="1300">
                <a:solidFill>
                  <a:srgbClr val="0E2B61"/>
                </a:solidFill>
              </a:defRPr>
            </a:pPr>
            <a:r>
              <a:rPr lang="ru-RU" sz="1700" dirty="0"/>
              <a:t>342,6  (91,2%)</a:t>
            </a:r>
            <a:endParaRPr sz="1700" dirty="0"/>
          </a:p>
        </p:txBody>
      </p:sp>
      <p:sp>
        <p:nvSpPr>
          <p:cNvPr id="388" name="Прямоугольник 3"/>
          <p:cNvSpPr txBox="1"/>
          <p:nvPr/>
        </p:nvSpPr>
        <p:spPr>
          <a:xfrm>
            <a:off x="7260308" y="2981881"/>
            <a:ext cx="3208978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«СОЦИАЛЬНАЯ ЗАЩИТА НАСЕЛЕНИЯ»</a:t>
            </a:r>
            <a:r>
              <a:rPr lang="ru-RU" sz="1700" dirty="0"/>
              <a:t>  </a:t>
            </a:r>
          </a:p>
          <a:p>
            <a:pPr>
              <a:defRPr sz="1300">
                <a:solidFill>
                  <a:srgbClr val="0E2B61"/>
                </a:solidFill>
              </a:defRPr>
            </a:pPr>
            <a:r>
              <a:rPr lang="ru-RU" sz="1700" dirty="0"/>
              <a:t>251,9  (95,6%)</a:t>
            </a:r>
            <a:endParaRPr sz="1700" dirty="0"/>
          </a:p>
        </p:txBody>
      </p:sp>
      <p:sp>
        <p:nvSpPr>
          <p:cNvPr id="389" name="Прямоугольник 3"/>
          <p:cNvSpPr txBox="1"/>
          <p:nvPr/>
        </p:nvSpPr>
        <p:spPr>
          <a:xfrm>
            <a:off x="7260308" y="4000052"/>
            <a:ext cx="320897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«ЖИЛИЩЕ»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32,8  (100%)</a:t>
            </a:r>
            <a:endParaRPr sz="1700" dirty="0"/>
          </a:p>
        </p:txBody>
      </p:sp>
      <p:sp>
        <p:nvSpPr>
          <p:cNvPr id="390" name="Прямоугольник 3"/>
          <p:cNvSpPr txBox="1"/>
          <p:nvPr/>
        </p:nvSpPr>
        <p:spPr>
          <a:xfrm>
            <a:off x="7266786" y="4953691"/>
            <a:ext cx="320897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«СПОРТ»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sz="1700" dirty="0"/>
              <a:t>1 </a:t>
            </a:r>
            <a:r>
              <a:rPr lang="ru-RU" sz="1700" dirty="0"/>
              <a:t>221,8  (99,7%)</a:t>
            </a:r>
            <a:endParaRPr sz="1700" dirty="0"/>
          </a:p>
        </p:txBody>
      </p:sp>
      <p:sp>
        <p:nvSpPr>
          <p:cNvPr id="391" name="Прямоугольник 3"/>
          <p:cNvSpPr txBox="1"/>
          <p:nvPr/>
        </p:nvSpPr>
        <p:spPr>
          <a:xfrm>
            <a:off x="7273265" y="5824173"/>
            <a:ext cx="3208978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«РАЗВИТИЕ ИНЖЕНЕРНОЙ ИНФРАСТРУКТУРЫ»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3 603,0 (87,7%)</a:t>
            </a:r>
            <a:endParaRPr sz="1700" dirty="0"/>
          </a:p>
        </p:txBody>
      </p:sp>
      <p:pic>
        <p:nvPicPr>
          <p:cNvPr id="392" name="здравоохранение.png" descr="здравоохранение.pn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424" y="1556792"/>
            <a:ext cx="544176" cy="54417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  <a:scene3d>
            <a:camera prst="orthographicFront"/>
            <a:lightRig rig="threePt" dir="t"/>
          </a:scene3d>
          <a:sp3d extrusionH="69850">
            <a:bevelB/>
            <a:extrusionClr>
              <a:srgbClr val="002060"/>
            </a:extrusionClr>
          </a:sp3d>
        </p:spPr>
      </p:pic>
      <p:pic>
        <p:nvPicPr>
          <p:cNvPr id="395" name="культура9.png" descr="культура9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950212" y="4153491"/>
            <a:ext cx="466599" cy="466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97" name="образрвание.png" descr="образрвание.png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897435" y="5895558"/>
            <a:ext cx="574766" cy="57476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99" name="жилище.png" descr="жилище.png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6241816" y="5824173"/>
            <a:ext cx="876413" cy="8764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00" name="спорт.png" descr="спорт.png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6241816" y="4902527"/>
            <a:ext cx="863456" cy="8258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01" name="жилище3.png" descr="жилище3.png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6442331" y="3863165"/>
            <a:ext cx="662941" cy="66294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3" name="здравоохранение.png" descr="здравоохранение.png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843" y="1369285"/>
            <a:ext cx="817030" cy="8170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  <a:scene3d>
            <a:camera prst="orthographicFront"/>
            <a:lightRig rig="threePt" dir="t"/>
          </a:scene3d>
          <a:sp3d extrusionH="69850">
            <a:bevelB/>
            <a:extrusionClr>
              <a:srgbClr val="002060"/>
            </a:extrusionClr>
          </a:sp3d>
        </p:spPr>
      </p:pic>
      <p:pic>
        <p:nvPicPr>
          <p:cNvPr id="34" name="сельское хозяйство.png" descr="сельское хозяйство.png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645047" y="2298484"/>
            <a:ext cx="826826" cy="7513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5" name="предпринимательство2.png" descr="предпринимательство2.png"/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641857" y="3280594"/>
            <a:ext cx="858952" cy="7688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6" name="культура9.png" descr="культура9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654844" y="4175432"/>
            <a:ext cx="768446" cy="7684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7" name="эколония.png" descr="эколония.png"/>
          <p:cNvPicPr>
            <a:picLocks noChangeAspect="1"/>
          </p:cNvPicPr>
          <p:nvPr/>
        </p:nvPicPr>
        <p:blipFill>
          <a:blip r:embed="rId11">
            <a:alphaModFix amt="20000"/>
          </a:blip>
          <a:stretch>
            <a:fillRect/>
          </a:stretch>
        </p:blipFill>
        <p:spPr>
          <a:xfrm>
            <a:off x="654843" y="4994114"/>
            <a:ext cx="775414" cy="7754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8" name="образрвание.png" descr="образрвание.png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645047" y="5917499"/>
            <a:ext cx="833632" cy="8336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39" name="социальная защита.png" descr="социальная защита.png"/>
          <p:cNvPicPr>
            <a:picLocks noChangeAspect="1"/>
          </p:cNvPicPr>
          <p:nvPr/>
        </p:nvPicPr>
        <p:blipFill>
          <a:blip r:embed="rId12">
            <a:alphaModFix amt="2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400"/>
                    </a14:imgEffect>
                    <a14:imgEffect>
                      <a14:saturation sat="400000"/>
                    </a14:imgEffect>
                    <a14:imgEffect>
                      <a14:brightnessContrast bright="4000" contras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5337" y="2897612"/>
            <a:ext cx="876413" cy="8764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0" name="жилище3.png" descr="жилище3.png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6235337" y="3885106"/>
            <a:ext cx="876413" cy="8764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1" name="безопасность2.png" descr="безопасность2.png"/>
          <p:cNvPicPr>
            <a:picLocks noChangeAspect="1"/>
          </p:cNvPicPr>
          <p:nvPr/>
        </p:nvPicPr>
        <p:blipFill>
          <a:blip r:embed="rId14">
            <a:alphaModFix amt="20000"/>
          </a:blip>
          <a:stretch>
            <a:fillRect/>
          </a:stretch>
        </p:blipFill>
        <p:spPr>
          <a:xfrm>
            <a:off x="6235337" y="1735411"/>
            <a:ext cx="876413" cy="87641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0213695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Прямоугольник 4"/>
          <p:cNvSpPr txBox="1"/>
          <p:nvPr/>
        </p:nvSpPr>
        <p:spPr>
          <a:xfrm>
            <a:off x="649459" y="251649"/>
            <a:ext cx="7678789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/>
            <a:r>
              <a:rPr lang="ru-RU" sz="2500" dirty="0">
                <a:solidFill>
                  <a:prstClr val="white"/>
                </a:solidFill>
                <a:latin typeface="Arial Narrow" pitchFamily="34" charset="0"/>
              </a:rPr>
              <a:t>Исполнение муниципальных программ Городского округа Подольск за 2025 год, млн. рублей, %</a:t>
            </a:r>
            <a:endParaRPr lang="ru-RU" sz="2500" dirty="0">
              <a:latin typeface="Arial Narrow" pitchFamily="34" charset="0"/>
            </a:endParaRPr>
          </a:p>
        </p:txBody>
      </p:sp>
      <p:sp>
        <p:nvSpPr>
          <p:cNvPr id="405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406" name="Прямоугольник 3"/>
          <p:cNvSpPr txBox="1"/>
          <p:nvPr/>
        </p:nvSpPr>
        <p:spPr>
          <a:xfrm>
            <a:off x="1287369" y="1627423"/>
            <a:ext cx="3935782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«УПРАВЛЕНИЕ ИМУЩЕСТВОМ И МУНИЦИПАЛЬНЫМИ ФИНАНСАМИ»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2 027,1  (98,6%)</a:t>
            </a:r>
            <a:endParaRPr sz="1700" dirty="0"/>
          </a:p>
        </p:txBody>
      </p:sp>
      <p:sp>
        <p:nvSpPr>
          <p:cNvPr id="407" name="Прямоугольник 3"/>
          <p:cNvSpPr txBox="1"/>
          <p:nvPr/>
        </p:nvSpPr>
        <p:spPr>
          <a:xfrm>
            <a:off x="1287368" y="2551498"/>
            <a:ext cx="4015041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«ФОРМИРОВАНИЕ СОВРЕМЕННОЙ КОМФОРТНОЙ ГОРОДСКОЙ СРЕДЫ»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4 659,1  (99,1%)</a:t>
            </a:r>
            <a:endParaRPr sz="1700" dirty="0"/>
          </a:p>
        </p:txBody>
      </p:sp>
      <p:sp>
        <p:nvSpPr>
          <p:cNvPr id="408" name="Прямоугольник 3"/>
          <p:cNvSpPr txBox="1"/>
          <p:nvPr/>
        </p:nvSpPr>
        <p:spPr>
          <a:xfrm>
            <a:off x="1204819" y="3533217"/>
            <a:ext cx="4474658" cy="1400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«РАЗВИТИЕ ИНСТИТУТОВ И ГРАЖДАНСКОГО ОБЩЕСТВА, ПОВЫШЕНИЕ ЭФЕКТИВНОСТИ МЕСТНОГО САМОУПРАВЛЕНИЯ И РЕАЛИЗАЦИИ МОЛОДЕЖНОЙ ПОЛИТИКИ»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477,8  (98,4%)</a:t>
            </a:r>
            <a:endParaRPr sz="1700" dirty="0"/>
          </a:p>
        </p:txBody>
      </p:sp>
      <p:sp>
        <p:nvSpPr>
          <p:cNvPr id="409" name="Прямоугольник 3"/>
          <p:cNvSpPr txBox="1"/>
          <p:nvPr/>
        </p:nvSpPr>
        <p:spPr>
          <a:xfrm>
            <a:off x="1287369" y="5122303"/>
            <a:ext cx="4762690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«РАЗВИТИЕ И ФУНКЦИОНИРОВАНИЕ ДОРОЖНО-ТРАНСПОРТНОГО КОМПЛЕКСА»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sz="1700" dirty="0"/>
              <a:t>1 </a:t>
            </a:r>
            <a:r>
              <a:rPr lang="ru-RU" sz="1700" dirty="0"/>
              <a:t>282,9  (97,7%)</a:t>
            </a:r>
            <a:endParaRPr sz="1700" dirty="0"/>
          </a:p>
        </p:txBody>
      </p:sp>
      <p:sp>
        <p:nvSpPr>
          <p:cNvPr id="410" name="Прямоугольник 3"/>
          <p:cNvSpPr txBox="1"/>
          <p:nvPr/>
        </p:nvSpPr>
        <p:spPr>
          <a:xfrm>
            <a:off x="7533521" y="2765720"/>
            <a:ext cx="4016986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«ЦИФРОВОЕ МУНИЦИПАЛЬНОЕ ОБРАЗОВАНИЕ»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341,8  (99,9%)</a:t>
            </a:r>
            <a:endParaRPr sz="1700" dirty="0"/>
          </a:p>
        </p:txBody>
      </p:sp>
      <p:sp>
        <p:nvSpPr>
          <p:cNvPr id="411" name="Прямоугольник 3"/>
          <p:cNvSpPr txBox="1"/>
          <p:nvPr/>
        </p:nvSpPr>
        <p:spPr>
          <a:xfrm>
            <a:off x="7533520" y="3807704"/>
            <a:ext cx="4222313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«ПЕРЕСЕЛЕНИЕ ГРАЖДАН ИЗ АВАРИЙНОГО ЖИЛОГО ФОНДА»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1 058,2  (99,5%)</a:t>
            </a:r>
            <a:endParaRPr sz="1700" dirty="0"/>
          </a:p>
        </p:txBody>
      </p:sp>
      <p:sp>
        <p:nvSpPr>
          <p:cNvPr id="412" name="Прямоугольник 3"/>
          <p:cNvSpPr txBox="1"/>
          <p:nvPr/>
        </p:nvSpPr>
        <p:spPr>
          <a:xfrm>
            <a:off x="7533520" y="4849687"/>
            <a:ext cx="4136433" cy="877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«АРХИТЕКТУРА И ГРАДОСТРОИТЕЛЬСТВО»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109,1  (99,9%)</a:t>
            </a:r>
            <a:endParaRPr sz="1700" dirty="0"/>
          </a:p>
        </p:txBody>
      </p:sp>
      <p:sp>
        <p:nvSpPr>
          <p:cNvPr id="414" name="Прямоугольник 3"/>
          <p:cNvSpPr txBox="1"/>
          <p:nvPr/>
        </p:nvSpPr>
        <p:spPr>
          <a:xfrm>
            <a:off x="5302410" y="6046378"/>
            <a:ext cx="3208978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НЕПРОГРАМНЫЕ РАСХОДЫ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285,5  (97,8%)</a:t>
            </a:r>
            <a:endParaRPr sz="1700" dirty="0"/>
          </a:p>
        </p:txBody>
      </p:sp>
      <p:sp>
        <p:nvSpPr>
          <p:cNvPr id="415" name="Прямоугольник 3"/>
          <p:cNvSpPr txBox="1"/>
          <p:nvPr/>
        </p:nvSpPr>
        <p:spPr>
          <a:xfrm>
            <a:off x="7469292" y="1553139"/>
            <a:ext cx="3955299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300">
                <a:solidFill>
                  <a:srgbClr val="0E2B61"/>
                </a:solidFill>
              </a:defRPr>
            </a:pPr>
            <a:r>
              <a:rPr sz="1700" dirty="0"/>
              <a:t>МП «СТРОИТЕЛЬСТВО И КАПИТАЛЬНЫЙ РЕМОНТ ОБЪЕКТОВ СОЦИАЛЬНОЙ ИНФРАСТРУКТУРЫ»</a:t>
            </a:r>
          </a:p>
          <a:p>
            <a:pPr>
              <a:defRPr sz="1800">
                <a:solidFill>
                  <a:srgbClr val="0E2B61"/>
                </a:solidFill>
              </a:defRPr>
            </a:pPr>
            <a:r>
              <a:rPr lang="ru-RU" sz="1700" dirty="0"/>
              <a:t>712,2  (91</a:t>
            </a:r>
            <a:r>
              <a:rPr lang="en-US" sz="1700" dirty="0"/>
              <a:t>%</a:t>
            </a:r>
            <a:r>
              <a:rPr lang="ru-RU" sz="1700" dirty="0"/>
              <a:t>)</a:t>
            </a:r>
            <a:endParaRPr sz="1700" dirty="0"/>
          </a:p>
        </p:txBody>
      </p:sp>
      <p:pic>
        <p:nvPicPr>
          <p:cNvPr id="416" name="управление имуществом и суниципальными финансами.png" descr="управление имуществом и суниципальными финансами.png"/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35499" y="1710229"/>
            <a:ext cx="793016" cy="6622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17" name="комфортная городская среда.png" descr="комфортная городская среда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35499" y="2551498"/>
            <a:ext cx="793016" cy="7930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18" name="гражданское общество.png" descr="гражданское общество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316715" y="3642883"/>
            <a:ext cx="830585" cy="8305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19" name="дорожно транспортное.png" descr="дорожно транспортное.png"/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335499" y="5122303"/>
            <a:ext cx="811802" cy="8118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20" name="строительство и кап ремнот.png" descr="строительство и кап ремнот.png"/>
          <p:cNvPicPr>
            <a:picLocks noChangeAspect="1"/>
          </p:cNvPicPr>
          <p:nvPr/>
        </p:nvPicPr>
        <p:blipFill>
          <a:blip r:embed="rId6">
            <a:alphaModFix amt="20000"/>
          </a:blip>
          <a:stretch>
            <a:fillRect/>
          </a:stretch>
        </p:blipFill>
        <p:spPr>
          <a:xfrm>
            <a:off x="6588095" y="1587905"/>
            <a:ext cx="784620" cy="7846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21" name="цифровое мун обр.png" descr="цифровое мун обр.png"/>
          <p:cNvPicPr>
            <a:picLocks noChangeAspect="1"/>
          </p:cNvPicPr>
          <p:nvPr/>
        </p:nvPicPr>
        <p:blipFill>
          <a:blip r:embed="rId7">
            <a:alphaModFix amt="20000"/>
          </a:blip>
          <a:stretch>
            <a:fillRect/>
          </a:stretch>
        </p:blipFill>
        <p:spPr>
          <a:xfrm>
            <a:off x="6615145" y="2765720"/>
            <a:ext cx="823679" cy="8236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22" name="аварийное жилье.png" descr="аварийное жилье.png"/>
          <p:cNvPicPr>
            <a:picLocks noChangeAspect="1"/>
          </p:cNvPicPr>
          <p:nvPr/>
        </p:nvPicPr>
        <p:blipFill>
          <a:blip r:embed="rId8">
            <a:alphaModFix amt="20000"/>
          </a:blip>
          <a:stretch>
            <a:fillRect/>
          </a:stretch>
        </p:blipFill>
        <p:spPr>
          <a:xfrm>
            <a:off x="6615145" y="3807703"/>
            <a:ext cx="784620" cy="7846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23" name="архитектура и градостроительство.png" descr="архитектура и градостроительство.png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6615145" y="4820925"/>
            <a:ext cx="784620" cy="7846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pic>
        <p:nvPicPr>
          <p:cNvPr id="425" name="прочие расходы.png" descr="прочие расходы.png"/>
          <p:cNvPicPr>
            <a:picLocks noChangeAspect="1"/>
          </p:cNvPicPr>
          <p:nvPr/>
        </p:nvPicPr>
        <p:blipFill>
          <a:blip r:embed="rId10">
            <a:alphaModFix amt="20000"/>
          </a:blip>
          <a:stretch>
            <a:fillRect/>
          </a:stretch>
        </p:blipFill>
        <p:spPr>
          <a:xfrm>
            <a:off x="4438531" y="5961844"/>
            <a:ext cx="784620" cy="7846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8887462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Прямоугольник"/>
          <p:cNvSpPr/>
          <p:nvPr/>
        </p:nvSpPr>
        <p:spPr>
          <a:xfrm>
            <a:off x="5727121" y="1691023"/>
            <a:ext cx="6312024" cy="322111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27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428" name="Прямоугольник 4"/>
          <p:cNvSpPr txBox="1"/>
          <p:nvPr/>
        </p:nvSpPr>
        <p:spPr>
          <a:xfrm>
            <a:off x="649459" y="408982"/>
            <a:ext cx="121005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«ЗДРАВООХРАНЕНИЕ»</a:t>
            </a:r>
          </a:p>
        </p:txBody>
      </p:sp>
      <p:graphicFrame>
        <p:nvGraphicFramePr>
          <p:cNvPr id="429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211081865"/>
              </p:ext>
            </p:extLst>
          </p:nvPr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dirty="0"/>
              <a:t>1</a:t>
            </a:r>
            <a:r>
              <a:rPr lang="ru-RU" dirty="0"/>
              <a:t>4,1</a:t>
            </a:r>
            <a:endParaRPr dirty="0"/>
          </a:p>
        </p:txBody>
      </p:sp>
      <p:sp>
        <p:nvSpPr>
          <p:cNvPr id="431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432" name="Прямоугольник 3"/>
          <p:cNvSpPr txBox="1"/>
          <p:nvPr/>
        </p:nvSpPr>
        <p:spPr>
          <a:xfrm>
            <a:off x="4688515" y="3588056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100%</a:t>
            </a:r>
          </a:p>
        </p:txBody>
      </p:sp>
      <p:sp>
        <p:nvSpPr>
          <p:cNvPr id="434" name="Прямоугольник 3"/>
          <p:cNvSpPr txBox="1"/>
          <p:nvPr/>
        </p:nvSpPr>
        <p:spPr>
          <a:xfrm rot="10800000" flipV="1">
            <a:off x="5887336" y="3111002"/>
            <a:ext cx="844844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solidFill>
                  <a:srgbClr val="0E2B61"/>
                </a:solidFill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4,1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36" name="Прямоугольник 3"/>
          <p:cNvSpPr txBox="1"/>
          <p:nvPr/>
        </p:nvSpPr>
        <p:spPr>
          <a:xfrm>
            <a:off x="6732180" y="1772816"/>
            <a:ext cx="5124460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900"/>
            </a:pPr>
            <a:r>
              <a:rPr sz="2200" dirty="0" err="1"/>
              <a:t>Повышение</a:t>
            </a:r>
            <a:r>
              <a:rPr sz="2200" dirty="0"/>
              <a:t> </a:t>
            </a:r>
            <a:r>
              <a:rPr sz="2200" dirty="0" err="1"/>
              <a:t>качества</a:t>
            </a:r>
            <a:r>
              <a:rPr sz="2200" dirty="0"/>
              <a:t> и </a:t>
            </a:r>
            <a:r>
              <a:rPr sz="2200" dirty="0" err="1"/>
              <a:t>доступности</a:t>
            </a:r>
            <a:r>
              <a:rPr sz="2200" dirty="0"/>
              <a:t> </a:t>
            </a:r>
            <a:r>
              <a:rPr sz="2200" dirty="0" err="1"/>
              <a:t>оказания</a:t>
            </a:r>
            <a:r>
              <a:rPr sz="2200" dirty="0"/>
              <a:t> </a:t>
            </a:r>
            <a:r>
              <a:rPr sz="2200" dirty="0" err="1"/>
              <a:t>медицинской</a:t>
            </a:r>
            <a:r>
              <a:rPr sz="2200" dirty="0"/>
              <a:t> </a:t>
            </a:r>
            <a:r>
              <a:rPr sz="2200" dirty="0" err="1"/>
              <a:t>помощи</a:t>
            </a:r>
            <a:r>
              <a:rPr sz="2200" dirty="0"/>
              <a:t>, </a:t>
            </a:r>
            <a:r>
              <a:rPr sz="2200" dirty="0" err="1"/>
              <a:t>улучшение</a:t>
            </a:r>
            <a:r>
              <a:rPr sz="2200" dirty="0"/>
              <a:t> </a:t>
            </a:r>
            <a:r>
              <a:rPr sz="2200" dirty="0" err="1"/>
              <a:t>состояния</a:t>
            </a:r>
            <a:r>
              <a:rPr sz="2200" dirty="0"/>
              <a:t> </a:t>
            </a:r>
            <a:r>
              <a:rPr sz="2200" dirty="0" err="1"/>
              <a:t>здоровья</a:t>
            </a:r>
            <a:r>
              <a:rPr sz="2200" dirty="0"/>
              <a:t> </a:t>
            </a:r>
            <a:r>
              <a:rPr sz="2200" dirty="0" err="1"/>
              <a:t>населения</a:t>
            </a:r>
            <a:r>
              <a:rPr sz="2200" dirty="0"/>
              <a:t> </a:t>
            </a:r>
            <a:r>
              <a:rPr sz="2200" dirty="0" err="1"/>
              <a:t>Городского</a:t>
            </a:r>
            <a:r>
              <a:rPr sz="2200" dirty="0"/>
              <a:t> </a:t>
            </a:r>
            <a:r>
              <a:rPr sz="2200" dirty="0" err="1"/>
              <a:t>округа</a:t>
            </a:r>
            <a:r>
              <a:rPr sz="2200" dirty="0"/>
              <a:t> </a:t>
            </a:r>
            <a:r>
              <a:rPr sz="2200" dirty="0" err="1"/>
              <a:t>Подольск</a:t>
            </a:r>
            <a:r>
              <a:rPr sz="2200" dirty="0"/>
              <a:t>, а </a:t>
            </a:r>
            <a:r>
              <a:rPr sz="2200" dirty="0" err="1"/>
              <a:t>также</a:t>
            </a:r>
            <a:r>
              <a:rPr sz="2200" dirty="0"/>
              <a:t> </a:t>
            </a:r>
            <a:r>
              <a:rPr sz="2200" dirty="0" err="1"/>
              <a:t>привлечение</a:t>
            </a:r>
            <a:r>
              <a:rPr sz="2200" dirty="0"/>
              <a:t> и </a:t>
            </a:r>
            <a:r>
              <a:rPr sz="2200" dirty="0" err="1"/>
              <a:t>закрепление</a:t>
            </a:r>
            <a:r>
              <a:rPr sz="2200" dirty="0"/>
              <a:t> </a:t>
            </a:r>
            <a:r>
              <a:rPr sz="2200" dirty="0" err="1"/>
              <a:t>медицинских</a:t>
            </a:r>
            <a:r>
              <a:rPr sz="2200" dirty="0"/>
              <a:t> </a:t>
            </a:r>
            <a:r>
              <a:rPr sz="2200" dirty="0" err="1"/>
              <a:t>кадров</a:t>
            </a:r>
            <a:r>
              <a:rPr sz="2200" dirty="0"/>
              <a:t> в </a:t>
            </a:r>
            <a:r>
              <a:rPr sz="2200" dirty="0" err="1"/>
              <a:t>государственных</a:t>
            </a:r>
            <a:r>
              <a:rPr sz="2200" dirty="0"/>
              <a:t> </a:t>
            </a:r>
            <a:r>
              <a:rPr sz="2200" dirty="0" err="1"/>
              <a:t>учреждениях</a:t>
            </a:r>
            <a:r>
              <a:rPr sz="2200" dirty="0"/>
              <a:t> </a:t>
            </a:r>
            <a:r>
              <a:rPr sz="2200" dirty="0" err="1"/>
              <a:t>здравоохранения</a:t>
            </a:r>
            <a:r>
              <a:rPr sz="2200" dirty="0"/>
              <a:t>, </a:t>
            </a:r>
            <a:r>
              <a:rPr sz="2200" dirty="0" err="1"/>
              <a:t>осуществляющих</a:t>
            </a:r>
            <a:r>
              <a:rPr sz="2200" dirty="0"/>
              <a:t> </a:t>
            </a:r>
            <a:r>
              <a:rPr sz="2200" dirty="0" err="1"/>
              <a:t>деятельность</a:t>
            </a:r>
            <a:r>
              <a:rPr sz="2200" dirty="0"/>
              <a:t> в </a:t>
            </a:r>
            <a:r>
              <a:rPr sz="2200" dirty="0" err="1"/>
              <a:t>Городском</a:t>
            </a:r>
            <a:r>
              <a:rPr sz="2200" dirty="0"/>
              <a:t> </a:t>
            </a:r>
            <a:r>
              <a:rPr sz="2200" dirty="0" err="1"/>
              <a:t>округе</a:t>
            </a:r>
            <a:r>
              <a:rPr sz="2200" dirty="0"/>
              <a:t> </a:t>
            </a:r>
            <a:r>
              <a:rPr sz="2200" dirty="0" err="1"/>
              <a:t>Подольск</a:t>
            </a:r>
            <a:endParaRPr sz="2200" dirty="0"/>
          </a:p>
        </p:txBody>
      </p:sp>
      <p:pic>
        <p:nvPicPr>
          <p:cNvPr id="12" name="здравоохранение.png" descr="здравоохранение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6200" y="5091468"/>
            <a:ext cx="1609118" cy="16091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  <a:scene3d>
            <a:camera prst="orthographicFront"/>
            <a:lightRig rig="threePt" dir="t"/>
          </a:scene3d>
          <a:sp3d extrusionH="69850">
            <a:bevelB/>
            <a:extrusionClr>
              <a:srgbClr val="002060"/>
            </a:extrusionClr>
          </a:sp3d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830750" y="6342445"/>
            <a:ext cx="208395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39" name="Прямоугольник 4"/>
          <p:cNvSpPr txBox="1"/>
          <p:nvPr/>
        </p:nvSpPr>
        <p:spPr>
          <a:xfrm>
            <a:off x="25268" y="122248"/>
            <a:ext cx="916707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sym typeface="Arial Narrow"/>
              </a:rPr>
              <a:t>Поступления налоговых доходов в бюджеты всех уровней бюджетной системы РФ по Городскому округу Подольск за 2025 год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508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Arial Narrow" pitchFamily="34" charset="0"/>
              <a:cs typeface="Times New Roman" panose="02020603050405020304" pitchFamily="18" charset="0"/>
              <a:sym typeface="Arial Narrow"/>
            </a:endParaRPr>
          </a:p>
        </p:txBody>
      </p:sp>
      <p:graphicFrame>
        <p:nvGraphicFramePr>
          <p:cNvPr id="140" name="2D‑кольцевая диаграмма"/>
          <p:cNvGraphicFramePr/>
          <p:nvPr/>
        </p:nvGraphicFramePr>
        <p:xfrm>
          <a:off x="983163" y="1691023"/>
          <a:ext cx="4444306" cy="4444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1" name="Прямоугольник 3"/>
          <p:cNvSpPr txBox="1"/>
          <p:nvPr/>
        </p:nvSpPr>
        <p:spPr>
          <a:xfrm>
            <a:off x="1675538" y="33750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б</a:t>
            </a:r>
            <a:r>
              <a:rPr kumimoji="0" sz="40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олее</a:t>
            </a:r>
            <a:r>
              <a:rPr kumimoji="0" sz="40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44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1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60</a:t>
            </a:r>
            <a:r>
              <a:rPr kumimoji="0" sz="44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,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5</a:t>
            </a:r>
            <a:endParaRPr kumimoji="0" sz="44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42" name="Прямоугольник 3"/>
          <p:cNvSpPr txBox="1"/>
          <p:nvPr/>
        </p:nvSpPr>
        <p:spPr>
          <a:xfrm>
            <a:off x="1675538" y="40042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м</a:t>
            </a:r>
            <a:r>
              <a:rPr kumimoji="0" sz="25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лрд</a:t>
            </a: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. 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р</a:t>
            </a:r>
            <a:r>
              <a:rPr kumimoji="0" sz="25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ублей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43" name="Прямоугольник 3"/>
          <p:cNvSpPr txBox="1"/>
          <p:nvPr/>
        </p:nvSpPr>
        <p:spPr>
          <a:xfrm>
            <a:off x="4583832" y="4265564"/>
            <a:ext cx="738682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56%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44" name="Прямоугольник 3"/>
          <p:cNvSpPr txBox="1"/>
          <p:nvPr/>
        </p:nvSpPr>
        <p:spPr>
          <a:xfrm>
            <a:off x="983163" y="3476909"/>
            <a:ext cx="738682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36%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45" name="Прямоугольник 3"/>
          <p:cNvSpPr txBox="1"/>
          <p:nvPr/>
        </p:nvSpPr>
        <p:spPr>
          <a:xfrm>
            <a:off x="3307985" y="1869314"/>
            <a:ext cx="738682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8%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46" name="Прямоугольник"/>
          <p:cNvSpPr/>
          <p:nvPr/>
        </p:nvSpPr>
        <p:spPr>
          <a:xfrm>
            <a:off x="6153813" y="5076981"/>
            <a:ext cx="5520152" cy="1160331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7" name="Прямоугольник"/>
          <p:cNvSpPr/>
          <p:nvPr/>
        </p:nvSpPr>
        <p:spPr>
          <a:xfrm>
            <a:off x="6163733" y="2119289"/>
            <a:ext cx="5510232" cy="1180094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8" name="Прямоугольник"/>
          <p:cNvSpPr/>
          <p:nvPr/>
        </p:nvSpPr>
        <p:spPr>
          <a:xfrm>
            <a:off x="6163733" y="3633746"/>
            <a:ext cx="5510232" cy="1108872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9" name="Прямоугольник 3"/>
          <p:cNvSpPr txBox="1"/>
          <p:nvPr/>
        </p:nvSpPr>
        <p:spPr>
          <a:xfrm>
            <a:off x="6325374" y="5395536"/>
            <a:ext cx="8507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57,5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50" name="Прямоугольник 3"/>
          <p:cNvSpPr txBox="1"/>
          <p:nvPr/>
        </p:nvSpPr>
        <p:spPr>
          <a:xfrm>
            <a:off x="6297447" y="2403096"/>
            <a:ext cx="7386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12,9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51" name="Прямоугольник 3"/>
          <p:cNvSpPr txBox="1"/>
          <p:nvPr/>
        </p:nvSpPr>
        <p:spPr>
          <a:xfrm>
            <a:off x="6305101" y="3913176"/>
            <a:ext cx="77249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90,1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52" name="Прямоугольник 3"/>
          <p:cNvSpPr txBox="1"/>
          <p:nvPr/>
        </p:nvSpPr>
        <p:spPr>
          <a:xfrm>
            <a:off x="7273772" y="3940410"/>
            <a:ext cx="420401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ОБЛАСТНОЙ БЮДЖЕТ</a:t>
            </a:r>
          </a:p>
        </p:txBody>
      </p:sp>
      <p:sp>
        <p:nvSpPr>
          <p:cNvPr id="153" name="Прямоугольник 3"/>
          <p:cNvSpPr txBox="1"/>
          <p:nvPr/>
        </p:nvSpPr>
        <p:spPr>
          <a:xfrm>
            <a:off x="7280113" y="5395536"/>
            <a:ext cx="420401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ФЕДЕРАЛЬНЫЙ БЮДЖЕТ</a:t>
            </a:r>
          </a:p>
        </p:txBody>
      </p:sp>
      <p:sp>
        <p:nvSpPr>
          <p:cNvPr id="154" name="Прямоугольник 3"/>
          <p:cNvSpPr txBox="1"/>
          <p:nvPr/>
        </p:nvSpPr>
        <p:spPr>
          <a:xfrm>
            <a:off x="7273772" y="2417131"/>
            <a:ext cx="420401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БЮДЖЕТ Г.О. ПОДОЛЬСК</a:t>
            </a:r>
          </a:p>
        </p:txBody>
      </p:sp>
    </p:spTree>
    <p:extLst>
      <p:ext uri="{BB962C8B-B14F-4D97-AF65-F5344CB8AC3E}">
        <p14:creationId xmlns:p14="http://schemas.microsoft.com/office/powerpoint/2010/main" val="61018137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Прямоугольник"/>
          <p:cNvSpPr/>
          <p:nvPr/>
        </p:nvSpPr>
        <p:spPr>
          <a:xfrm>
            <a:off x="5971309" y="1583470"/>
            <a:ext cx="5510232" cy="867568"/>
          </a:xfrm>
          <a:prstGeom prst="rect">
            <a:avLst/>
          </a:prstGeom>
          <a:solidFill>
            <a:srgbClr val="7389C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39" name="Прямоугольник 3"/>
          <p:cNvSpPr txBox="1"/>
          <p:nvPr/>
        </p:nvSpPr>
        <p:spPr>
          <a:xfrm>
            <a:off x="7154812" y="1519080"/>
            <a:ext cx="4057038" cy="71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sz="1500" dirty="0" err="1"/>
              <a:t>Сохранение</a:t>
            </a:r>
            <a:r>
              <a:rPr sz="1500" dirty="0"/>
              <a:t>, </a:t>
            </a:r>
            <a:r>
              <a:rPr sz="1500" dirty="0" err="1"/>
              <a:t>использование</a:t>
            </a:r>
            <a:r>
              <a:rPr sz="1500" dirty="0"/>
              <a:t>, </a:t>
            </a:r>
            <a:r>
              <a:rPr sz="1500" dirty="0" err="1"/>
              <a:t>популяризация</a:t>
            </a:r>
            <a:r>
              <a:rPr sz="1500" dirty="0"/>
              <a:t> и </a:t>
            </a:r>
            <a:r>
              <a:rPr sz="1500" dirty="0" err="1"/>
              <a:t>государственная</a:t>
            </a:r>
            <a:r>
              <a:rPr sz="1500" dirty="0"/>
              <a:t> </a:t>
            </a:r>
            <a:r>
              <a:rPr sz="1500" dirty="0" err="1"/>
              <a:t>охрана</a:t>
            </a:r>
            <a:r>
              <a:rPr sz="1500" dirty="0"/>
              <a:t> </a:t>
            </a:r>
            <a:r>
              <a:rPr sz="1500" dirty="0" err="1"/>
              <a:t>объектов</a:t>
            </a:r>
            <a:r>
              <a:rPr sz="1500" dirty="0"/>
              <a:t> </a:t>
            </a:r>
            <a:r>
              <a:rPr sz="1500" dirty="0" err="1"/>
              <a:t>культурного</a:t>
            </a:r>
            <a:r>
              <a:rPr sz="1500" dirty="0"/>
              <a:t> </a:t>
            </a:r>
            <a:r>
              <a:rPr sz="1500" dirty="0" err="1"/>
              <a:t>наследия</a:t>
            </a:r>
            <a:r>
              <a:rPr sz="1500" dirty="0"/>
              <a:t> (</a:t>
            </a:r>
            <a:r>
              <a:rPr sz="1500" dirty="0" err="1"/>
              <a:t>памятников</a:t>
            </a:r>
            <a:r>
              <a:rPr sz="1500" dirty="0"/>
              <a:t> </a:t>
            </a:r>
            <a:r>
              <a:rPr sz="1500" dirty="0" err="1"/>
              <a:t>истории</a:t>
            </a:r>
            <a:r>
              <a:rPr sz="1500" dirty="0"/>
              <a:t> и </a:t>
            </a:r>
            <a:r>
              <a:rPr sz="1500" dirty="0" err="1"/>
              <a:t>культуры</a:t>
            </a:r>
            <a:r>
              <a:rPr sz="1500" dirty="0"/>
              <a:t>) </a:t>
            </a:r>
            <a:r>
              <a:rPr sz="1500" dirty="0" err="1"/>
              <a:t>народов</a:t>
            </a:r>
            <a:r>
              <a:rPr sz="1500" dirty="0"/>
              <a:t> </a:t>
            </a:r>
            <a:r>
              <a:rPr sz="1500" dirty="0" err="1"/>
              <a:t>Российской</a:t>
            </a:r>
            <a:r>
              <a:rPr sz="1500" dirty="0"/>
              <a:t> </a:t>
            </a:r>
            <a:r>
              <a:rPr sz="1500" dirty="0" err="1"/>
              <a:t>Федерации</a:t>
            </a:r>
            <a:endParaRPr sz="1500" dirty="0"/>
          </a:p>
        </p:txBody>
      </p:sp>
      <p:sp>
        <p:nvSpPr>
          <p:cNvPr id="440" name="Прямоугольник"/>
          <p:cNvSpPr/>
          <p:nvPr/>
        </p:nvSpPr>
        <p:spPr>
          <a:xfrm>
            <a:off x="5971309" y="2480409"/>
            <a:ext cx="5510232" cy="585061"/>
          </a:xfrm>
          <a:prstGeom prst="rect">
            <a:avLst/>
          </a:prstGeom>
          <a:solidFill>
            <a:srgbClr val="4766A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1" name="Прямоугольник 3"/>
          <p:cNvSpPr txBox="1"/>
          <p:nvPr/>
        </p:nvSpPr>
        <p:spPr>
          <a:xfrm>
            <a:off x="7243357" y="2631919"/>
            <a:ext cx="4057038" cy="2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sz="1700" dirty="0" err="1"/>
              <a:t>Развитие</a:t>
            </a:r>
            <a:r>
              <a:rPr sz="1700" dirty="0"/>
              <a:t> </a:t>
            </a:r>
            <a:r>
              <a:rPr sz="1700" dirty="0" err="1"/>
              <a:t>музейного</a:t>
            </a:r>
            <a:r>
              <a:rPr sz="1700" dirty="0"/>
              <a:t> </a:t>
            </a:r>
            <a:r>
              <a:rPr sz="1700" dirty="0" err="1"/>
              <a:t>дела</a:t>
            </a:r>
            <a:endParaRPr sz="1700" dirty="0"/>
          </a:p>
        </p:txBody>
      </p:sp>
      <p:sp>
        <p:nvSpPr>
          <p:cNvPr id="442" name="Прямоугольник"/>
          <p:cNvSpPr/>
          <p:nvPr/>
        </p:nvSpPr>
        <p:spPr>
          <a:xfrm>
            <a:off x="5971309" y="3104882"/>
            <a:ext cx="5510232" cy="585061"/>
          </a:xfrm>
          <a:prstGeom prst="rect">
            <a:avLst/>
          </a:prstGeom>
          <a:solidFill>
            <a:srgbClr val="4C649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3" name="Прямоугольник 3"/>
          <p:cNvSpPr txBox="1"/>
          <p:nvPr/>
        </p:nvSpPr>
        <p:spPr>
          <a:xfrm>
            <a:off x="7243357" y="3243692"/>
            <a:ext cx="4057038" cy="2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sz="1700" dirty="0" err="1"/>
              <a:t>Развитие</a:t>
            </a:r>
            <a:r>
              <a:rPr sz="1700" dirty="0"/>
              <a:t> </a:t>
            </a:r>
            <a:r>
              <a:rPr sz="1700" dirty="0" err="1"/>
              <a:t>библиотечного</a:t>
            </a:r>
            <a:r>
              <a:rPr sz="1700" dirty="0"/>
              <a:t> </a:t>
            </a:r>
            <a:r>
              <a:rPr sz="1700" dirty="0" err="1"/>
              <a:t>дела</a:t>
            </a:r>
            <a:endParaRPr sz="1700" dirty="0"/>
          </a:p>
        </p:txBody>
      </p:sp>
      <p:sp>
        <p:nvSpPr>
          <p:cNvPr id="444" name="Прямоугольник"/>
          <p:cNvSpPr/>
          <p:nvPr/>
        </p:nvSpPr>
        <p:spPr>
          <a:xfrm>
            <a:off x="5971309" y="3729297"/>
            <a:ext cx="5510232" cy="650241"/>
          </a:xfrm>
          <a:prstGeom prst="rect">
            <a:avLst/>
          </a:prstGeom>
          <a:solidFill>
            <a:srgbClr val="39528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5" name="Прямоугольник 3"/>
          <p:cNvSpPr txBox="1"/>
          <p:nvPr/>
        </p:nvSpPr>
        <p:spPr>
          <a:xfrm>
            <a:off x="7243357" y="3643911"/>
            <a:ext cx="4057038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sz="1500" dirty="0" err="1"/>
              <a:t>Развитие</a:t>
            </a:r>
            <a:r>
              <a:rPr sz="1500" dirty="0"/>
              <a:t> </a:t>
            </a:r>
            <a:r>
              <a:rPr sz="1500" dirty="0" err="1"/>
              <a:t>профессионального</a:t>
            </a:r>
            <a:r>
              <a:rPr sz="1500" dirty="0"/>
              <a:t> </a:t>
            </a:r>
            <a:r>
              <a:rPr sz="1500" dirty="0" err="1"/>
              <a:t>искусства</a:t>
            </a:r>
            <a:r>
              <a:rPr sz="1500" dirty="0"/>
              <a:t>, </a:t>
            </a:r>
            <a:r>
              <a:rPr sz="1500" dirty="0" err="1"/>
              <a:t>гастрольно-концертной</a:t>
            </a:r>
            <a:r>
              <a:rPr sz="1500" dirty="0"/>
              <a:t> и </a:t>
            </a:r>
            <a:r>
              <a:rPr sz="1500" dirty="0" err="1"/>
              <a:t>культурно-досуговой</a:t>
            </a:r>
            <a:r>
              <a:rPr sz="1500" dirty="0"/>
              <a:t> </a:t>
            </a:r>
            <a:r>
              <a:rPr sz="1500" dirty="0" err="1"/>
              <a:t>деятельности</a:t>
            </a:r>
            <a:r>
              <a:rPr sz="1500" dirty="0"/>
              <a:t>, </a:t>
            </a:r>
            <a:r>
              <a:rPr sz="1500" dirty="0" err="1"/>
              <a:t>кинематографии</a:t>
            </a:r>
            <a:endParaRPr sz="1500" dirty="0"/>
          </a:p>
        </p:txBody>
      </p:sp>
      <p:sp>
        <p:nvSpPr>
          <p:cNvPr id="446" name="Прямоугольник"/>
          <p:cNvSpPr/>
          <p:nvPr/>
        </p:nvSpPr>
        <p:spPr>
          <a:xfrm>
            <a:off x="5971309" y="4410868"/>
            <a:ext cx="5510232" cy="554154"/>
          </a:xfrm>
          <a:prstGeom prst="rect">
            <a:avLst/>
          </a:prstGeom>
          <a:solidFill>
            <a:srgbClr val="405D9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7" name="Прямоугольник 3"/>
          <p:cNvSpPr txBox="1"/>
          <p:nvPr/>
        </p:nvSpPr>
        <p:spPr>
          <a:xfrm>
            <a:off x="7243357" y="4549678"/>
            <a:ext cx="4057038" cy="282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sz="1700"/>
              <a:t>Развитие образования в сфере культуры</a:t>
            </a:r>
          </a:p>
        </p:txBody>
      </p:sp>
      <p:sp>
        <p:nvSpPr>
          <p:cNvPr id="448" name="Прямоугольник"/>
          <p:cNvSpPr/>
          <p:nvPr/>
        </p:nvSpPr>
        <p:spPr>
          <a:xfrm>
            <a:off x="5971309" y="5008666"/>
            <a:ext cx="5510232" cy="554153"/>
          </a:xfrm>
          <a:prstGeom prst="rect">
            <a:avLst/>
          </a:prstGeom>
          <a:solidFill>
            <a:srgbClr val="A5B0D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9" name="Прямоугольник 3"/>
          <p:cNvSpPr txBox="1"/>
          <p:nvPr/>
        </p:nvSpPr>
        <p:spPr>
          <a:xfrm>
            <a:off x="7243357" y="5147475"/>
            <a:ext cx="4057038" cy="2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sz="1700"/>
              <a:t>Развитие туризма</a:t>
            </a:r>
          </a:p>
        </p:txBody>
      </p:sp>
      <p:sp>
        <p:nvSpPr>
          <p:cNvPr id="450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451" name="Прямоугольник 4"/>
          <p:cNvSpPr txBox="1"/>
          <p:nvPr/>
        </p:nvSpPr>
        <p:spPr>
          <a:xfrm>
            <a:off x="649459" y="408982"/>
            <a:ext cx="121005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«КУЛЬТУРА И ТУРИЗМ»</a:t>
            </a:r>
          </a:p>
        </p:txBody>
      </p:sp>
      <p:graphicFrame>
        <p:nvGraphicFramePr>
          <p:cNvPr id="452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1463286097"/>
              </p:ext>
            </p:extLst>
          </p:nvPr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3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dirty="0"/>
              <a:t>1 </a:t>
            </a:r>
            <a:r>
              <a:rPr lang="ru-RU" dirty="0"/>
              <a:t>601</a:t>
            </a:r>
            <a:r>
              <a:rPr dirty="0"/>
              <a:t>,</a:t>
            </a:r>
            <a:r>
              <a:rPr lang="ru-RU" dirty="0"/>
              <a:t>8</a:t>
            </a:r>
            <a:endParaRPr dirty="0"/>
          </a:p>
        </p:txBody>
      </p:sp>
      <p:sp>
        <p:nvSpPr>
          <p:cNvPr id="454" name="Прямоугольник 3"/>
          <p:cNvSpPr txBox="1"/>
          <p:nvPr/>
        </p:nvSpPr>
        <p:spPr>
          <a:xfrm>
            <a:off x="1675538" y="3851888"/>
            <a:ext cx="305955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t>Млн.рублей</a:t>
            </a:r>
          </a:p>
        </p:txBody>
      </p:sp>
      <p:sp>
        <p:nvSpPr>
          <p:cNvPr id="455" name="Прямоугольник 3"/>
          <p:cNvSpPr txBox="1"/>
          <p:nvPr/>
        </p:nvSpPr>
        <p:spPr>
          <a:xfrm>
            <a:off x="4675740" y="3588056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5</a:t>
            </a:r>
            <a:r>
              <a:rPr lang="ru-RU" dirty="0"/>
              <a:t>4</a:t>
            </a:r>
            <a:r>
              <a:rPr dirty="0"/>
              <a:t>%</a:t>
            </a:r>
          </a:p>
        </p:txBody>
      </p:sp>
      <p:sp>
        <p:nvSpPr>
          <p:cNvPr id="456" name="Прямоугольник 3"/>
          <p:cNvSpPr txBox="1"/>
          <p:nvPr/>
        </p:nvSpPr>
        <p:spPr>
          <a:xfrm>
            <a:off x="6155269" y="1793734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3,0</a:t>
            </a:r>
            <a:endParaRPr dirty="0"/>
          </a:p>
        </p:txBody>
      </p:sp>
      <p:sp>
        <p:nvSpPr>
          <p:cNvPr id="457" name="Прямоугольник"/>
          <p:cNvSpPr/>
          <p:nvPr/>
        </p:nvSpPr>
        <p:spPr>
          <a:xfrm>
            <a:off x="5971309" y="5599270"/>
            <a:ext cx="5510232" cy="554154"/>
          </a:xfrm>
          <a:prstGeom prst="rect">
            <a:avLst/>
          </a:prstGeom>
          <a:solidFill>
            <a:srgbClr val="5273B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58" name="Прямоугольник 3"/>
          <p:cNvSpPr txBox="1"/>
          <p:nvPr/>
        </p:nvSpPr>
        <p:spPr>
          <a:xfrm>
            <a:off x="7243357" y="5738080"/>
            <a:ext cx="4057038" cy="29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sz="1700"/>
              <a:t>Обеспечивающая подпрограмма</a:t>
            </a:r>
          </a:p>
        </p:txBody>
      </p:sp>
      <p:sp>
        <p:nvSpPr>
          <p:cNvPr id="459" name="Прямоугольник 3"/>
          <p:cNvSpPr txBox="1"/>
          <p:nvPr/>
        </p:nvSpPr>
        <p:spPr>
          <a:xfrm>
            <a:off x="6155269" y="2549419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1</a:t>
            </a:r>
            <a:r>
              <a:rPr lang="ru-RU" dirty="0"/>
              <a:t>06</a:t>
            </a:r>
            <a:r>
              <a:rPr dirty="0"/>
              <a:t>,</a:t>
            </a:r>
            <a:r>
              <a:rPr lang="ru-RU" dirty="0"/>
              <a:t>7</a:t>
            </a:r>
            <a:endParaRPr dirty="0"/>
          </a:p>
        </p:txBody>
      </p:sp>
      <p:sp>
        <p:nvSpPr>
          <p:cNvPr id="460" name="Прямоугольник 3"/>
          <p:cNvSpPr txBox="1"/>
          <p:nvPr/>
        </p:nvSpPr>
        <p:spPr>
          <a:xfrm>
            <a:off x="6155269" y="3173892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10</a:t>
            </a:r>
            <a:r>
              <a:rPr lang="ru-RU" dirty="0"/>
              <a:t>4</a:t>
            </a:r>
            <a:r>
              <a:rPr dirty="0"/>
              <a:t>,</a:t>
            </a:r>
            <a:r>
              <a:rPr lang="ru-RU" dirty="0"/>
              <a:t>6</a:t>
            </a:r>
            <a:endParaRPr dirty="0"/>
          </a:p>
        </p:txBody>
      </p:sp>
      <p:sp>
        <p:nvSpPr>
          <p:cNvPr id="461" name="Прямоугольник 3"/>
          <p:cNvSpPr txBox="1"/>
          <p:nvPr/>
        </p:nvSpPr>
        <p:spPr>
          <a:xfrm>
            <a:off x="6155269" y="3823502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863,0</a:t>
            </a:r>
            <a:endParaRPr dirty="0"/>
          </a:p>
        </p:txBody>
      </p:sp>
      <p:sp>
        <p:nvSpPr>
          <p:cNvPr id="462" name="Прямоугольник 3"/>
          <p:cNvSpPr txBox="1"/>
          <p:nvPr/>
        </p:nvSpPr>
        <p:spPr>
          <a:xfrm>
            <a:off x="6155269" y="4472799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4</a:t>
            </a:r>
            <a:r>
              <a:rPr lang="ru-RU" dirty="0"/>
              <a:t>31</a:t>
            </a:r>
            <a:r>
              <a:rPr dirty="0"/>
              <a:t>,</a:t>
            </a:r>
            <a:r>
              <a:rPr lang="ru-RU" dirty="0"/>
              <a:t>6</a:t>
            </a:r>
            <a:endParaRPr dirty="0"/>
          </a:p>
        </p:txBody>
      </p:sp>
      <p:sp>
        <p:nvSpPr>
          <p:cNvPr id="463" name="Прямоугольник 3"/>
          <p:cNvSpPr txBox="1"/>
          <p:nvPr/>
        </p:nvSpPr>
        <p:spPr>
          <a:xfrm>
            <a:off x="6155269" y="5071326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1</a:t>
            </a:r>
            <a:r>
              <a:rPr lang="ru-RU" dirty="0"/>
              <a:t>,0</a:t>
            </a:r>
            <a:endParaRPr dirty="0"/>
          </a:p>
        </p:txBody>
      </p:sp>
      <p:sp>
        <p:nvSpPr>
          <p:cNvPr id="464" name="Прямоугольник 3"/>
          <p:cNvSpPr txBox="1"/>
          <p:nvPr/>
        </p:nvSpPr>
        <p:spPr>
          <a:xfrm>
            <a:off x="6155269" y="5626244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91,9</a:t>
            </a:r>
            <a:endParaRPr dirty="0"/>
          </a:p>
        </p:txBody>
      </p:sp>
      <p:sp>
        <p:nvSpPr>
          <p:cNvPr id="465" name="Прямоугольник 3"/>
          <p:cNvSpPr txBox="1"/>
          <p:nvPr/>
        </p:nvSpPr>
        <p:spPr>
          <a:xfrm>
            <a:off x="2203133" y="5433883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2</a:t>
            </a:r>
            <a:r>
              <a:rPr lang="ru-RU" dirty="0"/>
              <a:t>7</a:t>
            </a:r>
            <a:r>
              <a:rPr dirty="0"/>
              <a:t>%</a:t>
            </a:r>
          </a:p>
        </p:txBody>
      </p:sp>
      <p:sp>
        <p:nvSpPr>
          <p:cNvPr id="466" name="Прямоугольник 3"/>
          <p:cNvSpPr txBox="1"/>
          <p:nvPr/>
        </p:nvSpPr>
        <p:spPr>
          <a:xfrm>
            <a:off x="1008360" y="3972745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7%</a:t>
            </a:r>
          </a:p>
        </p:txBody>
      </p:sp>
      <p:sp>
        <p:nvSpPr>
          <p:cNvPr id="467" name="Прямоугольник 3"/>
          <p:cNvSpPr txBox="1"/>
          <p:nvPr/>
        </p:nvSpPr>
        <p:spPr>
          <a:xfrm>
            <a:off x="2462347" y="1877299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6%</a:t>
            </a:r>
          </a:p>
        </p:txBody>
      </p:sp>
      <p:sp>
        <p:nvSpPr>
          <p:cNvPr id="468" name="Прямоугольник 3"/>
          <p:cNvSpPr txBox="1"/>
          <p:nvPr/>
        </p:nvSpPr>
        <p:spPr>
          <a:xfrm>
            <a:off x="1200175" y="2902083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5,7</a:t>
            </a:r>
            <a:r>
              <a:rPr dirty="0"/>
              <a:t>%</a:t>
            </a:r>
          </a:p>
        </p:txBody>
      </p:sp>
      <p:sp>
        <p:nvSpPr>
          <p:cNvPr id="469" name="Прямоугольник 3"/>
          <p:cNvSpPr txBox="1"/>
          <p:nvPr/>
        </p:nvSpPr>
        <p:spPr>
          <a:xfrm>
            <a:off x="1464451" y="234524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0,2</a:t>
            </a:r>
            <a:r>
              <a:rPr dirty="0"/>
              <a:t>%</a:t>
            </a:r>
          </a:p>
        </p:txBody>
      </p:sp>
      <p:sp>
        <p:nvSpPr>
          <p:cNvPr id="470" name="Прямоугольник 3"/>
          <p:cNvSpPr txBox="1"/>
          <p:nvPr/>
        </p:nvSpPr>
        <p:spPr>
          <a:xfrm>
            <a:off x="1821085" y="2003435"/>
            <a:ext cx="73868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0,1%</a:t>
            </a:r>
          </a:p>
        </p:txBody>
      </p:sp>
    </p:spTree>
    <p:extLst>
      <p:ext uri="{BB962C8B-B14F-4D97-AF65-F5344CB8AC3E}">
        <p14:creationId xmlns:p14="http://schemas.microsoft.com/office/powerpoint/2010/main" val="198429397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Прямоугольник"/>
          <p:cNvSpPr/>
          <p:nvPr/>
        </p:nvSpPr>
        <p:spPr>
          <a:xfrm>
            <a:off x="5971309" y="1583470"/>
            <a:ext cx="5583086" cy="867568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6685B3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73" name="Прямоугольник 3"/>
          <p:cNvSpPr txBox="1"/>
          <p:nvPr/>
        </p:nvSpPr>
        <p:spPr>
          <a:xfrm>
            <a:off x="7497357" y="1803697"/>
            <a:ext cx="4057038" cy="314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sz="2100" dirty="0" err="1"/>
              <a:t>Общее</a:t>
            </a:r>
            <a:r>
              <a:rPr sz="2100" dirty="0"/>
              <a:t> </a:t>
            </a:r>
            <a:r>
              <a:rPr sz="2100" dirty="0" err="1"/>
              <a:t>образование</a:t>
            </a:r>
            <a:endParaRPr sz="2100" dirty="0"/>
          </a:p>
        </p:txBody>
      </p:sp>
      <p:sp>
        <p:nvSpPr>
          <p:cNvPr id="474" name="Прямоугольник"/>
          <p:cNvSpPr/>
          <p:nvPr/>
        </p:nvSpPr>
        <p:spPr>
          <a:xfrm>
            <a:off x="5971309" y="2480409"/>
            <a:ext cx="5583086" cy="726441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75" name="Прямоугольник 3"/>
          <p:cNvSpPr txBox="1"/>
          <p:nvPr/>
        </p:nvSpPr>
        <p:spPr>
          <a:xfrm>
            <a:off x="7497357" y="2581119"/>
            <a:ext cx="4057038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sz="1600" dirty="0" err="1"/>
              <a:t>Дополнительное</a:t>
            </a:r>
            <a:r>
              <a:rPr sz="1600" dirty="0"/>
              <a:t> </a:t>
            </a:r>
            <a:r>
              <a:rPr sz="1600" dirty="0" err="1"/>
              <a:t>образование</a:t>
            </a:r>
            <a:r>
              <a:rPr sz="1600" dirty="0"/>
              <a:t>, </a:t>
            </a:r>
            <a:r>
              <a:rPr sz="1600" dirty="0" err="1"/>
              <a:t>воспитание</a:t>
            </a:r>
            <a:endParaRPr sz="1600" dirty="0"/>
          </a:p>
          <a:p>
            <a:r>
              <a:rPr sz="1600" dirty="0"/>
              <a:t>и </a:t>
            </a:r>
            <a:r>
              <a:rPr sz="1600" dirty="0" err="1"/>
              <a:t>психолого-социальное</a:t>
            </a:r>
            <a:r>
              <a:rPr sz="1600" dirty="0"/>
              <a:t> </a:t>
            </a:r>
            <a:r>
              <a:rPr sz="1600" dirty="0" err="1"/>
              <a:t>сопровождение</a:t>
            </a:r>
            <a:r>
              <a:rPr sz="1600" dirty="0"/>
              <a:t> </a:t>
            </a:r>
            <a:r>
              <a:rPr sz="1600" dirty="0" err="1"/>
              <a:t>детей</a:t>
            </a:r>
            <a:endParaRPr sz="1600" dirty="0"/>
          </a:p>
        </p:txBody>
      </p:sp>
      <p:sp>
        <p:nvSpPr>
          <p:cNvPr id="47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477" name="Прямоугольник 4"/>
          <p:cNvSpPr txBox="1"/>
          <p:nvPr/>
        </p:nvSpPr>
        <p:spPr>
          <a:xfrm>
            <a:off x="649459" y="408982"/>
            <a:ext cx="121005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«ОБРАЗОВАНИЕ»</a:t>
            </a:r>
          </a:p>
        </p:txBody>
      </p:sp>
      <p:graphicFrame>
        <p:nvGraphicFramePr>
          <p:cNvPr id="478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3990525944"/>
              </p:ext>
            </p:extLst>
          </p:nvPr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79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9 724,5</a:t>
            </a:r>
            <a:endParaRPr dirty="0"/>
          </a:p>
        </p:txBody>
      </p:sp>
      <p:sp>
        <p:nvSpPr>
          <p:cNvPr id="480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481" name="Прямоугольник 3"/>
          <p:cNvSpPr txBox="1"/>
          <p:nvPr/>
        </p:nvSpPr>
        <p:spPr>
          <a:xfrm>
            <a:off x="4675740" y="3750288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9</a:t>
            </a:r>
            <a:r>
              <a:rPr lang="ru-RU" dirty="0"/>
              <a:t>4</a:t>
            </a:r>
            <a:r>
              <a:rPr dirty="0"/>
              <a:t>%</a:t>
            </a:r>
          </a:p>
        </p:txBody>
      </p:sp>
      <p:sp>
        <p:nvSpPr>
          <p:cNvPr id="482" name="Прямоугольник 3"/>
          <p:cNvSpPr txBox="1"/>
          <p:nvPr/>
        </p:nvSpPr>
        <p:spPr>
          <a:xfrm>
            <a:off x="6155269" y="1793734"/>
            <a:ext cx="118764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9 188,2</a:t>
            </a:r>
            <a:endParaRPr dirty="0"/>
          </a:p>
        </p:txBody>
      </p:sp>
      <p:sp>
        <p:nvSpPr>
          <p:cNvPr id="483" name="Прямоугольник 3"/>
          <p:cNvSpPr txBox="1"/>
          <p:nvPr/>
        </p:nvSpPr>
        <p:spPr>
          <a:xfrm>
            <a:off x="6166112" y="2614945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266,6</a:t>
            </a:r>
            <a:endParaRPr dirty="0"/>
          </a:p>
        </p:txBody>
      </p:sp>
      <p:sp>
        <p:nvSpPr>
          <p:cNvPr id="484" name="Прямоугольник 3"/>
          <p:cNvSpPr txBox="1"/>
          <p:nvPr/>
        </p:nvSpPr>
        <p:spPr>
          <a:xfrm>
            <a:off x="1665476" y="2248494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3%</a:t>
            </a:r>
          </a:p>
        </p:txBody>
      </p:sp>
      <p:sp>
        <p:nvSpPr>
          <p:cNvPr id="485" name="Прямоугольник 3"/>
          <p:cNvSpPr txBox="1"/>
          <p:nvPr/>
        </p:nvSpPr>
        <p:spPr>
          <a:xfrm>
            <a:off x="2404158" y="1902357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3</a:t>
            </a:r>
            <a:r>
              <a:rPr dirty="0"/>
              <a:t>%</a:t>
            </a:r>
          </a:p>
        </p:txBody>
      </p:sp>
      <p:sp>
        <p:nvSpPr>
          <p:cNvPr id="486" name="Прямоугольник"/>
          <p:cNvSpPr/>
          <p:nvPr/>
        </p:nvSpPr>
        <p:spPr>
          <a:xfrm>
            <a:off x="5971309" y="3272641"/>
            <a:ext cx="5583086" cy="726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87" name="Прямоугольник 3"/>
          <p:cNvSpPr txBox="1"/>
          <p:nvPr/>
        </p:nvSpPr>
        <p:spPr>
          <a:xfrm>
            <a:off x="7497357" y="3408270"/>
            <a:ext cx="40570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sz="2100" dirty="0" err="1"/>
              <a:t>Обеспечивающая</a:t>
            </a:r>
            <a:r>
              <a:rPr sz="2100" dirty="0"/>
              <a:t> </a:t>
            </a:r>
            <a:r>
              <a:rPr sz="2100" dirty="0" err="1"/>
              <a:t>подпрограмма</a:t>
            </a:r>
            <a:endParaRPr sz="2100" dirty="0"/>
          </a:p>
        </p:txBody>
      </p:sp>
      <p:sp>
        <p:nvSpPr>
          <p:cNvPr id="488" name="Прямоугольник 3"/>
          <p:cNvSpPr txBox="1"/>
          <p:nvPr/>
        </p:nvSpPr>
        <p:spPr>
          <a:xfrm>
            <a:off x="6155269" y="3388411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2</a:t>
            </a:r>
            <a:r>
              <a:rPr lang="ru-RU" dirty="0"/>
              <a:t>69,7</a:t>
            </a:r>
            <a:endParaRPr dirty="0"/>
          </a:p>
        </p:txBody>
      </p:sp>
      <p:pic>
        <p:nvPicPr>
          <p:cNvPr id="20" name="образрвание.png" descr="образрвание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497357" y="4427396"/>
            <a:ext cx="2114809" cy="211480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Прямоугольник"/>
          <p:cNvSpPr/>
          <p:nvPr/>
        </p:nvSpPr>
        <p:spPr>
          <a:xfrm>
            <a:off x="5925002" y="1622572"/>
            <a:ext cx="5510232" cy="712593"/>
          </a:xfrm>
          <a:prstGeom prst="rect">
            <a:avLst/>
          </a:prstGeom>
          <a:solidFill>
            <a:srgbClr val="0F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92" name="Прямоугольник 3"/>
          <p:cNvSpPr txBox="1"/>
          <p:nvPr/>
        </p:nvSpPr>
        <p:spPr>
          <a:xfrm>
            <a:off x="6990928" y="1621683"/>
            <a:ext cx="4220449" cy="646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lang="ru-RU" sz="1700" dirty="0"/>
              <a:t>Социальная поддержка граждан</a:t>
            </a:r>
            <a:endParaRPr sz="1700" dirty="0"/>
          </a:p>
        </p:txBody>
      </p:sp>
      <p:sp>
        <p:nvSpPr>
          <p:cNvPr id="493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494" name="Прямоугольник 4"/>
          <p:cNvSpPr txBox="1"/>
          <p:nvPr/>
        </p:nvSpPr>
        <p:spPr>
          <a:xfrm>
            <a:off x="649459" y="408982"/>
            <a:ext cx="121005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«СОЦИАЛЬНАЯ ЗАЩИТА НАСЕЛЕНИЯ»</a:t>
            </a:r>
          </a:p>
        </p:txBody>
      </p:sp>
      <p:graphicFrame>
        <p:nvGraphicFramePr>
          <p:cNvPr id="495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2278705983"/>
              </p:ext>
            </p:extLst>
          </p:nvPr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6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dirty="0"/>
              <a:t>2</a:t>
            </a:r>
            <a:r>
              <a:rPr lang="ru-RU" dirty="0"/>
              <a:t>51</a:t>
            </a:r>
            <a:r>
              <a:rPr dirty="0"/>
              <a:t>,</a:t>
            </a:r>
            <a:r>
              <a:rPr lang="ru-RU" dirty="0"/>
              <a:t>9</a:t>
            </a:r>
            <a:endParaRPr dirty="0"/>
          </a:p>
        </p:txBody>
      </p:sp>
      <p:sp>
        <p:nvSpPr>
          <p:cNvPr id="497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498" name="Прямоугольник 3"/>
          <p:cNvSpPr txBox="1"/>
          <p:nvPr/>
        </p:nvSpPr>
        <p:spPr>
          <a:xfrm>
            <a:off x="4351513" y="2621391"/>
            <a:ext cx="73868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29</a:t>
            </a:r>
            <a:r>
              <a:rPr dirty="0"/>
              <a:t>%</a:t>
            </a:r>
          </a:p>
        </p:txBody>
      </p:sp>
      <p:sp>
        <p:nvSpPr>
          <p:cNvPr id="499" name="Прямоугольник 3"/>
          <p:cNvSpPr txBox="1"/>
          <p:nvPr/>
        </p:nvSpPr>
        <p:spPr>
          <a:xfrm>
            <a:off x="6108962" y="1790876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151,9</a:t>
            </a:r>
            <a:endParaRPr dirty="0"/>
          </a:p>
        </p:txBody>
      </p:sp>
      <p:sp>
        <p:nvSpPr>
          <p:cNvPr id="500" name="Прямоугольник"/>
          <p:cNvSpPr/>
          <p:nvPr/>
        </p:nvSpPr>
        <p:spPr>
          <a:xfrm>
            <a:off x="5925002" y="2517848"/>
            <a:ext cx="5510232" cy="697585"/>
          </a:xfrm>
          <a:prstGeom prst="rect">
            <a:avLst/>
          </a:prstGeom>
          <a:solidFill>
            <a:srgbClr val="6999C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01" name="Прямоугольник 3"/>
          <p:cNvSpPr txBox="1"/>
          <p:nvPr/>
        </p:nvSpPr>
        <p:spPr>
          <a:xfrm>
            <a:off x="6990928" y="2516958"/>
            <a:ext cx="4220449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lang="ru-RU" sz="1700" dirty="0"/>
              <a:t>Развитие системы отдыха и оздоровления детей</a:t>
            </a:r>
            <a:endParaRPr sz="1700" dirty="0"/>
          </a:p>
        </p:txBody>
      </p:sp>
      <p:sp>
        <p:nvSpPr>
          <p:cNvPr id="502" name="Прямоугольник 3"/>
          <p:cNvSpPr txBox="1"/>
          <p:nvPr/>
        </p:nvSpPr>
        <p:spPr>
          <a:xfrm>
            <a:off x="6108962" y="2686152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72</a:t>
            </a:r>
            <a:r>
              <a:rPr dirty="0"/>
              <a:t>,5</a:t>
            </a:r>
          </a:p>
        </p:txBody>
      </p:sp>
      <p:sp>
        <p:nvSpPr>
          <p:cNvPr id="503" name="Прямоугольник"/>
          <p:cNvSpPr/>
          <p:nvPr/>
        </p:nvSpPr>
        <p:spPr>
          <a:xfrm>
            <a:off x="5925002" y="3413124"/>
            <a:ext cx="5510232" cy="684985"/>
          </a:xfrm>
          <a:prstGeom prst="rect">
            <a:avLst/>
          </a:prstGeom>
          <a:solidFill>
            <a:srgbClr val="66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04" name="Прямоугольник 3"/>
          <p:cNvSpPr txBox="1"/>
          <p:nvPr/>
        </p:nvSpPr>
        <p:spPr>
          <a:xfrm>
            <a:off x="6990928" y="3412235"/>
            <a:ext cx="4220449" cy="646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lang="ru-RU" sz="1700" dirty="0"/>
              <a:t>Обеспечивающая подпрограмма</a:t>
            </a:r>
            <a:endParaRPr sz="1700" dirty="0"/>
          </a:p>
        </p:txBody>
      </p:sp>
      <p:sp>
        <p:nvSpPr>
          <p:cNvPr id="505" name="Прямоугольник 3"/>
          <p:cNvSpPr txBox="1"/>
          <p:nvPr/>
        </p:nvSpPr>
        <p:spPr>
          <a:xfrm>
            <a:off x="6108962" y="3581428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25,5</a:t>
            </a:r>
            <a:endParaRPr dirty="0"/>
          </a:p>
        </p:txBody>
      </p:sp>
      <p:sp>
        <p:nvSpPr>
          <p:cNvPr id="506" name="Прямоугольник"/>
          <p:cNvSpPr/>
          <p:nvPr/>
        </p:nvSpPr>
        <p:spPr>
          <a:xfrm>
            <a:off x="5925002" y="4299529"/>
            <a:ext cx="5510232" cy="758364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07" name="Прямоугольник 3"/>
          <p:cNvSpPr txBox="1"/>
          <p:nvPr/>
        </p:nvSpPr>
        <p:spPr>
          <a:xfrm>
            <a:off x="6990928" y="4226786"/>
            <a:ext cx="4444306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lang="ru-RU" sz="1700" dirty="0"/>
              <a:t>Развитие и </a:t>
            </a:r>
            <a:r>
              <a:rPr sz="1700" dirty="0" err="1"/>
              <a:t>поддержк</a:t>
            </a:r>
            <a:r>
              <a:rPr lang="ru-RU" sz="1700" dirty="0"/>
              <a:t>а</a:t>
            </a:r>
            <a:r>
              <a:rPr sz="1700" dirty="0"/>
              <a:t> </a:t>
            </a:r>
            <a:r>
              <a:rPr sz="1700" dirty="0" err="1"/>
              <a:t>социально</a:t>
            </a:r>
            <a:r>
              <a:rPr sz="1700" dirty="0"/>
              <a:t> </a:t>
            </a:r>
            <a:r>
              <a:rPr sz="1700" dirty="0" err="1"/>
              <a:t>ориентированны</a:t>
            </a:r>
            <a:r>
              <a:rPr lang="ru-RU" sz="1700" dirty="0"/>
              <a:t>х </a:t>
            </a:r>
            <a:r>
              <a:rPr sz="1700" dirty="0" err="1"/>
              <a:t>некоммерчески</a:t>
            </a:r>
            <a:r>
              <a:rPr lang="ru-RU" sz="1700" dirty="0"/>
              <a:t>х</a:t>
            </a:r>
            <a:r>
              <a:rPr sz="1700" dirty="0"/>
              <a:t> </a:t>
            </a:r>
            <a:r>
              <a:rPr sz="1700" dirty="0" err="1"/>
              <a:t>организаци</a:t>
            </a:r>
            <a:r>
              <a:rPr lang="ru-RU" sz="1700" dirty="0"/>
              <a:t>й</a:t>
            </a:r>
            <a:endParaRPr sz="1700" dirty="0"/>
          </a:p>
        </p:txBody>
      </p:sp>
      <p:sp>
        <p:nvSpPr>
          <p:cNvPr id="508" name="Прямоугольник 3"/>
          <p:cNvSpPr txBox="1"/>
          <p:nvPr/>
        </p:nvSpPr>
        <p:spPr>
          <a:xfrm>
            <a:off x="6108962" y="4464104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2</a:t>
            </a:r>
            <a:r>
              <a:rPr lang="ru-RU" dirty="0"/>
              <a:t>,0</a:t>
            </a:r>
            <a:endParaRPr dirty="0"/>
          </a:p>
        </p:txBody>
      </p:sp>
      <p:sp>
        <p:nvSpPr>
          <p:cNvPr id="509" name="Прямоугольник 3"/>
          <p:cNvSpPr txBox="1"/>
          <p:nvPr/>
        </p:nvSpPr>
        <p:spPr>
          <a:xfrm>
            <a:off x="1410616" y="4838663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60</a:t>
            </a:r>
            <a:r>
              <a:rPr dirty="0"/>
              <a:t>%</a:t>
            </a:r>
          </a:p>
        </p:txBody>
      </p:sp>
      <p:sp>
        <p:nvSpPr>
          <p:cNvPr id="510" name="Прямоугольник 3"/>
          <p:cNvSpPr txBox="1"/>
          <p:nvPr/>
        </p:nvSpPr>
        <p:spPr>
          <a:xfrm>
            <a:off x="2279576" y="1944807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10</a:t>
            </a:r>
            <a:r>
              <a:rPr dirty="0"/>
              <a:t>%</a:t>
            </a:r>
          </a:p>
        </p:txBody>
      </p:sp>
      <p:sp>
        <p:nvSpPr>
          <p:cNvPr id="511" name="Прямоугольник 3"/>
          <p:cNvSpPr txBox="1"/>
          <p:nvPr/>
        </p:nvSpPr>
        <p:spPr>
          <a:xfrm>
            <a:off x="4704119" y="419908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1%</a:t>
            </a:r>
          </a:p>
        </p:txBody>
      </p:sp>
      <p:pic>
        <p:nvPicPr>
          <p:cNvPr id="23" name="социальная защита.png" descr="социальная защита.png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400"/>
                    </a14:imgEffect>
                    <a14:imgEffect>
                      <a14:saturation sat="400000"/>
                    </a14:imgEffect>
                    <a14:imgEffect>
                      <a14:brightnessContrast bright="4000" contrast="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24192" y="5320642"/>
            <a:ext cx="1449035" cy="144903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678492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" name="Диаграмма 4"/>
          <p:cNvGraphicFramePr/>
          <p:nvPr/>
        </p:nvGraphicFramePr>
        <p:xfrm>
          <a:off x="1001627" y="1687582"/>
          <a:ext cx="4407378" cy="44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4" name="Прямоугольник"/>
          <p:cNvSpPr/>
          <p:nvPr/>
        </p:nvSpPr>
        <p:spPr>
          <a:xfrm>
            <a:off x="5971309" y="1914980"/>
            <a:ext cx="5510232" cy="827151"/>
          </a:xfrm>
          <a:prstGeom prst="rect">
            <a:avLst/>
          </a:prstGeom>
          <a:solidFill>
            <a:srgbClr val="67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15" name="Прямоугольник 3"/>
          <p:cNvSpPr txBox="1"/>
          <p:nvPr/>
        </p:nvSpPr>
        <p:spPr>
          <a:xfrm>
            <a:off x="7497357" y="1914090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2000" dirty="0" err="1"/>
              <a:t>Развитие</a:t>
            </a:r>
            <a:r>
              <a:rPr sz="2000" dirty="0"/>
              <a:t> </a:t>
            </a:r>
            <a:r>
              <a:rPr sz="2000" dirty="0" err="1"/>
              <a:t>физической</a:t>
            </a:r>
            <a:r>
              <a:rPr sz="2000" dirty="0"/>
              <a:t> </a:t>
            </a:r>
            <a:r>
              <a:rPr sz="2000" dirty="0" err="1"/>
              <a:t>культуры</a:t>
            </a:r>
            <a:r>
              <a:rPr sz="2000" dirty="0"/>
              <a:t> и </a:t>
            </a:r>
            <a:r>
              <a:rPr sz="2000" dirty="0" err="1"/>
              <a:t>спорта</a:t>
            </a:r>
            <a:endParaRPr sz="2000" dirty="0"/>
          </a:p>
        </p:txBody>
      </p:sp>
      <p:sp>
        <p:nvSpPr>
          <p:cNvPr id="51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517" name="Прямоугольник 4"/>
          <p:cNvSpPr txBox="1"/>
          <p:nvPr/>
        </p:nvSpPr>
        <p:spPr>
          <a:xfrm>
            <a:off x="191344" y="238216"/>
            <a:ext cx="12100560" cy="630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500" dirty="0"/>
              <a:t>МП «СПОРТ» </a:t>
            </a:r>
          </a:p>
        </p:txBody>
      </p:sp>
      <p:sp>
        <p:nvSpPr>
          <p:cNvPr id="518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dirty="0"/>
              <a:t>1 2</a:t>
            </a:r>
            <a:r>
              <a:rPr lang="ru-RU" dirty="0"/>
              <a:t>21</a:t>
            </a:r>
            <a:r>
              <a:rPr dirty="0"/>
              <a:t>,</a:t>
            </a:r>
            <a:r>
              <a:rPr lang="ru-RU" dirty="0"/>
              <a:t>8</a:t>
            </a:r>
            <a:endParaRPr dirty="0"/>
          </a:p>
        </p:txBody>
      </p:sp>
      <p:sp>
        <p:nvSpPr>
          <p:cNvPr id="519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520" name="Прямоугольник 3"/>
          <p:cNvSpPr txBox="1"/>
          <p:nvPr/>
        </p:nvSpPr>
        <p:spPr>
          <a:xfrm>
            <a:off x="6155269" y="2083284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5</a:t>
            </a:r>
            <a:r>
              <a:rPr lang="ru-RU" dirty="0"/>
              <a:t>82</a:t>
            </a:r>
            <a:r>
              <a:rPr dirty="0"/>
              <a:t>,4</a:t>
            </a:r>
          </a:p>
        </p:txBody>
      </p:sp>
      <p:sp>
        <p:nvSpPr>
          <p:cNvPr id="521" name="Прямоугольник"/>
          <p:cNvSpPr/>
          <p:nvPr/>
        </p:nvSpPr>
        <p:spPr>
          <a:xfrm>
            <a:off x="5971309" y="2810256"/>
            <a:ext cx="5510232" cy="827151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22" name="Прямоугольник 3"/>
          <p:cNvSpPr txBox="1"/>
          <p:nvPr/>
        </p:nvSpPr>
        <p:spPr>
          <a:xfrm>
            <a:off x="7497357" y="2809366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2000" dirty="0" err="1"/>
              <a:t>Подготовка</a:t>
            </a:r>
            <a:r>
              <a:rPr sz="2000" dirty="0"/>
              <a:t> </a:t>
            </a:r>
            <a:r>
              <a:rPr sz="2000" dirty="0" err="1"/>
              <a:t>спортивного</a:t>
            </a:r>
            <a:r>
              <a:rPr sz="2000" dirty="0"/>
              <a:t> </a:t>
            </a:r>
            <a:r>
              <a:rPr sz="2000" dirty="0" err="1"/>
              <a:t>резерва</a:t>
            </a:r>
            <a:endParaRPr sz="2000" dirty="0"/>
          </a:p>
        </p:txBody>
      </p:sp>
      <p:sp>
        <p:nvSpPr>
          <p:cNvPr id="523" name="Прямоугольник 3"/>
          <p:cNvSpPr txBox="1"/>
          <p:nvPr/>
        </p:nvSpPr>
        <p:spPr>
          <a:xfrm>
            <a:off x="6155269" y="2978560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6</a:t>
            </a:r>
            <a:r>
              <a:rPr lang="ru-RU" dirty="0"/>
              <a:t>15</a:t>
            </a:r>
            <a:r>
              <a:rPr dirty="0"/>
              <a:t>,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524" name="Прямоугольник"/>
          <p:cNvSpPr/>
          <p:nvPr/>
        </p:nvSpPr>
        <p:spPr>
          <a:xfrm>
            <a:off x="5971309" y="3705532"/>
            <a:ext cx="5510232" cy="827151"/>
          </a:xfrm>
          <a:prstGeom prst="rect">
            <a:avLst/>
          </a:prstGeom>
          <a:solidFill>
            <a:srgbClr val="0E2B6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25" name="Прямоугольник 3"/>
          <p:cNvSpPr txBox="1"/>
          <p:nvPr/>
        </p:nvSpPr>
        <p:spPr>
          <a:xfrm>
            <a:off x="7497357" y="3704642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2000"/>
              <a:t>Обеспечивающая подпрограмма</a:t>
            </a:r>
          </a:p>
        </p:txBody>
      </p:sp>
      <p:sp>
        <p:nvSpPr>
          <p:cNvPr id="526" name="Прямоугольник 3"/>
          <p:cNvSpPr txBox="1"/>
          <p:nvPr/>
        </p:nvSpPr>
        <p:spPr>
          <a:xfrm>
            <a:off x="6155269" y="3873836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24,</a:t>
            </a:r>
            <a:r>
              <a:rPr lang="ru-RU" dirty="0"/>
              <a:t>1</a:t>
            </a:r>
            <a:endParaRPr dirty="0"/>
          </a:p>
        </p:txBody>
      </p:sp>
      <p:sp>
        <p:nvSpPr>
          <p:cNvPr id="527" name="Прямоугольник 3"/>
          <p:cNvSpPr txBox="1"/>
          <p:nvPr/>
        </p:nvSpPr>
        <p:spPr>
          <a:xfrm>
            <a:off x="985405" y="3853131"/>
            <a:ext cx="73868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5</a:t>
            </a:r>
            <a:r>
              <a:rPr lang="ru-RU" dirty="0"/>
              <a:t>0</a:t>
            </a:r>
            <a:endParaRPr dirty="0"/>
          </a:p>
          <a:p>
            <a:pPr algn="ctr">
              <a:defRPr sz="1900"/>
            </a:pPr>
            <a:r>
              <a:rPr dirty="0"/>
              <a:t>%</a:t>
            </a:r>
          </a:p>
        </p:txBody>
      </p:sp>
      <p:sp>
        <p:nvSpPr>
          <p:cNvPr id="528" name="Прямоугольник 3"/>
          <p:cNvSpPr txBox="1"/>
          <p:nvPr/>
        </p:nvSpPr>
        <p:spPr>
          <a:xfrm>
            <a:off x="2605817" y="1688803"/>
            <a:ext cx="73868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t>2</a:t>
            </a:r>
          </a:p>
          <a:p>
            <a:pPr algn="ctr">
              <a:defRPr sz="1900"/>
            </a:pPr>
            <a:r>
              <a:t>%</a:t>
            </a:r>
          </a:p>
        </p:txBody>
      </p:sp>
      <p:sp>
        <p:nvSpPr>
          <p:cNvPr id="529" name="Прямоугольник 3"/>
          <p:cNvSpPr txBox="1"/>
          <p:nvPr/>
        </p:nvSpPr>
        <p:spPr>
          <a:xfrm>
            <a:off x="4545557" y="2898711"/>
            <a:ext cx="73868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4</a:t>
            </a:r>
            <a:r>
              <a:rPr lang="ru-RU" dirty="0"/>
              <a:t>8</a:t>
            </a:r>
            <a:endParaRPr dirty="0"/>
          </a:p>
          <a:p>
            <a:pPr algn="ctr">
              <a:defRPr sz="1900"/>
            </a:pPr>
            <a:r>
              <a:rPr dirty="0"/>
              <a:t>%</a:t>
            </a:r>
          </a:p>
        </p:txBody>
      </p:sp>
      <p:pic>
        <p:nvPicPr>
          <p:cNvPr id="20" name="спорт.png" descr="спорт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824192" y="4869160"/>
            <a:ext cx="1914826" cy="18314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553596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" name="Диаграмма 4"/>
          <p:cNvGraphicFramePr/>
          <p:nvPr/>
        </p:nvGraphicFramePr>
        <p:xfrm>
          <a:off x="1001627" y="1687582"/>
          <a:ext cx="4407378" cy="44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3" name="Прямоугольник"/>
          <p:cNvSpPr/>
          <p:nvPr/>
        </p:nvSpPr>
        <p:spPr>
          <a:xfrm>
            <a:off x="5971309" y="1726904"/>
            <a:ext cx="5510232" cy="1015228"/>
          </a:xfrm>
          <a:prstGeom prst="rect">
            <a:avLst/>
          </a:prstGeom>
          <a:solidFill>
            <a:srgbClr val="67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34" name="Прямоугольник 3"/>
          <p:cNvSpPr txBox="1"/>
          <p:nvPr/>
        </p:nvSpPr>
        <p:spPr>
          <a:xfrm>
            <a:off x="7497357" y="1726904"/>
            <a:ext cx="3760327" cy="1016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700" dirty="0" err="1"/>
              <a:t>Организация</a:t>
            </a:r>
            <a:r>
              <a:rPr sz="1700" dirty="0"/>
              <a:t> </a:t>
            </a:r>
            <a:r>
              <a:rPr sz="1700" dirty="0" err="1"/>
              <a:t>мероприятий</a:t>
            </a:r>
            <a:r>
              <a:rPr sz="1700" dirty="0"/>
              <a:t> </a:t>
            </a:r>
            <a:r>
              <a:rPr sz="1700" dirty="0" err="1"/>
              <a:t>при</a:t>
            </a:r>
            <a:r>
              <a:rPr sz="1700" dirty="0"/>
              <a:t> </a:t>
            </a:r>
            <a:r>
              <a:rPr sz="1700" dirty="0" err="1"/>
              <a:t>осуществлении</a:t>
            </a:r>
            <a:r>
              <a:rPr sz="1700" dirty="0"/>
              <a:t> </a:t>
            </a:r>
            <a:r>
              <a:rPr sz="1700" dirty="0" err="1"/>
              <a:t>деятельности</a:t>
            </a:r>
            <a:r>
              <a:rPr sz="1700" dirty="0"/>
              <a:t> </a:t>
            </a:r>
            <a:r>
              <a:rPr sz="1700" dirty="0" err="1"/>
              <a:t>по</a:t>
            </a:r>
            <a:r>
              <a:rPr sz="1700" dirty="0"/>
              <a:t> </a:t>
            </a:r>
            <a:r>
              <a:rPr sz="1700" dirty="0" err="1"/>
              <a:t>обращению</a:t>
            </a:r>
            <a:r>
              <a:rPr sz="1700" dirty="0"/>
              <a:t> с </a:t>
            </a:r>
            <a:r>
              <a:rPr sz="1700" dirty="0" err="1"/>
              <a:t>собаками</a:t>
            </a:r>
            <a:r>
              <a:rPr sz="1700" dirty="0"/>
              <a:t> </a:t>
            </a:r>
            <a:r>
              <a:rPr sz="1700" dirty="0" err="1"/>
              <a:t>без</a:t>
            </a:r>
            <a:r>
              <a:rPr sz="1700" dirty="0"/>
              <a:t> </a:t>
            </a:r>
            <a:r>
              <a:rPr sz="1700" dirty="0" err="1"/>
              <a:t>владельцев</a:t>
            </a:r>
            <a:endParaRPr sz="1700" dirty="0"/>
          </a:p>
        </p:txBody>
      </p:sp>
      <p:sp>
        <p:nvSpPr>
          <p:cNvPr id="535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24</a:t>
            </a:fld>
            <a:endParaRPr/>
          </a:p>
        </p:txBody>
      </p:sp>
      <p:sp>
        <p:nvSpPr>
          <p:cNvPr id="536" name="Прямоугольник 4"/>
          <p:cNvSpPr txBox="1"/>
          <p:nvPr/>
        </p:nvSpPr>
        <p:spPr>
          <a:xfrm>
            <a:off x="335360" y="317266"/>
            <a:ext cx="12414659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«РАЗВИТИЕ СЕЛЬСКОГО ХОЗЯЙСТВА»</a:t>
            </a:r>
          </a:p>
        </p:txBody>
      </p:sp>
      <p:sp>
        <p:nvSpPr>
          <p:cNvPr id="537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9</a:t>
            </a:r>
            <a:r>
              <a:rPr dirty="0"/>
              <a:t>,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538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539" name="Прямоугольник 3"/>
          <p:cNvSpPr txBox="1"/>
          <p:nvPr/>
        </p:nvSpPr>
        <p:spPr>
          <a:xfrm>
            <a:off x="6348878" y="2024870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8</a:t>
            </a:r>
            <a:r>
              <a:rPr dirty="0"/>
              <a:t>,</a:t>
            </a:r>
            <a:r>
              <a:rPr lang="ru-RU" dirty="0"/>
              <a:t>6</a:t>
            </a:r>
            <a:endParaRPr dirty="0"/>
          </a:p>
        </p:txBody>
      </p:sp>
      <p:sp>
        <p:nvSpPr>
          <p:cNvPr id="540" name="Прямоугольник"/>
          <p:cNvSpPr/>
          <p:nvPr/>
        </p:nvSpPr>
        <p:spPr>
          <a:xfrm>
            <a:off x="5971309" y="2810256"/>
            <a:ext cx="5510232" cy="827151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41" name="Прямоугольник 3"/>
          <p:cNvSpPr txBox="1"/>
          <p:nvPr/>
        </p:nvSpPr>
        <p:spPr>
          <a:xfrm>
            <a:off x="7497357" y="2809366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700"/>
              <a:t>Проведение мероприятий по комплексной борьбе с борщевиком Сосновского</a:t>
            </a:r>
          </a:p>
        </p:txBody>
      </p:sp>
      <p:sp>
        <p:nvSpPr>
          <p:cNvPr id="542" name="Прямоугольник 3"/>
          <p:cNvSpPr txBox="1"/>
          <p:nvPr/>
        </p:nvSpPr>
        <p:spPr>
          <a:xfrm>
            <a:off x="6348878" y="2984097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0,</a:t>
            </a:r>
            <a:r>
              <a:rPr lang="ru-RU" dirty="0"/>
              <a:t>7</a:t>
            </a:r>
            <a:endParaRPr dirty="0"/>
          </a:p>
        </p:txBody>
      </p:sp>
      <p:sp>
        <p:nvSpPr>
          <p:cNvPr id="543" name="Прямоугольник 3"/>
          <p:cNvSpPr txBox="1"/>
          <p:nvPr/>
        </p:nvSpPr>
        <p:spPr>
          <a:xfrm>
            <a:off x="985405" y="385313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9</a:t>
            </a:r>
            <a:r>
              <a:rPr lang="ru-RU" dirty="0"/>
              <a:t>3</a:t>
            </a:r>
            <a:r>
              <a:rPr dirty="0"/>
              <a:t>%</a:t>
            </a:r>
          </a:p>
        </p:txBody>
      </p:sp>
      <p:sp>
        <p:nvSpPr>
          <p:cNvPr id="544" name="Прямоугольник 3"/>
          <p:cNvSpPr txBox="1"/>
          <p:nvPr/>
        </p:nvSpPr>
        <p:spPr>
          <a:xfrm>
            <a:off x="2432533" y="1878676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7</a:t>
            </a:r>
            <a:r>
              <a:rPr dirty="0"/>
              <a:t>%</a:t>
            </a:r>
          </a:p>
        </p:txBody>
      </p:sp>
      <p:pic>
        <p:nvPicPr>
          <p:cNvPr id="16" name="сельское хозяйство.png" descr="сельское хозяйство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719904" y="4328942"/>
            <a:ext cx="2417080" cy="21964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636460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7" name="Диаграмма 4"/>
          <p:cNvGraphicFramePr/>
          <p:nvPr/>
        </p:nvGraphicFramePr>
        <p:xfrm>
          <a:off x="1001627" y="1687582"/>
          <a:ext cx="4407378" cy="44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48" name="Прямоугольник"/>
          <p:cNvSpPr/>
          <p:nvPr/>
        </p:nvSpPr>
        <p:spPr>
          <a:xfrm>
            <a:off x="5890275" y="1679747"/>
            <a:ext cx="5510232" cy="712593"/>
          </a:xfrm>
          <a:prstGeom prst="rect">
            <a:avLst/>
          </a:prstGeom>
          <a:solidFill>
            <a:srgbClr val="67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49" name="Прямоугольник 3"/>
          <p:cNvSpPr txBox="1"/>
          <p:nvPr/>
        </p:nvSpPr>
        <p:spPr>
          <a:xfrm>
            <a:off x="7496478" y="1637368"/>
            <a:ext cx="3760327" cy="779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2100" dirty="0" err="1"/>
              <a:t>Охрана</a:t>
            </a:r>
            <a:r>
              <a:rPr sz="2100" dirty="0"/>
              <a:t> </a:t>
            </a:r>
            <a:r>
              <a:rPr sz="2100" dirty="0" err="1"/>
              <a:t>окружающей</a:t>
            </a:r>
            <a:r>
              <a:rPr sz="2100" dirty="0"/>
              <a:t> </a:t>
            </a:r>
            <a:r>
              <a:rPr sz="2100" dirty="0" err="1"/>
              <a:t>среды</a:t>
            </a:r>
            <a:endParaRPr sz="2100" dirty="0"/>
          </a:p>
        </p:txBody>
      </p:sp>
      <p:sp>
        <p:nvSpPr>
          <p:cNvPr id="550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25</a:t>
            </a:fld>
            <a:endParaRPr/>
          </a:p>
        </p:txBody>
      </p:sp>
      <p:sp>
        <p:nvSpPr>
          <p:cNvPr id="551" name="Прямоугольник 4"/>
          <p:cNvSpPr txBox="1"/>
          <p:nvPr/>
        </p:nvSpPr>
        <p:spPr>
          <a:xfrm>
            <a:off x="104110" y="305939"/>
            <a:ext cx="121005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«ЭКОЛОГИЯ И ОКРУЖАЮЩАЯ СРЕДА»</a:t>
            </a:r>
          </a:p>
        </p:txBody>
      </p:sp>
      <p:sp>
        <p:nvSpPr>
          <p:cNvPr id="552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24</a:t>
            </a:r>
            <a:r>
              <a:rPr dirty="0"/>
              <a:t>,</a:t>
            </a:r>
            <a:r>
              <a:rPr lang="ru-RU" dirty="0"/>
              <a:t>7</a:t>
            </a:r>
            <a:endParaRPr dirty="0"/>
          </a:p>
        </p:txBody>
      </p:sp>
      <p:sp>
        <p:nvSpPr>
          <p:cNvPr id="553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554" name="Прямоугольник 3"/>
          <p:cNvSpPr txBox="1"/>
          <p:nvPr/>
        </p:nvSpPr>
        <p:spPr>
          <a:xfrm>
            <a:off x="6154390" y="1806561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</a:t>
            </a:r>
            <a:r>
              <a:rPr dirty="0"/>
              <a:t>,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555" name="Прямоугольник"/>
          <p:cNvSpPr/>
          <p:nvPr/>
        </p:nvSpPr>
        <p:spPr>
          <a:xfrm>
            <a:off x="5890275" y="2575023"/>
            <a:ext cx="5510232" cy="71259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56" name="Прямоугольник 3"/>
          <p:cNvSpPr txBox="1"/>
          <p:nvPr/>
        </p:nvSpPr>
        <p:spPr>
          <a:xfrm>
            <a:off x="7496478" y="2532643"/>
            <a:ext cx="3760327" cy="713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2000" dirty="0" err="1"/>
              <a:t>Развитие</a:t>
            </a:r>
            <a:r>
              <a:rPr sz="2000" dirty="0"/>
              <a:t> </a:t>
            </a:r>
            <a:r>
              <a:rPr sz="2000" dirty="0" err="1"/>
              <a:t>водохозяйственного</a:t>
            </a:r>
            <a:r>
              <a:rPr sz="2000" dirty="0"/>
              <a:t> </a:t>
            </a:r>
            <a:r>
              <a:rPr sz="2000" dirty="0" err="1"/>
              <a:t>комплекса</a:t>
            </a:r>
            <a:endParaRPr sz="2000" dirty="0"/>
          </a:p>
        </p:txBody>
      </p:sp>
      <p:sp>
        <p:nvSpPr>
          <p:cNvPr id="557" name="Прямоугольник 3"/>
          <p:cNvSpPr txBox="1"/>
          <p:nvPr/>
        </p:nvSpPr>
        <p:spPr>
          <a:xfrm>
            <a:off x="6154390" y="2701837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22,8</a:t>
            </a:r>
            <a:endParaRPr dirty="0"/>
          </a:p>
        </p:txBody>
      </p:sp>
      <p:sp>
        <p:nvSpPr>
          <p:cNvPr id="558" name="Прямоугольник 3"/>
          <p:cNvSpPr txBox="1"/>
          <p:nvPr/>
        </p:nvSpPr>
        <p:spPr>
          <a:xfrm>
            <a:off x="2842220" y="5516473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92,3</a:t>
            </a:r>
            <a:r>
              <a:rPr dirty="0"/>
              <a:t>%</a:t>
            </a:r>
          </a:p>
        </p:txBody>
      </p:sp>
      <p:sp>
        <p:nvSpPr>
          <p:cNvPr id="559" name="Прямоугольник 3"/>
          <p:cNvSpPr txBox="1"/>
          <p:nvPr/>
        </p:nvSpPr>
        <p:spPr>
          <a:xfrm>
            <a:off x="2668659" y="1679747"/>
            <a:ext cx="738682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2</a:t>
            </a:r>
            <a:r>
              <a:rPr lang="ru-RU" dirty="0"/>
              <a:t>,4</a:t>
            </a:r>
            <a:endParaRPr dirty="0"/>
          </a:p>
          <a:p>
            <a:pPr algn="ctr">
              <a:defRPr sz="1900"/>
            </a:pPr>
            <a:r>
              <a:rPr dirty="0"/>
              <a:t>%</a:t>
            </a:r>
          </a:p>
        </p:txBody>
      </p:sp>
      <p:sp>
        <p:nvSpPr>
          <p:cNvPr id="560" name="Прямоугольник 3"/>
          <p:cNvSpPr txBox="1"/>
          <p:nvPr/>
        </p:nvSpPr>
        <p:spPr>
          <a:xfrm>
            <a:off x="3181681" y="180656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5</a:t>
            </a:r>
            <a:r>
              <a:rPr lang="ru-RU" dirty="0"/>
              <a:t>,</a:t>
            </a:r>
            <a:r>
              <a:rPr dirty="0"/>
              <a:t>3%</a:t>
            </a:r>
          </a:p>
        </p:txBody>
      </p:sp>
      <p:sp>
        <p:nvSpPr>
          <p:cNvPr id="561" name="Прямоугольник"/>
          <p:cNvSpPr/>
          <p:nvPr/>
        </p:nvSpPr>
        <p:spPr>
          <a:xfrm>
            <a:off x="5890275" y="3470300"/>
            <a:ext cx="5510232" cy="731580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62" name="Прямоугольник 3"/>
          <p:cNvSpPr txBox="1"/>
          <p:nvPr/>
        </p:nvSpPr>
        <p:spPr>
          <a:xfrm>
            <a:off x="7496478" y="3427919"/>
            <a:ext cx="3760327" cy="73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2100" dirty="0" err="1"/>
              <a:t>Развитие</a:t>
            </a:r>
            <a:r>
              <a:rPr sz="2100" dirty="0"/>
              <a:t> </a:t>
            </a:r>
            <a:r>
              <a:rPr sz="2100" dirty="0" err="1"/>
              <a:t>лесного</a:t>
            </a:r>
            <a:r>
              <a:rPr sz="2100" dirty="0"/>
              <a:t> </a:t>
            </a:r>
            <a:r>
              <a:rPr sz="2100" dirty="0" err="1"/>
              <a:t>хозяйства</a:t>
            </a:r>
            <a:endParaRPr sz="2100" dirty="0"/>
          </a:p>
        </p:txBody>
      </p:sp>
      <p:sp>
        <p:nvSpPr>
          <p:cNvPr id="563" name="Прямоугольник 3"/>
          <p:cNvSpPr txBox="1"/>
          <p:nvPr/>
        </p:nvSpPr>
        <p:spPr>
          <a:xfrm>
            <a:off x="6154390" y="3597113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0,</a:t>
            </a:r>
            <a:r>
              <a:rPr lang="ru-RU" dirty="0"/>
              <a:t>6</a:t>
            </a:r>
            <a:endParaRPr dirty="0"/>
          </a:p>
        </p:txBody>
      </p:sp>
      <p:pic>
        <p:nvPicPr>
          <p:cNvPr id="20" name="эколония.png" descr="эколония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824192" y="4635975"/>
            <a:ext cx="1893855" cy="189385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3095928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26</a:t>
            </a:fld>
            <a:endParaRPr/>
          </a:p>
        </p:txBody>
      </p:sp>
      <p:sp>
        <p:nvSpPr>
          <p:cNvPr id="567" name="Прямоугольник 4"/>
          <p:cNvSpPr txBox="1"/>
          <p:nvPr/>
        </p:nvSpPr>
        <p:spPr>
          <a:xfrm>
            <a:off x="-456728" y="33225"/>
            <a:ext cx="998443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«БЕЗОПАСНОСТЬ И ОБЕСПЕЧЕНИЕ </a:t>
            </a:r>
          </a:p>
          <a:p>
            <a:pPr lvl="1" indent="456719">
              <a:defRPr sz="2100"/>
            </a:pPr>
            <a:r>
              <a:rPr sz="3000" dirty="0"/>
              <a:t>БЕЗОПАСНОСТИ ЖИЗНЕДЕЯТЕЛЬНОСТИ НАСЕЛЕНИЯ»</a:t>
            </a:r>
          </a:p>
        </p:txBody>
      </p:sp>
      <p:graphicFrame>
        <p:nvGraphicFramePr>
          <p:cNvPr id="568" name="2D‑кольцевая диаграмма"/>
          <p:cNvGraphicFramePr/>
          <p:nvPr/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69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dirty="0"/>
              <a:t>3</a:t>
            </a:r>
            <a:r>
              <a:rPr lang="ru-RU" dirty="0"/>
              <a:t>42</a:t>
            </a:r>
            <a:r>
              <a:rPr dirty="0"/>
              <a:t>,</a:t>
            </a:r>
            <a:r>
              <a:rPr lang="ru-RU" dirty="0"/>
              <a:t>6</a:t>
            </a:r>
            <a:endParaRPr dirty="0"/>
          </a:p>
        </p:txBody>
      </p:sp>
      <p:sp>
        <p:nvSpPr>
          <p:cNvPr id="570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571" name="Прямоугольник 3"/>
          <p:cNvSpPr txBox="1"/>
          <p:nvPr/>
        </p:nvSpPr>
        <p:spPr>
          <a:xfrm>
            <a:off x="4675740" y="3750288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6</a:t>
            </a:r>
            <a:r>
              <a:rPr lang="ru-RU" dirty="0"/>
              <a:t>9,1</a:t>
            </a:r>
            <a:r>
              <a:rPr dirty="0"/>
              <a:t>%</a:t>
            </a:r>
          </a:p>
        </p:txBody>
      </p:sp>
      <p:sp>
        <p:nvSpPr>
          <p:cNvPr id="572" name="Прямоугольник 3"/>
          <p:cNvSpPr txBox="1"/>
          <p:nvPr/>
        </p:nvSpPr>
        <p:spPr>
          <a:xfrm>
            <a:off x="1631504" y="5095945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2</a:t>
            </a:r>
            <a:r>
              <a:rPr lang="ru-RU" dirty="0"/>
              <a:t>0</a:t>
            </a:r>
            <a:r>
              <a:rPr dirty="0"/>
              <a:t>,</a:t>
            </a:r>
            <a:r>
              <a:rPr lang="ru-RU" dirty="0"/>
              <a:t>5</a:t>
            </a:r>
            <a:r>
              <a:rPr dirty="0"/>
              <a:t>%</a:t>
            </a:r>
          </a:p>
        </p:txBody>
      </p:sp>
      <p:sp>
        <p:nvSpPr>
          <p:cNvPr id="573" name="Прямоугольник 3"/>
          <p:cNvSpPr txBox="1"/>
          <p:nvPr/>
        </p:nvSpPr>
        <p:spPr>
          <a:xfrm>
            <a:off x="996210" y="3361049"/>
            <a:ext cx="738683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5,2%</a:t>
            </a:r>
          </a:p>
        </p:txBody>
      </p:sp>
      <p:sp>
        <p:nvSpPr>
          <p:cNvPr id="574" name="Прямоугольник 3"/>
          <p:cNvSpPr txBox="1"/>
          <p:nvPr/>
        </p:nvSpPr>
        <p:spPr>
          <a:xfrm>
            <a:off x="2510623" y="1844149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2,</a:t>
            </a:r>
            <a:r>
              <a:rPr lang="ru-RU" dirty="0"/>
              <a:t>1</a:t>
            </a:r>
            <a:r>
              <a:rPr dirty="0"/>
              <a:t>%</a:t>
            </a:r>
          </a:p>
        </p:txBody>
      </p:sp>
      <p:sp>
        <p:nvSpPr>
          <p:cNvPr id="575" name="Прямоугольник 3"/>
          <p:cNvSpPr txBox="1"/>
          <p:nvPr/>
        </p:nvSpPr>
        <p:spPr>
          <a:xfrm>
            <a:off x="1358651" y="248166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3</a:t>
            </a:r>
            <a:r>
              <a:rPr dirty="0"/>
              <a:t>,</a:t>
            </a:r>
            <a:r>
              <a:rPr lang="ru-RU" dirty="0"/>
              <a:t>0</a:t>
            </a:r>
            <a:r>
              <a:rPr dirty="0"/>
              <a:t>%</a:t>
            </a:r>
          </a:p>
        </p:txBody>
      </p:sp>
      <p:sp>
        <p:nvSpPr>
          <p:cNvPr id="576" name="Прямоугольник 3"/>
          <p:cNvSpPr txBox="1"/>
          <p:nvPr/>
        </p:nvSpPr>
        <p:spPr>
          <a:xfrm>
            <a:off x="1884586" y="2066725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0,1</a:t>
            </a:r>
            <a:r>
              <a:rPr dirty="0"/>
              <a:t>%</a:t>
            </a:r>
          </a:p>
        </p:txBody>
      </p:sp>
      <p:sp>
        <p:nvSpPr>
          <p:cNvPr id="577" name="Прямоугольник"/>
          <p:cNvSpPr/>
          <p:nvPr/>
        </p:nvSpPr>
        <p:spPr>
          <a:xfrm>
            <a:off x="5971309" y="1330971"/>
            <a:ext cx="5510232" cy="827151"/>
          </a:xfrm>
          <a:prstGeom prst="rect">
            <a:avLst/>
          </a:prstGeom>
          <a:solidFill>
            <a:srgbClr val="39528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78" name="Прямоугольник 3"/>
          <p:cNvSpPr txBox="1"/>
          <p:nvPr/>
        </p:nvSpPr>
        <p:spPr>
          <a:xfrm>
            <a:off x="7037235" y="1330081"/>
            <a:ext cx="438735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800" dirty="0" err="1"/>
              <a:t>Профилактика</a:t>
            </a:r>
            <a:r>
              <a:rPr sz="1800" dirty="0"/>
              <a:t> </a:t>
            </a:r>
            <a:r>
              <a:rPr sz="1800" dirty="0" err="1"/>
              <a:t>преступлений</a:t>
            </a:r>
            <a:r>
              <a:rPr sz="1800" dirty="0"/>
              <a:t> и </a:t>
            </a:r>
            <a:r>
              <a:rPr sz="1800" dirty="0" err="1"/>
              <a:t>иных</a:t>
            </a:r>
            <a:r>
              <a:rPr sz="1800" dirty="0"/>
              <a:t> </a:t>
            </a:r>
            <a:r>
              <a:rPr sz="1800" dirty="0" err="1"/>
              <a:t>правонарушений</a:t>
            </a:r>
            <a:endParaRPr sz="1800" dirty="0"/>
          </a:p>
        </p:txBody>
      </p:sp>
      <p:sp>
        <p:nvSpPr>
          <p:cNvPr id="579" name="Прямоугольник 3"/>
          <p:cNvSpPr txBox="1"/>
          <p:nvPr/>
        </p:nvSpPr>
        <p:spPr>
          <a:xfrm>
            <a:off x="6155269" y="1499275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236</a:t>
            </a:r>
            <a:r>
              <a:rPr dirty="0"/>
              <a:t>,</a:t>
            </a:r>
            <a:r>
              <a:rPr lang="ru-RU" dirty="0"/>
              <a:t>9</a:t>
            </a:r>
            <a:endParaRPr dirty="0"/>
          </a:p>
        </p:txBody>
      </p:sp>
      <p:sp>
        <p:nvSpPr>
          <p:cNvPr id="580" name="Прямоугольник"/>
          <p:cNvSpPr/>
          <p:nvPr/>
        </p:nvSpPr>
        <p:spPr>
          <a:xfrm>
            <a:off x="5971309" y="2226247"/>
            <a:ext cx="5510232" cy="827151"/>
          </a:xfrm>
          <a:prstGeom prst="rect">
            <a:avLst/>
          </a:prstGeom>
          <a:solidFill>
            <a:srgbClr val="738AC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81" name="Прямоугольник 3"/>
          <p:cNvSpPr txBox="1"/>
          <p:nvPr/>
        </p:nvSpPr>
        <p:spPr>
          <a:xfrm>
            <a:off x="7037235" y="2225357"/>
            <a:ext cx="438735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600" dirty="0" err="1"/>
              <a:t>Обеспечение</a:t>
            </a:r>
            <a:r>
              <a:rPr sz="1600" dirty="0"/>
              <a:t> </a:t>
            </a:r>
            <a:r>
              <a:rPr sz="1600" dirty="0" err="1"/>
              <a:t>мероприятий</a:t>
            </a:r>
            <a:r>
              <a:rPr sz="1600" dirty="0"/>
              <a:t> </a:t>
            </a:r>
            <a:r>
              <a:rPr sz="1600" dirty="0" err="1"/>
              <a:t>по</a:t>
            </a:r>
            <a:r>
              <a:rPr sz="1600" dirty="0"/>
              <a:t> </a:t>
            </a:r>
            <a:r>
              <a:rPr sz="1600" dirty="0" err="1"/>
              <a:t>защите</a:t>
            </a:r>
            <a:r>
              <a:rPr sz="1600" dirty="0"/>
              <a:t> </a:t>
            </a:r>
            <a:r>
              <a:rPr sz="1600" dirty="0" err="1"/>
              <a:t>населения</a:t>
            </a:r>
            <a:r>
              <a:rPr sz="1600" dirty="0"/>
              <a:t> и </a:t>
            </a:r>
            <a:r>
              <a:rPr sz="1600" dirty="0" err="1"/>
              <a:t>территорий</a:t>
            </a:r>
            <a:r>
              <a:rPr sz="1600" dirty="0"/>
              <a:t> </a:t>
            </a:r>
            <a:r>
              <a:rPr sz="1600" dirty="0" err="1"/>
              <a:t>от</a:t>
            </a:r>
            <a:r>
              <a:rPr sz="1600" dirty="0"/>
              <a:t> </a:t>
            </a:r>
            <a:r>
              <a:rPr sz="1600" dirty="0" err="1"/>
              <a:t>чрезвычайных</a:t>
            </a:r>
            <a:r>
              <a:rPr sz="1600" dirty="0"/>
              <a:t> </a:t>
            </a:r>
            <a:r>
              <a:rPr sz="1600" dirty="0" err="1"/>
              <a:t>ситуаций</a:t>
            </a:r>
            <a:endParaRPr sz="1600" dirty="0"/>
          </a:p>
        </p:txBody>
      </p:sp>
      <p:sp>
        <p:nvSpPr>
          <p:cNvPr id="582" name="Прямоугольник 3"/>
          <p:cNvSpPr txBox="1"/>
          <p:nvPr/>
        </p:nvSpPr>
        <p:spPr>
          <a:xfrm>
            <a:off x="6155269" y="2394551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0</a:t>
            </a:r>
            <a:r>
              <a:rPr dirty="0"/>
              <a:t>,</a:t>
            </a:r>
            <a:r>
              <a:rPr lang="ru-RU" dirty="0"/>
              <a:t>1</a:t>
            </a:r>
            <a:endParaRPr dirty="0"/>
          </a:p>
        </p:txBody>
      </p:sp>
      <p:sp>
        <p:nvSpPr>
          <p:cNvPr id="583" name="Прямоугольник"/>
          <p:cNvSpPr/>
          <p:nvPr/>
        </p:nvSpPr>
        <p:spPr>
          <a:xfrm>
            <a:off x="5971309" y="3121523"/>
            <a:ext cx="5510232" cy="827151"/>
          </a:xfrm>
          <a:prstGeom prst="rect">
            <a:avLst/>
          </a:prstGeom>
          <a:solidFill>
            <a:srgbClr val="5273B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84" name="Прямоугольник 3"/>
          <p:cNvSpPr txBox="1"/>
          <p:nvPr/>
        </p:nvSpPr>
        <p:spPr>
          <a:xfrm>
            <a:off x="7037235" y="3120633"/>
            <a:ext cx="4444306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600" dirty="0" err="1"/>
              <a:t>Обеспечение</a:t>
            </a:r>
            <a:r>
              <a:rPr sz="1600" dirty="0"/>
              <a:t> </a:t>
            </a:r>
            <a:r>
              <a:rPr sz="1600" dirty="0" err="1"/>
              <a:t>мероприятий</a:t>
            </a:r>
            <a:r>
              <a:rPr sz="1600" dirty="0"/>
              <a:t> </a:t>
            </a:r>
            <a:r>
              <a:rPr sz="1600" dirty="0" err="1"/>
              <a:t>гражданской</a:t>
            </a:r>
            <a:r>
              <a:rPr sz="1600" dirty="0"/>
              <a:t> </a:t>
            </a:r>
            <a:r>
              <a:rPr sz="1600" dirty="0" err="1"/>
              <a:t>обороны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территории</a:t>
            </a:r>
            <a:r>
              <a:rPr sz="1600" dirty="0"/>
              <a:t> </a:t>
            </a:r>
            <a:r>
              <a:rPr sz="1600" dirty="0" err="1"/>
              <a:t>муниципального</a:t>
            </a:r>
            <a:r>
              <a:rPr sz="1600" dirty="0"/>
              <a:t> </a:t>
            </a:r>
            <a:r>
              <a:rPr sz="1600" dirty="0" err="1"/>
              <a:t>образования</a:t>
            </a:r>
            <a:r>
              <a:rPr sz="1600" dirty="0"/>
              <a:t> </a:t>
            </a:r>
            <a:r>
              <a:rPr sz="1600" dirty="0" err="1"/>
              <a:t>Московской</a:t>
            </a:r>
            <a:r>
              <a:rPr sz="1600" dirty="0"/>
              <a:t> </a:t>
            </a:r>
            <a:r>
              <a:rPr sz="1600" dirty="0" err="1"/>
              <a:t>области</a:t>
            </a:r>
            <a:endParaRPr sz="1600" dirty="0"/>
          </a:p>
        </p:txBody>
      </p:sp>
      <p:sp>
        <p:nvSpPr>
          <p:cNvPr id="585" name="Прямоугольник 3"/>
          <p:cNvSpPr txBox="1"/>
          <p:nvPr/>
        </p:nvSpPr>
        <p:spPr>
          <a:xfrm>
            <a:off x="6155269" y="3289827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1</a:t>
            </a:r>
            <a:r>
              <a:rPr lang="ru-RU" dirty="0"/>
              <a:t>0</a:t>
            </a:r>
            <a:r>
              <a:rPr dirty="0"/>
              <a:t>,</a:t>
            </a:r>
            <a:r>
              <a:rPr lang="ru-RU" dirty="0"/>
              <a:t>2</a:t>
            </a:r>
            <a:endParaRPr dirty="0"/>
          </a:p>
        </p:txBody>
      </p:sp>
      <p:sp>
        <p:nvSpPr>
          <p:cNvPr id="586" name="Прямоугольник"/>
          <p:cNvSpPr/>
          <p:nvPr/>
        </p:nvSpPr>
        <p:spPr>
          <a:xfrm>
            <a:off x="5971309" y="4004199"/>
            <a:ext cx="5510232" cy="827151"/>
          </a:xfrm>
          <a:prstGeom prst="rect">
            <a:avLst/>
          </a:prstGeom>
          <a:solidFill>
            <a:srgbClr val="4766A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87" name="Прямоугольник 3"/>
          <p:cNvSpPr txBox="1"/>
          <p:nvPr/>
        </p:nvSpPr>
        <p:spPr>
          <a:xfrm>
            <a:off x="7037235" y="4003309"/>
            <a:ext cx="4444306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600" dirty="0" err="1"/>
              <a:t>Обеспечение</a:t>
            </a:r>
            <a:r>
              <a:rPr sz="1600" dirty="0"/>
              <a:t> </a:t>
            </a:r>
            <a:r>
              <a:rPr sz="1600" dirty="0" err="1"/>
              <a:t>пожарной</a:t>
            </a:r>
            <a:r>
              <a:rPr sz="1600" dirty="0"/>
              <a:t> </a:t>
            </a:r>
            <a:r>
              <a:rPr sz="1600" dirty="0" err="1"/>
              <a:t>безопасности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территории</a:t>
            </a:r>
            <a:r>
              <a:rPr sz="1600" dirty="0"/>
              <a:t> </a:t>
            </a:r>
            <a:r>
              <a:rPr sz="1600" dirty="0" err="1"/>
              <a:t>муниципального</a:t>
            </a:r>
            <a:r>
              <a:rPr sz="1600" dirty="0"/>
              <a:t> </a:t>
            </a:r>
            <a:r>
              <a:rPr sz="1600" dirty="0" err="1"/>
              <a:t>образования</a:t>
            </a:r>
            <a:r>
              <a:rPr sz="1600" dirty="0"/>
              <a:t> </a:t>
            </a:r>
            <a:r>
              <a:rPr sz="1600" dirty="0" err="1"/>
              <a:t>Московской</a:t>
            </a:r>
            <a:r>
              <a:rPr sz="1600" dirty="0"/>
              <a:t> </a:t>
            </a:r>
            <a:r>
              <a:rPr sz="1600" dirty="0" err="1"/>
              <a:t>области</a:t>
            </a:r>
            <a:endParaRPr sz="1600" dirty="0"/>
          </a:p>
        </p:txBody>
      </p:sp>
      <p:sp>
        <p:nvSpPr>
          <p:cNvPr id="588" name="Прямоугольник 3"/>
          <p:cNvSpPr txBox="1"/>
          <p:nvPr/>
        </p:nvSpPr>
        <p:spPr>
          <a:xfrm>
            <a:off x="6155269" y="4172503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1</a:t>
            </a:r>
            <a:r>
              <a:rPr lang="ru-RU" dirty="0"/>
              <a:t>7,9</a:t>
            </a:r>
            <a:endParaRPr dirty="0"/>
          </a:p>
        </p:txBody>
      </p:sp>
      <p:sp>
        <p:nvSpPr>
          <p:cNvPr id="589" name="Прямоугольник"/>
          <p:cNvSpPr/>
          <p:nvPr/>
        </p:nvSpPr>
        <p:spPr>
          <a:xfrm>
            <a:off x="5971309" y="4899475"/>
            <a:ext cx="5510232" cy="827151"/>
          </a:xfrm>
          <a:prstGeom prst="rect">
            <a:avLst/>
          </a:prstGeom>
          <a:solidFill>
            <a:srgbClr val="4C649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90" name="Прямоугольник 3"/>
          <p:cNvSpPr txBox="1"/>
          <p:nvPr/>
        </p:nvSpPr>
        <p:spPr>
          <a:xfrm>
            <a:off x="7037235" y="4898585"/>
            <a:ext cx="4444306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sz="1200"/>
            </a:lvl1pPr>
          </a:lstStyle>
          <a:p>
            <a:r>
              <a:rPr sz="1600" dirty="0" err="1"/>
              <a:t>Обеспечение</a:t>
            </a:r>
            <a:r>
              <a:rPr sz="1600" dirty="0"/>
              <a:t> </a:t>
            </a:r>
            <a:r>
              <a:rPr sz="1600" dirty="0" err="1"/>
              <a:t>безопасности</a:t>
            </a:r>
            <a:r>
              <a:rPr sz="1600" dirty="0"/>
              <a:t> </a:t>
            </a:r>
            <a:r>
              <a:rPr sz="1600" dirty="0" err="1"/>
              <a:t>населения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водных</a:t>
            </a:r>
            <a:r>
              <a:rPr sz="1600" dirty="0"/>
              <a:t> </a:t>
            </a:r>
            <a:r>
              <a:rPr sz="1600" dirty="0" err="1"/>
              <a:t>объектах</a:t>
            </a:r>
            <a:r>
              <a:rPr sz="1600" dirty="0"/>
              <a:t>, </a:t>
            </a:r>
            <a:r>
              <a:rPr sz="1600" dirty="0" err="1"/>
              <a:t>расположенных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территории</a:t>
            </a:r>
            <a:r>
              <a:rPr sz="1600" dirty="0"/>
              <a:t> </a:t>
            </a:r>
            <a:r>
              <a:rPr sz="1600" dirty="0" err="1"/>
              <a:t>муниципального</a:t>
            </a:r>
            <a:r>
              <a:rPr sz="1600" dirty="0"/>
              <a:t> </a:t>
            </a:r>
            <a:r>
              <a:rPr sz="1600" dirty="0" err="1"/>
              <a:t>образования</a:t>
            </a:r>
            <a:r>
              <a:rPr sz="1600" dirty="0"/>
              <a:t> </a:t>
            </a:r>
            <a:r>
              <a:rPr sz="1600" dirty="0" err="1"/>
              <a:t>Московской</a:t>
            </a:r>
            <a:r>
              <a:rPr sz="1600" dirty="0"/>
              <a:t> </a:t>
            </a:r>
            <a:r>
              <a:rPr sz="1600" dirty="0" err="1"/>
              <a:t>области</a:t>
            </a:r>
            <a:endParaRPr sz="1600" dirty="0"/>
          </a:p>
        </p:txBody>
      </p:sp>
      <p:sp>
        <p:nvSpPr>
          <p:cNvPr id="591" name="Прямоугольник 3"/>
          <p:cNvSpPr txBox="1"/>
          <p:nvPr/>
        </p:nvSpPr>
        <p:spPr>
          <a:xfrm>
            <a:off x="6155269" y="5067779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7,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592" name="Прямоугольник"/>
          <p:cNvSpPr/>
          <p:nvPr/>
        </p:nvSpPr>
        <p:spPr>
          <a:xfrm>
            <a:off x="5971309" y="5794751"/>
            <a:ext cx="5510232" cy="827151"/>
          </a:xfrm>
          <a:prstGeom prst="rect">
            <a:avLst/>
          </a:prstGeom>
          <a:solidFill>
            <a:srgbClr val="415D9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93" name="Прямоугольник 3"/>
          <p:cNvSpPr txBox="1"/>
          <p:nvPr/>
        </p:nvSpPr>
        <p:spPr>
          <a:xfrm>
            <a:off x="7037235" y="5793861"/>
            <a:ext cx="4220449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600" dirty="0" err="1"/>
              <a:t>Обеспечивающая</a:t>
            </a:r>
            <a:r>
              <a:rPr sz="1600" dirty="0"/>
              <a:t> </a:t>
            </a:r>
            <a:r>
              <a:rPr sz="1600" dirty="0" err="1"/>
              <a:t>подпрограмма</a:t>
            </a:r>
            <a:endParaRPr sz="1600" dirty="0"/>
          </a:p>
        </p:txBody>
      </p:sp>
      <p:sp>
        <p:nvSpPr>
          <p:cNvPr id="594" name="Прямоугольник 3"/>
          <p:cNvSpPr txBox="1"/>
          <p:nvPr/>
        </p:nvSpPr>
        <p:spPr>
          <a:xfrm>
            <a:off x="6155269" y="5963055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70,2</a:t>
            </a:r>
            <a:endParaRPr dirty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" name="Диаграмма 4"/>
          <p:cNvGraphicFramePr/>
          <p:nvPr/>
        </p:nvGraphicFramePr>
        <p:xfrm>
          <a:off x="1001627" y="1687582"/>
          <a:ext cx="4407378" cy="44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97" name="Прямоугольник"/>
          <p:cNvSpPr/>
          <p:nvPr/>
        </p:nvSpPr>
        <p:spPr>
          <a:xfrm>
            <a:off x="6082916" y="1556792"/>
            <a:ext cx="5510232" cy="1704844"/>
          </a:xfrm>
          <a:prstGeom prst="rect">
            <a:avLst/>
          </a:prstGeom>
          <a:solidFill>
            <a:srgbClr val="67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598" name="Прямоугольник 3"/>
          <p:cNvSpPr txBox="1"/>
          <p:nvPr/>
        </p:nvSpPr>
        <p:spPr>
          <a:xfrm>
            <a:off x="7608964" y="1555902"/>
            <a:ext cx="3760327" cy="17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lang="ru-RU" sz="1800" dirty="0"/>
              <a:t>Обеспечение жильем детей-сирот и детей, оставшихся без попечения родителей, лиц из числа детей-сирот и детей, оставшихся без попечения родителей</a:t>
            </a:r>
          </a:p>
        </p:txBody>
      </p:sp>
      <p:sp>
        <p:nvSpPr>
          <p:cNvPr id="599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27</a:t>
            </a:fld>
            <a:endParaRPr/>
          </a:p>
        </p:txBody>
      </p:sp>
      <p:sp>
        <p:nvSpPr>
          <p:cNvPr id="600" name="Прямоугольник 4"/>
          <p:cNvSpPr txBox="1"/>
          <p:nvPr/>
        </p:nvSpPr>
        <p:spPr>
          <a:xfrm>
            <a:off x="335360" y="286936"/>
            <a:ext cx="121005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200" dirty="0"/>
              <a:t>МП «ЖИЛИЩЕ»</a:t>
            </a:r>
          </a:p>
        </p:txBody>
      </p:sp>
      <p:sp>
        <p:nvSpPr>
          <p:cNvPr id="601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32,8</a:t>
            </a:r>
            <a:endParaRPr dirty="0"/>
          </a:p>
        </p:txBody>
      </p:sp>
      <p:sp>
        <p:nvSpPr>
          <p:cNvPr id="602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603" name="Прямоугольник 3"/>
          <p:cNvSpPr txBox="1"/>
          <p:nvPr/>
        </p:nvSpPr>
        <p:spPr>
          <a:xfrm>
            <a:off x="6266876" y="2170688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20,0</a:t>
            </a:r>
            <a:endParaRPr dirty="0"/>
          </a:p>
        </p:txBody>
      </p:sp>
      <p:sp>
        <p:nvSpPr>
          <p:cNvPr id="604" name="Прямоугольник"/>
          <p:cNvSpPr/>
          <p:nvPr/>
        </p:nvSpPr>
        <p:spPr>
          <a:xfrm>
            <a:off x="6082916" y="3354687"/>
            <a:ext cx="5510232" cy="827151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05" name="Прямоугольник 3"/>
          <p:cNvSpPr txBox="1"/>
          <p:nvPr/>
        </p:nvSpPr>
        <p:spPr>
          <a:xfrm>
            <a:off x="7608964" y="3353797"/>
            <a:ext cx="3984184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2000" dirty="0" err="1"/>
              <a:t>Обеспечение</a:t>
            </a:r>
            <a:r>
              <a:rPr sz="2000" dirty="0"/>
              <a:t> </a:t>
            </a:r>
            <a:r>
              <a:rPr sz="2000" dirty="0" err="1"/>
              <a:t>жильем</a:t>
            </a:r>
            <a:r>
              <a:rPr sz="2000" dirty="0"/>
              <a:t> </a:t>
            </a:r>
            <a:r>
              <a:rPr sz="2000" dirty="0" err="1"/>
              <a:t>молодых</a:t>
            </a:r>
            <a:r>
              <a:rPr sz="2000" dirty="0"/>
              <a:t> </a:t>
            </a:r>
            <a:r>
              <a:rPr sz="2000" dirty="0" err="1"/>
              <a:t>семей</a:t>
            </a:r>
            <a:endParaRPr sz="2000" dirty="0"/>
          </a:p>
        </p:txBody>
      </p:sp>
      <p:sp>
        <p:nvSpPr>
          <p:cNvPr id="606" name="Прямоугольник 3"/>
          <p:cNvSpPr txBox="1"/>
          <p:nvPr/>
        </p:nvSpPr>
        <p:spPr>
          <a:xfrm>
            <a:off x="6266876" y="3522991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1</a:t>
            </a:r>
            <a:r>
              <a:rPr lang="ru-RU" dirty="0"/>
              <a:t>2,8</a:t>
            </a:r>
            <a:endParaRPr dirty="0"/>
          </a:p>
        </p:txBody>
      </p:sp>
      <p:sp>
        <p:nvSpPr>
          <p:cNvPr id="607" name="Прямоугольник 3"/>
          <p:cNvSpPr txBox="1"/>
          <p:nvPr/>
        </p:nvSpPr>
        <p:spPr>
          <a:xfrm>
            <a:off x="1149732" y="2812395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3</a:t>
            </a:r>
            <a:r>
              <a:rPr lang="ru-RU" dirty="0"/>
              <a:t>9</a:t>
            </a:r>
            <a:r>
              <a:rPr dirty="0"/>
              <a:t>%</a:t>
            </a:r>
          </a:p>
        </p:txBody>
      </p:sp>
      <p:sp>
        <p:nvSpPr>
          <p:cNvPr id="608" name="Прямоугольник 3"/>
          <p:cNvSpPr txBox="1"/>
          <p:nvPr/>
        </p:nvSpPr>
        <p:spPr>
          <a:xfrm>
            <a:off x="4545557" y="4309594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61</a:t>
            </a:r>
            <a:r>
              <a:rPr dirty="0"/>
              <a:t>%</a:t>
            </a:r>
          </a:p>
        </p:txBody>
      </p:sp>
      <p:pic>
        <p:nvPicPr>
          <p:cNvPr id="16" name="жилище3.png" descr="жилище3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832842" y="4540026"/>
            <a:ext cx="2240185" cy="22401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0751911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28</a:t>
            </a:fld>
            <a:endParaRPr/>
          </a:p>
        </p:txBody>
      </p:sp>
      <p:sp>
        <p:nvSpPr>
          <p:cNvPr id="612" name="Прямоугольник 4"/>
          <p:cNvSpPr txBox="1"/>
          <p:nvPr/>
        </p:nvSpPr>
        <p:spPr>
          <a:xfrm>
            <a:off x="-1575" y="104155"/>
            <a:ext cx="1210056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100"/>
            </a:pPr>
            <a:r>
              <a:rPr sz="2500" dirty="0"/>
              <a:t>МП «РАЗВИТИЕ ИНЖЕНЕРНОЙ ИНФРАСТРУКТУРЫ</a:t>
            </a:r>
            <a:r>
              <a:rPr lang="ru-RU" sz="2500" dirty="0"/>
              <a:t>, </a:t>
            </a:r>
          </a:p>
          <a:p>
            <a:pPr>
              <a:defRPr sz="2100"/>
            </a:pPr>
            <a:r>
              <a:rPr sz="2500" dirty="0"/>
              <a:t>ЭНЕРГОЭФФЕКТИВНОСТИ</a:t>
            </a:r>
            <a:r>
              <a:rPr lang="ru-RU" sz="2500" dirty="0"/>
              <a:t> И ОТРАСЛИ ОБРАЩЕНИЯ С ОТХОДАМИ</a:t>
            </a:r>
            <a:r>
              <a:rPr sz="2500" dirty="0"/>
              <a:t>» </a:t>
            </a:r>
          </a:p>
        </p:txBody>
      </p:sp>
      <p:graphicFrame>
        <p:nvGraphicFramePr>
          <p:cNvPr id="613" name="2D‑кольцевая диаграмма"/>
          <p:cNvGraphicFramePr/>
          <p:nvPr/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3</a:t>
            </a:r>
            <a:r>
              <a:rPr dirty="0"/>
              <a:t> </a:t>
            </a:r>
            <a:r>
              <a:rPr lang="ru-RU" dirty="0"/>
              <a:t>603,0</a:t>
            </a:r>
            <a:endParaRPr dirty="0"/>
          </a:p>
        </p:txBody>
      </p:sp>
      <p:sp>
        <p:nvSpPr>
          <p:cNvPr id="615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616" name="Прямоугольник 3"/>
          <p:cNvSpPr txBox="1"/>
          <p:nvPr/>
        </p:nvSpPr>
        <p:spPr>
          <a:xfrm>
            <a:off x="4678503" y="3750288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6</a:t>
            </a:r>
            <a:r>
              <a:rPr lang="ru-RU" dirty="0"/>
              <a:t>7</a:t>
            </a:r>
            <a:r>
              <a:rPr dirty="0"/>
              <a:t>%</a:t>
            </a:r>
          </a:p>
        </p:txBody>
      </p:sp>
      <p:sp>
        <p:nvSpPr>
          <p:cNvPr id="617" name="Прямоугольник"/>
          <p:cNvSpPr/>
          <p:nvPr/>
        </p:nvSpPr>
        <p:spPr>
          <a:xfrm>
            <a:off x="5971309" y="1330972"/>
            <a:ext cx="5510232" cy="722986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18" name="Прямоугольник 3"/>
          <p:cNvSpPr txBox="1"/>
          <p:nvPr/>
        </p:nvSpPr>
        <p:spPr>
          <a:xfrm>
            <a:off x="7497357" y="1330081"/>
            <a:ext cx="3760327" cy="72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lang="ru-RU" sz="1900" dirty="0"/>
              <a:t>Чистая вода</a:t>
            </a:r>
            <a:r>
              <a:rPr sz="1900" dirty="0"/>
              <a:t> </a:t>
            </a:r>
          </a:p>
        </p:txBody>
      </p:sp>
      <p:sp>
        <p:nvSpPr>
          <p:cNvPr id="619" name="Прямоугольник 3"/>
          <p:cNvSpPr txBox="1"/>
          <p:nvPr/>
        </p:nvSpPr>
        <p:spPr>
          <a:xfrm>
            <a:off x="6155269" y="1499275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1,7</a:t>
            </a:r>
            <a:endParaRPr dirty="0"/>
          </a:p>
        </p:txBody>
      </p:sp>
      <p:sp>
        <p:nvSpPr>
          <p:cNvPr id="620" name="Прямоугольник"/>
          <p:cNvSpPr/>
          <p:nvPr/>
        </p:nvSpPr>
        <p:spPr>
          <a:xfrm>
            <a:off x="5971309" y="2215293"/>
            <a:ext cx="5510232" cy="695266"/>
          </a:xfrm>
          <a:prstGeom prst="rect">
            <a:avLst/>
          </a:prstGeom>
          <a:solidFill>
            <a:srgbClr val="66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21" name="Прямоугольник 3"/>
          <p:cNvSpPr txBox="1"/>
          <p:nvPr/>
        </p:nvSpPr>
        <p:spPr>
          <a:xfrm>
            <a:off x="7497357" y="2132800"/>
            <a:ext cx="3760327" cy="555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endParaRPr lang="ru-RU" sz="1900" dirty="0"/>
          </a:p>
          <a:p>
            <a:r>
              <a:rPr lang="ru-RU" sz="1900" dirty="0"/>
              <a:t>Системы водоотведения</a:t>
            </a:r>
            <a:endParaRPr sz="1900" dirty="0"/>
          </a:p>
        </p:txBody>
      </p:sp>
      <p:sp>
        <p:nvSpPr>
          <p:cNvPr id="622" name="Прямоугольник 3"/>
          <p:cNvSpPr txBox="1"/>
          <p:nvPr/>
        </p:nvSpPr>
        <p:spPr>
          <a:xfrm>
            <a:off x="6146670" y="2322938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13,1</a:t>
            </a:r>
            <a:endParaRPr dirty="0"/>
          </a:p>
        </p:txBody>
      </p:sp>
      <p:sp>
        <p:nvSpPr>
          <p:cNvPr id="623" name="Прямоугольник"/>
          <p:cNvSpPr/>
          <p:nvPr/>
        </p:nvSpPr>
        <p:spPr>
          <a:xfrm>
            <a:off x="5971309" y="3050553"/>
            <a:ext cx="5510232" cy="827151"/>
          </a:xfrm>
          <a:prstGeom prst="rect">
            <a:avLst/>
          </a:prstGeom>
          <a:solidFill>
            <a:srgbClr val="002C6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24" name="Прямоугольник 3"/>
          <p:cNvSpPr txBox="1"/>
          <p:nvPr/>
        </p:nvSpPr>
        <p:spPr>
          <a:xfrm>
            <a:off x="7444552" y="3071894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lang="ru-RU" sz="1800" dirty="0"/>
              <a:t>Объекты теплоснабжения, инженерные коммуникации</a:t>
            </a:r>
            <a:endParaRPr sz="1800" dirty="0"/>
          </a:p>
        </p:txBody>
      </p:sp>
      <p:sp>
        <p:nvSpPr>
          <p:cNvPr id="625" name="Прямоугольник 3"/>
          <p:cNvSpPr txBox="1"/>
          <p:nvPr/>
        </p:nvSpPr>
        <p:spPr>
          <a:xfrm>
            <a:off x="6169184" y="3225601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2 410,1</a:t>
            </a:r>
            <a:endParaRPr dirty="0"/>
          </a:p>
        </p:txBody>
      </p:sp>
      <p:sp>
        <p:nvSpPr>
          <p:cNvPr id="626" name="Прямоугольник"/>
          <p:cNvSpPr/>
          <p:nvPr/>
        </p:nvSpPr>
        <p:spPr>
          <a:xfrm>
            <a:off x="5971309" y="4025323"/>
            <a:ext cx="5510232" cy="82715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27" name="Прямоугольник 3"/>
          <p:cNvSpPr txBox="1"/>
          <p:nvPr/>
        </p:nvSpPr>
        <p:spPr>
          <a:xfrm>
            <a:off x="7467338" y="4011121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lang="ru-RU" sz="1800" dirty="0"/>
              <a:t>Энергосбережение и повышение энергетической эффективности</a:t>
            </a:r>
            <a:endParaRPr sz="1800" dirty="0"/>
          </a:p>
        </p:txBody>
      </p:sp>
      <p:sp>
        <p:nvSpPr>
          <p:cNvPr id="628" name="Прямоугольник 3"/>
          <p:cNvSpPr txBox="1"/>
          <p:nvPr/>
        </p:nvSpPr>
        <p:spPr>
          <a:xfrm>
            <a:off x="6146670" y="4200371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38,0</a:t>
            </a:r>
            <a:endParaRPr dirty="0"/>
          </a:p>
        </p:txBody>
      </p:sp>
      <p:sp>
        <p:nvSpPr>
          <p:cNvPr id="629" name="Прямоугольник"/>
          <p:cNvSpPr/>
          <p:nvPr/>
        </p:nvSpPr>
        <p:spPr>
          <a:xfrm>
            <a:off x="5971309" y="4973469"/>
            <a:ext cx="5510232" cy="77015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30" name="Прямоугольник 3"/>
          <p:cNvSpPr txBox="1"/>
          <p:nvPr/>
        </p:nvSpPr>
        <p:spPr>
          <a:xfrm>
            <a:off x="7497357" y="5052311"/>
            <a:ext cx="3876348" cy="534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>
              <a:defRPr sz="1200"/>
            </a:lvl1pPr>
          </a:lstStyle>
          <a:p>
            <a:r>
              <a:rPr sz="1900" dirty="0" err="1"/>
              <a:t>Обеспечивающая</a:t>
            </a:r>
            <a:r>
              <a:rPr sz="1900" dirty="0"/>
              <a:t> </a:t>
            </a:r>
            <a:r>
              <a:rPr sz="1900" dirty="0" err="1"/>
              <a:t>подпрограмма</a:t>
            </a:r>
            <a:endParaRPr sz="1900" dirty="0"/>
          </a:p>
        </p:txBody>
      </p:sp>
      <p:sp>
        <p:nvSpPr>
          <p:cNvPr id="631" name="Прямоугольник 3"/>
          <p:cNvSpPr txBox="1"/>
          <p:nvPr/>
        </p:nvSpPr>
        <p:spPr>
          <a:xfrm>
            <a:off x="6132158" y="5123334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dirty="0"/>
              <a:t>1</a:t>
            </a:r>
            <a:r>
              <a:rPr lang="ru-RU" dirty="0"/>
              <a:t>45,4</a:t>
            </a:r>
            <a:endParaRPr dirty="0"/>
          </a:p>
        </p:txBody>
      </p:sp>
      <p:sp>
        <p:nvSpPr>
          <p:cNvPr id="632" name="Прямоугольник 3"/>
          <p:cNvSpPr txBox="1"/>
          <p:nvPr/>
        </p:nvSpPr>
        <p:spPr>
          <a:xfrm>
            <a:off x="1127448" y="457872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1%</a:t>
            </a:r>
          </a:p>
        </p:txBody>
      </p:sp>
      <p:sp>
        <p:nvSpPr>
          <p:cNvPr id="633" name="Прямоугольник 3"/>
          <p:cNvSpPr txBox="1"/>
          <p:nvPr/>
        </p:nvSpPr>
        <p:spPr>
          <a:xfrm>
            <a:off x="983163" y="4025323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4</a:t>
            </a:r>
            <a:r>
              <a:rPr dirty="0"/>
              <a:t>%</a:t>
            </a:r>
          </a:p>
        </p:txBody>
      </p:sp>
      <p:sp>
        <p:nvSpPr>
          <p:cNvPr id="634" name="Прямоугольник 3"/>
          <p:cNvSpPr txBox="1"/>
          <p:nvPr/>
        </p:nvSpPr>
        <p:spPr>
          <a:xfrm>
            <a:off x="1675538" y="2236346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27,6</a:t>
            </a:r>
            <a:r>
              <a:rPr dirty="0"/>
              <a:t>%</a:t>
            </a:r>
          </a:p>
        </p:txBody>
      </p:sp>
      <p:sp>
        <p:nvSpPr>
          <p:cNvPr id="635" name="Прямоугольник 3"/>
          <p:cNvSpPr txBox="1"/>
          <p:nvPr/>
        </p:nvSpPr>
        <p:spPr>
          <a:xfrm>
            <a:off x="2982522" y="1329985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>
                <a:solidFill>
                  <a:srgbClr val="002060"/>
                </a:solidFill>
              </a:rPr>
              <a:t>0,3</a:t>
            </a:r>
            <a:r>
              <a:rPr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27" name="Прямоугольник"/>
          <p:cNvSpPr/>
          <p:nvPr/>
        </p:nvSpPr>
        <p:spPr>
          <a:xfrm>
            <a:off x="5961844" y="5893485"/>
            <a:ext cx="5510232" cy="7701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" name="Прямоугольник 3"/>
          <p:cNvSpPr txBox="1"/>
          <p:nvPr/>
        </p:nvSpPr>
        <p:spPr>
          <a:xfrm>
            <a:off x="6146670" y="6003710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994,7</a:t>
            </a:r>
            <a:endParaRPr dirty="0"/>
          </a:p>
        </p:txBody>
      </p:sp>
      <p:sp>
        <p:nvSpPr>
          <p:cNvPr id="29" name="Прямоугольник 3"/>
          <p:cNvSpPr txBox="1"/>
          <p:nvPr/>
        </p:nvSpPr>
        <p:spPr>
          <a:xfrm>
            <a:off x="7497357" y="5986826"/>
            <a:ext cx="3876348" cy="534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>
              <a:defRPr sz="1200"/>
            </a:lvl1pPr>
          </a:lstStyle>
          <a:p>
            <a:r>
              <a:rPr lang="ru-RU" sz="1800" dirty="0"/>
              <a:t>Реализация полномочий в сфере жилищно-коммунального хозяйства</a:t>
            </a:r>
            <a:endParaRPr sz="1800" dirty="0"/>
          </a:p>
        </p:txBody>
      </p:sp>
      <p:sp>
        <p:nvSpPr>
          <p:cNvPr id="30" name="Прямоугольник 3"/>
          <p:cNvSpPr txBox="1"/>
          <p:nvPr/>
        </p:nvSpPr>
        <p:spPr>
          <a:xfrm>
            <a:off x="3575720" y="1358180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>
                <a:solidFill>
                  <a:srgbClr val="002060"/>
                </a:solidFill>
              </a:rPr>
              <a:t>0,1</a:t>
            </a:r>
            <a:r>
              <a:rPr dirty="0">
                <a:solidFill>
                  <a:srgbClr val="00206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8418264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" name="Диаграмма 4"/>
          <p:cNvGraphicFramePr/>
          <p:nvPr>
            <p:extLst>
              <p:ext uri="{D42A27DB-BD31-4B8C-83A1-F6EECF244321}">
                <p14:modId xmlns:p14="http://schemas.microsoft.com/office/powerpoint/2010/main" val="3263203813"/>
              </p:ext>
            </p:extLst>
          </p:nvPr>
        </p:nvGraphicFramePr>
        <p:xfrm>
          <a:off x="1001627" y="1687582"/>
          <a:ext cx="4407378" cy="44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38" name="Прямоугольник"/>
          <p:cNvSpPr/>
          <p:nvPr/>
        </p:nvSpPr>
        <p:spPr>
          <a:xfrm>
            <a:off x="6023992" y="2075048"/>
            <a:ext cx="5510232" cy="1257289"/>
          </a:xfrm>
          <a:prstGeom prst="rect">
            <a:avLst/>
          </a:prstGeom>
          <a:solidFill>
            <a:srgbClr val="67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39" name="Прямоугольник 3"/>
          <p:cNvSpPr txBox="1"/>
          <p:nvPr/>
        </p:nvSpPr>
        <p:spPr>
          <a:xfrm>
            <a:off x="7497357" y="1914090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640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29</a:t>
            </a:fld>
            <a:endParaRPr/>
          </a:p>
        </p:txBody>
      </p:sp>
      <p:sp>
        <p:nvSpPr>
          <p:cNvPr id="641" name="Прямоугольник 4"/>
          <p:cNvSpPr txBox="1"/>
          <p:nvPr/>
        </p:nvSpPr>
        <p:spPr>
          <a:xfrm>
            <a:off x="27185" y="285537"/>
            <a:ext cx="121005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«ПРЕДПРИНИМАТЕЛЬСТВО»</a:t>
            </a:r>
          </a:p>
        </p:txBody>
      </p:sp>
      <p:sp>
        <p:nvSpPr>
          <p:cNvPr id="642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7</a:t>
            </a:r>
            <a:r>
              <a:rPr dirty="0"/>
              <a:t>,0</a:t>
            </a:r>
          </a:p>
        </p:txBody>
      </p:sp>
      <p:sp>
        <p:nvSpPr>
          <p:cNvPr id="643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644" name="Прямоугольник 3"/>
          <p:cNvSpPr txBox="1"/>
          <p:nvPr/>
        </p:nvSpPr>
        <p:spPr>
          <a:xfrm>
            <a:off x="6155269" y="2083284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endParaRPr dirty="0"/>
          </a:p>
        </p:txBody>
      </p:sp>
      <p:sp>
        <p:nvSpPr>
          <p:cNvPr id="646" name="Прямоугольник 3"/>
          <p:cNvSpPr txBox="1"/>
          <p:nvPr/>
        </p:nvSpPr>
        <p:spPr>
          <a:xfrm>
            <a:off x="7550040" y="2306832"/>
            <a:ext cx="3760327" cy="1077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lang="ru-RU" sz="2100" dirty="0"/>
              <a:t>Развитие малого и среднего предпринимательства</a:t>
            </a:r>
          </a:p>
          <a:p>
            <a:endParaRPr sz="2100" dirty="0"/>
          </a:p>
        </p:txBody>
      </p:sp>
      <p:sp>
        <p:nvSpPr>
          <p:cNvPr id="647" name="Прямоугольник 3"/>
          <p:cNvSpPr txBox="1"/>
          <p:nvPr/>
        </p:nvSpPr>
        <p:spPr>
          <a:xfrm>
            <a:off x="6207952" y="2457058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  7,0</a:t>
            </a:r>
            <a:endParaRPr dirty="0"/>
          </a:p>
        </p:txBody>
      </p:sp>
      <p:sp>
        <p:nvSpPr>
          <p:cNvPr id="648" name="Прямоугольник 3"/>
          <p:cNvSpPr txBox="1"/>
          <p:nvPr/>
        </p:nvSpPr>
        <p:spPr>
          <a:xfrm>
            <a:off x="985405" y="385313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100</a:t>
            </a:r>
            <a:r>
              <a:rPr dirty="0"/>
              <a:t>%</a:t>
            </a:r>
          </a:p>
        </p:txBody>
      </p:sp>
      <p:sp>
        <p:nvSpPr>
          <p:cNvPr id="649" name="Прямоугольник 3"/>
          <p:cNvSpPr txBox="1"/>
          <p:nvPr/>
        </p:nvSpPr>
        <p:spPr>
          <a:xfrm>
            <a:off x="2403266" y="1726903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endParaRPr dirty="0"/>
          </a:p>
        </p:txBody>
      </p:sp>
      <p:pic>
        <p:nvPicPr>
          <p:cNvPr id="15" name="предпринимательство2.png" descr="предпринимательство2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709890" y="3992064"/>
            <a:ext cx="2260247" cy="2245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830750" y="6342445"/>
            <a:ext cx="208395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57" name="Прямоугольник 4"/>
          <p:cNvSpPr txBox="1"/>
          <p:nvPr/>
        </p:nvSpPr>
        <p:spPr>
          <a:xfrm>
            <a:off x="372511" y="17601"/>
            <a:ext cx="813690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0">
                <a:solidFill>
                  <a:srgbClr val="FEFCFF"/>
                </a:solidFill>
              </a:defRPr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sym typeface="Arial Narrow"/>
              </a:rPr>
              <a:t>Поступления налоговых доходов в бюджеты всех уровней бюджетной системы РФ по Городскому округу Подольск                    за 2024-2025 гг., млн. рублей</a:t>
            </a:r>
          </a:p>
        </p:txBody>
      </p:sp>
      <p:sp>
        <p:nvSpPr>
          <p:cNvPr id="158" name="Прямоугольник"/>
          <p:cNvSpPr/>
          <p:nvPr/>
        </p:nvSpPr>
        <p:spPr>
          <a:xfrm>
            <a:off x="391720" y="1429530"/>
            <a:ext cx="11391286" cy="1212549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9" name="Прямоугольник 3"/>
          <p:cNvSpPr txBox="1"/>
          <p:nvPr/>
        </p:nvSpPr>
        <p:spPr>
          <a:xfrm>
            <a:off x="5353743" y="1643532"/>
            <a:ext cx="1274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43 142</a:t>
            </a:r>
          </a:p>
        </p:txBody>
      </p:sp>
      <p:sp>
        <p:nvSpPr>
          <p:cNvPr id="160" name="Прямоугольник 3"/>
          <p:cNvSpPr txBox="1"/>
          <p:nvPr/>
        </p:nvSpPr>
        <p:spPr>
          <a:xfrm>
            <a:off x="714280" y="1747726"/>
            <a:ext cx="420401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ФЕДЕРАЛЬНЫЙ БЮДЖЕТ</a:t>
            </a:r>
          </a:p>
        </p:txBody>
      </p:sp>
      <p:sp>
        <p:nvSpPr>
          <p:cNvPr id="161" name="Прямоугольник"/>
          <p:cNvSpPr/>
          <p:nvPr/>
        </p:nvSpPr>
        <p:spPr>
          <a:xfrm>
            <a:off x="391720" y="2762140"/>
            <a:ext cx="11372373" cy="1179788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2" name="Прямоугольник"/>
          <p:cNvSpPr/>
          <p:nvPr/>
        </p:nvSpPr>
        <p:spPr>
          <a:xfrm>
            <a:off x="391720" y="4070358"/>
            <a:ext cx="11372374" cy="117321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714281" y="2897219"/>
            <a:ext cx="4204015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БЮДЖЕТ МОСКОВСКОЙ ОБЛАСТИ</a:t>
            </a:r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760209" y="4411094"/>
            <a:ext cx="420401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МЕСТНЫЙ БЮДЖЕТ</a:t>
            </a:r>
          </a:p>
        </p:txBody>
      </p:sp>
      <p:sp>
        <p:nvSpPr>
          <p:cNvPr id="165" name="Прямоугольник 3"/>
          <p:cNvSpPr txBox="1"/>
          <p:nvPr/>
        </p:nvSpPr>
        <p:spPr>
          <a:xfrm>
            <a:off x="9548353" y="1696788"/>
            <a:ext cx="1274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7 495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6" name="Прямоугольник 3"/>
          <p:cNvSpPr txBox="1"/>
          <p:nvPr/>
        </p:nvSpPr>
        <p:spPr>
          <a:xfrm>
            <a:off x="5353743" y="2182056"/>
            <a:ext cx="12748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2024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год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7" name="Прямоугольник 3"/>
          <p:cNvSpPr txBox="1"/>
          <p:nvPr/>
        </p:nvSpPr>
        <p:spPr>
          <a:xfrm>
            <a:off x="9410936" y="2200367"/>
            <a:ext cx="1549694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2025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год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8" name="Линия"/>
          <p:cNvSpPr/>
          <p:nvPr/>
        </p:nvSpPr>
        <p:spPr>
          <a:xfrm>
            <a:off x="6789422" y="2119987"/>
            <a:ext cx="2770017" cy="1"/>
          </a:xfrm>
          <a:prstGeom prst="line">
            <a:avLst/>
          </a:prstGeom>
          <a:ln w="38100">
            <a:solidFill>
              <a:srgbClr val="FFFFFF"/>
            </a:solidFill>
            <a:miter/>
            <a:tailEnd type="stealt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9" name="Прямоугольник 3"/>
          <p:cNvSpPr txBox="1"/>
          <p:nvPr/>
        </p:nvSpPr>
        <p:spPr>
          <a:xfrm>
            <a:off x="7537001" y="1705967"/>
            <a:ext cx="12748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+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14 353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0" name="Прямоугольник 3"/>
          <p:cNvSpPr txBox="1"/>
          <p:nvPr/>
        </p:nvSpPr>
        <p:spPr>
          <a:xfrm>
            <a:off x="5445559" y="2989824"/>
            <a:ext cx="1274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57 386</a:t>
            </a:r>
          </a:p>
        </p:txBody>
      </p:sp>
      <p:sp>
        <p:nvSpPr>
          <p:cNvPr id="171" name="Прямоугольник 3"/>
          <p:cNvSpPr txBox="1"/>
          <p:nvPr/>
        </p:nvSpPr>
        <p:spPr>
          <a:xfrm>
            <a:off x="9555724" y="3011762"/>
            <a:ext cx="1274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90 190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2" name="Прямоугольник 3"/>
          <p:cNvSpPr txBox="1"/>
          <p:nvPr/>
        </p:nvSpPr>
        <p:spPr>
          <a:xfrm>
            <a:off x="5404414" y="3518793"/>
            <a:ext cx="12748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2024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год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3" name="Прямоугольник 3"/>
          <p:cNvSpPr txBox="1"/>
          <p:nvPr/>
        </p:nvSpPr>
        <p:spPr>
          <a:xfrm>
            <a:off x="9407583" y="3518793"/>
            <a:ext cx="162170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2025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год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4" name="Линия"/>
          <p:cNvSpPr/>
          <p:nvPr/>
        </p:nvSpPr>
        <p:spPr>
          <a:xfrm>
            <a:off x="6785101" y="3513184"/>
            <a:ext cx="2770017" cy="1"/>
          </a:xfrm>
          <a:prstGeom prst="line">
            <a:avLst/>
          </a:prstGeom>
          <a:ln w="38100">
            <a:solidFill>
              <a:srgbClr val="FFFFFF"/>
            </a:solidFill>
            <a:miter/>
            <a:tailEnd type="stealt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5" name="Прямоугольник 3"/>
          <p:cNvSpPr txBox="1"/>
          <p:nvPr/>
        </p:nvSpPr>
        <p:spPr>
          <a:xfrm>
            <a:off x="7532680" y="3006152"/>
            <a:ext cx="12748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+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32 804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6" name="Прямоугольник 3"/>
          <p:cNvSpPr txBox="1"/>
          <p:nvPr/>
        </p:nvSpPr>
        <p:spPr>
          <a:xfrm>
            <a:off x="5437095" y="4252271"/>
            <a:ext cx="1274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9 984</a:t>
            </a:r>
          </a:p>
        </p:txBody>
      </p:sp>
      <p:sp>
        <p:nvSpPr>
          <p:cNvPr id="178" name="Прямоугольник 3"/>
          <p:cNvSpPr txBox="1"/>
          <p:nvPr/>
        </p:nvSpPr>
        <p:spPr>
          <a:xfrm>
            <a:off x="5454201" y="5645540"/>
            <a:ext cx="127486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2024 ГОД</a:t>
            </a:r>
          </a:p>
        </p:txBody>
      </p:sp>
      <p:sp>
        <p:nvSpPr>
          <p:cNvPr id="179" name="Прямоугольник 3"/>
          <p:cNvSpPr txBox="1"/>
          <p:nvPr/>
        </p:nvSpPr>
        <p:spPr>
          <a:xfrm>
            <a:off x="8980336" y="5645540"/>
            <a:ext cx="255379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ОЖИДАЕМОЕ 2025 ГОД</a:t>
            </a:r>
          </a:p>
        </p:txBody>
      </p:sp>
      <p:sp>
        <p:nvSpPr>
          <p:cNvPr id="180" name="Линия"/>
          <p:cNvSpPr/>
          <p:nvPr/>
        </p:nvSpPr>
        <p:spPr>
          <a:xfrm>
            <a:off x="6789422" y="5399160"/>
            <a:ext cx="2770017" cy="1"/>
          </a:xfrm>
          <a:prstGeom prst="line">
            <a:avLst/>
          </a:prstGeom>
          <a:ln w="38100">
            <a:solidFill>
              <a:srgbClr val="FFFFFF"/>
            </a:solidFill>
            <a:miter/>
            <a:tailEnd type="stealt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1" name="Прямоугольник 3"/>
          <p:cNvSpPr txBox="1"/>
          <p:nvPr/>
        </p:nvSpPr>
        <p:spPr>
          <a:xfrm>
            <a:off x="7511824" y="4252271"/>
            <a:ext cx="12748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+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2 866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8" name="Прямоугольник"/>
          <p:cNvSpPr/>
          <p:nvPr/>
        </p:nvSpPr>
        <p:spPr>
          <a:xfrm>
            <a:off x="391720" y="5381983"/>
            <a:ext cx="11391286" cy="1143361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" name="Прямоугольник 3"/>
          <p:cNvSpPr txBox="1"/>
          <p:nvPr/>
        </p:nvSpPr>
        <p:spPr>
          <a:xfrm>
            <a:off x="714280" y="5524749"/>
            <a:ext cx="4204015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МБТ из бюджета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Московской области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" name="Линия"/>
          <p:cNvSpPr/>
          <p:nvPr/>
        </p:nvSpPr>
        <p:spPr>
          <a:xfrm>
            <a:off x="6785101" y="4685821"/>
            <a:ext cx="2770017" cy="1"/>
          </a:xfrm>
          <a:prstGeom prst="line">
            <a:avLst/>
          </a:prstGeom>
          <a:ln w="38100">
            <a:solidFill>
              <a:srgbClr val="FFFFFF"/>
            </a:solidFill>
            <a:miter/>
            <a:tailEnd type="stealt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" name="Прямоугольник 3"/>
          <p:cNvSpPr txBox="1"/>
          <p:nvPr/>
        </p:nvSpPr>
        <p:spPr>
          <a:xfrm>
            <a:off x="5381579" y="4765561"/>
            <a:ext cx="12748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2024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год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2" name="Прямоугольник 3"/>
          <p:cNvSpPr txBox="1"/>
          <p:nvPr/>
        </p:nvSpPr>
        <p:spPr>
          <a:xfrm>
            <a:off x="9604459" y="4288507"/>
            <a:ext cx="1274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12 850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3" name="Прямоугольник 3"/>
          <p:cNvSpPr txBox="1"/>
          <p:nvPr/>
        </p:nvSpPr>
        <p:spPr>
          <a:xfrm>
            <a:off x="9466549" y="4753086"/>
            <a:ext cx="162170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2025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год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4" name="Линия"/>
          <p:cNvSpPr/>
          <p:nvPr/>
        </p:nvSpPr>
        <p:spPr>
          <a:xfrm>
            <a:off x="6800080" y="5992042"/>
            <a:ext cx="2770017" cy="1"/>
          </a:xfrm>
          <a:prstGeom prst="line">
            <a:avLst/>
          </a:prstGeom>
          <a:ln w="38100">
            <a:solidFill>
              <a:srgbClr val="FFFFFF"/>
            </a:solidFill>
            <a:miter/>
            <a:tailEnd type="stealt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Прямоугольник 3"/>
          <p:cNvSpPr txBox="1"/>
          <p:nvPr/>
        </p:nvSpPr>
        <p:spPr>
          <a:xfrm>
            <a:off x="5404414" y="5562989"/>
            <a:ext cx="1274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13 904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6" name="Прямоугольник 3"/>
          <p:cNvSpPr txBox="1"/>
          <p:nvPr/>
        </p:nvSpPr>
        <p:spPr>
          <a:xfrm>
            <a:off x="9617841" y="5580131"/>
            <a:ext cx="127486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12 813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7" name="Прямоугольник 3"/>
          <p:cNvSpPr txBox="1"/>
          <p:nvPr/>
        </p:nvSpPr>
        <p:spPr>
          <a:xfrm>
            <a:off x="5445559" y="6098969"/>
            <a:ext cx="12748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2024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год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8" name="Прямоугольник 3"/>
          <p:cNvSpPr txBox="1"/>
          <p:nvPr/>
        </p:nvSpPr>
        <p:spPr>
          <a:xfrm>
            <a:off x="9444420" y="6064526"/>
            <a:ext cx="162170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2025 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год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9" name="Прямоугольник 3"/>
          <p:cNvSpPr txBox="1"/>
          <p:nvPr/>
        </p:nvSpPr>
        <p:spPr>
          <a:xfrm>
            <a:off x="7502722" y="5550157"/>
            <a:ext cx="12748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- 1 091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9531444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Прямоугольник"/>
          <p:cNvSpPr/>
          <p:nvPr/>
        </p:nvSpPr>
        <p:spPr>
          <a:xfrm>
            <a:off x="5971309" y="1583470"/>
            <a:ext cx="5510232" cy="867568"/>
          </a:xfrm>
          <a:prstGeom prst="rect">
            <a:avLst/>
          </a:prstGeom>
          <a:solidFill>
            <a:srgbClr val="6999C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6685B3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53" name="Прямоугольник 3"/>
          <p:cNvSpPr txBox="1"/>
          <p:nvPr/>
        </p:nvSpPr>
        <p:spPr>
          <a:xfrm>
            <a:off x="7497357" y="1745898"/>
            <a:ext cx="4057038" cy="52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900" dirty="0" err="1"/>
              <a:t>Эффективное</a:t>
            </a:r>
            <a:r>
              <a:rPr sz="1900" dirty="0"/>
              <a:t> </a:t>
            </a:r>
            <a:r>
              <a:rPr sz="1900" dirty="0" err="1"/>
              <a:t>управление</a:t>
            </a:r>
            <a:r>
              <a:rPr sz="1900" dirty="0"/>
              <a:t> </a:t>
            </a:r>
            <a:r>
              <a:rPr sz="1900" dirty="0" err="1"/>
              <a:t>имущественным</a:t>
            </a:r>
            <a:r>
              <a:rPr sz="1900" dirty="0"/>
              <a:t> </a:t>
            </a:r>
            <a:r>
              <a:rPr sz="1900" dirty="0" err="1"/>
              <a:t>комплексом</a:t>
            </a:r>
            <a:endParaRPr sz="1900" dirty="0"/>
          </a:p>
        </p:txBody>
      </p:sp>
      <p:sp>
        <p:nvSpPr>
          <p:cNvPr id="654" name="Прямоугольник"/>
          <p:cNvSpPr/>
          <p:nvPr/>
        </p:nvSpPr>
        <p:spPr>
          <a:xfrm>
            <a:off x="5971309" y="2480409"/>
            <a:ext cx="5510232" cy="726441"/>
          </a:xfrm>
          <a:prstGeom prst="rect">
            <a:avLst/>
          </a:prstGeom>
          <a:solidFill>
            <a:srgbClr val="0F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55" name="Прямоугольник 3"/>
          <p:cNvSpPr txBox="1"/>
          <p:nvPr/>
        </p:nvSpPr>
        <p:spPr>
          <a:xfrm>
            <a:off x="7497357" y="2479519"/>
            <a:ext cx="4057038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900"/>
              <a:t>Управление муниципальным долгом</a:t>
            </a:r>
          </a:p>
        </p:txBody>
      </p:sp>
      <p:sp>
        <p:nvSpPr>
          <p:cNvPr id="65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30</a:t>
            </a:fld>
            <a:endParaRPr/>
          </a:p>
        </p:txBody>
      </p:sp>
      <p:sp>
        <p:nvSpPr>
          <p:cNvPr id="657" name="Прямоугольник 4"/>
          <p:cNvSpPr txBox="1"/>
          <p:nvPr/>
        </p:nvSpPr>
        <p:spPr>
          <a:xfrm>
            <a:off x="-30249" y="107390"/>
            <a:ext cx="1210056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«УПРАВЛЕНИЕ ИМУЩЕСТВОМ </a:t>
            </a:r>
          </a:p>
          <a:p>
            <a:pPr lvl="1" indent="456719">
              <a:defRPr sz="2100"/>
            </a:pPr>
            <a:r>
              <a:rPr sz="3000" dirty="0"/>
              <a:t>И МУНИЦИПАЛЬНЫМИ ФИНАНСАМИ»</a:t>
            </a:r>
          </a:p>
        </p:txBody>
      </p:sp>
      <p:graphicFrame>
        <p:nvGraphicFramePr>
          <p:cNvPr id="658" name="2D‑кольцевая диаграмма"/>
          <p:cNvGraphicFramePr/>
          <p:nvPr/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59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2</a:t>
            </a:r>
            <a:r>
              <a:rPr dirty="0"/>
              <a:t> </a:t>
            </a:r>
            <a:r>
              <a:rPr lang="ru-RU" dirty="0"/>
              <a:t>027</a:t>
            </a:r>
            <a:r>
              <a:rPr dirty="0"/>
              <a:t>,</a:t>
            </a:r>
            <a:r>
              <a:rPr lang="ru-RU" dirty="0"/>
              <a:t>1</a:t>
            </a:r>
            <a:endParaRPr dirty="0"/>
          </a:p>
        </p:txBody>
      </p:sp>
      <p:sp>
        <p:nvSpPr>
          <p:cNvPr id="660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661" name="Прямоугольник 3"/>
          <p:cNvSpPr txBox="1"/>
          <p:nvPr/>
        </p:nvSpPr>
        <p:spPr>
          <a:xfrm>
            <a:off x="4675740" y="3750288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84,8</a:t>
            </a:r>
            <a:r>
              <a:rPr dirty="0"/>
              <a:t>%</a:t>
            </a:r>
          </a:p>
        </p:txBody>
      </p:sp>
      <p:sp>
        <p:nvSpPr>
          <p:cNvPr id="662" name="Прямоугольник 3"/>
          <p:cNvSpPr txBox="1"/>
          <p:nvPr/>
        </p:nvSpPr>
        <p:spPr>
          <a:xfrm>
            <a:off x="6155269" y="1793734"/>
            <a:ext cx="118764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2</a:t>
            </a:r>
            <a:r>
              <a:rPr lang="ru-RU" dirty="0"/>
              <a:t>99</a:t>
            </a:r>
            <a:r>
              <a:rPr dirty="0"/>
              <a:t>,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663" name="Прямоугольник 3"/>
          <p:cNvSpPr txBox="1"/>
          <p:nvPr/>
        </p:nvSpPr>
        <p:spPr>
          <a:xfrm>
            <a:off x="6155269" y="2638319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8</a:t>
            </a:r>
            <a:r>
              <a:rPr dirty="0"/>
              <a:t>,</a:t>
            </a:r>
            <a:r>
              <a:rPr lang="ru-RU" dirty="0"/>
              <a:t>6</a:t>
            </a:r>
            <a:endParaRPr dirty="0"/>
          </a:p>
        </p:txBody>
      </p:sp>
      <p:sp>
        <p:nvSpPr>
          <p:cNvPr id="664" name="Прямоугольник 3"/>
          <p:cNvSpPr txBox="1"/>
          <p:nvPr/>
        </p:nvSpPr>
        <p:spPr>
          <a:xfrm>
            <a:off x="2135560" y="2005486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dirty="0"/>
              <a:t>14</a:t>
            </a:r>
            <a:r>
              <a:rPr lang="ru-RU" dirty="0"/>
              <a:t>,8</a:t>
            </a:r>
            <a:r>
              <a:rPr dirty="0"/>
              <a:t>%</a:t>
            </a:r>
          </a:p>
        </p:txBody>
      </p:sp>
      <p:sp>
        <p:nvSpPr>
          <p:cNvPr id="665" name="Прямоугольник 3"/>
          <p:cNvSpPr txBox="1"/>
          <p:nvPr/>
        </p:nvSpPr>
        <p:spPr>
          <a:xfrm>
            <a:off x="1060213" y="3053387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0,4</a:t>
            </a:r>
            <a:r>
              <a:rPr dirty="0"/>
              <a:t>%</a:t>
            </a:r>
          </a:p>
        </p:txBody>
      </p:sp>
      <p:sp>
        <p:nvSpPr>
          <p:cNvPr id="666" name="Прямоугольник"/>
          <p:cNvSpPr/>
          <p:nvPr/>
        </p:nvSpPr>
        <p:spPr>
          <a:xfrm>
            <a:off x="5971309" y="3272641"/>
            <a:ext cx="5510232" cy="726441"/>
          </a:xfrm>
          <a:prstGeom prst="rect">
            <a:avLst/>
          </a:prstGeom>
          <a:solidFill>
            <a:srgbClr val="66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67" name="Прямоугольник 3"/>
          <p:cNvSpPr txBox="1"/>
          <p:nvPr/>
        </p:nvSpPr>
        <p:spPr>
          <a:xfrm>
            <a:off x="7497357" y="3411451"/>
            <a:ext cx="40570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900"/>
              <a:t>Обеспечивающая подпрограмма</a:t>
            </a:r>
          </a:p>
        </p:txBody>
      </p:sp>
      <p:sp>
        <p:nvSpPr>
          <p:cNvPr id="668" name="Прямоугольник 3"/>
          <p:cNvSpPr txBox="1"/>
          <p:nvPr/>
        </p:nvSpPr>
        <p:spPr>
          <a:xfrm>
            <a:off x="6155269" y="3430551"/>
            <a:ext cx="118764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1 </a:t>
            </a:r>
            <a:r>
              <a:rPr lang="ru-RU" dirty="0"/>
              <a:t>719</a:t>
            </a:r>
            <a:r>
              <a:rPr dirty="0"/>
              <a:t>,</a:t>
            </a:r>
            <a:r>
              <a:rPr lang="ru-RU" dirty="0"/>
              <a:t>2</a:t>
            </a:r>
            <a:endParaRPr dirty="0"/>
          </a:p>
        </p:txBody>
      </p:sp>
      <p:pic>
        <p:nvPicPr>
          <p:cNvPr id="20" name="управление имуществом и суниципальными финансами.png" descr="управление имуществом и суниципальными финансами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896200" y="4412463"/>
            <a:ext cx="2174832" cy="201381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Прямоугольник"/>
          <p:cNvSpPr/>
          <p:nvPr/>
        </p:nvSpPr>
        <p:spPr>
          <a:xfrm>
            <a:off x="5971309" y="1418057"/>
            <a:ext cx="5510232" cy="1005841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6685B3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b="0">
              <a:solidFill>
                <a:srgbClr val="6685B3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672" name="Прямоугольник 3"/>
          <p:cNvSpPr txBox="1"/>
          <p:nvPr/>
        </p:nvSpPr>
        <p:spPr>
          <a:xfrm>
            <a:off x="7497357" y="1428085"/>
            <a:ext cx="4057038" cy="983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500" dirty="0" err="1"/>
              <a:t>Развитие</a:t>
            </a:r>
            <a:r>
              <a:rPr sz="1500" dirty="0"/>
              <a:t> </a:t>
            </a:r>
            <a:r>
              <a:rPr sz="1500" dirty="0" err="1"/>
              <a:t>системы</a:t>
            </a:r>
            <a:r>
              <a:rPr sz="1500" dirty="0"/>
              <a:t> </a:t>
            </a:r>
            <a:r>
              <a:rPr sz="1500" dirty="0" err="1"/>
              <a:t>информирования</a:t>
            </a:r>
            <a:r>
              <a:rPr sz="1500" dirty="0"/>
              <a:t> </a:t>
            </a:r>
            <a:r>
              <a:rPr sz="1500" dirty="0" err="1"/>
              <a:t>населения</a:t>
            </a:r>
            <a:r>
              <a:rPr sz="1500" dirty="0"/>
              <a:t> о </a:t>
            </a:r>
            <a:r>
              <a:rPr sz="1500" dirty="0" err="1"/>
              <a:t>деятельности</a:t>
            </a:r>
            <a:r>
              <a:rPr sz="1500" dirty="0"/>
              <a:t> </a:t>
            </a:r>
            <a:r>
              <a:rPr sz="1500" dirty="0" err="1"/>
              <a:t>органов</a:t>
            </a:r>
            <a:r>
              <a:rPr sz="1500" dirty="0"/>
              <a:t> </a:t>
            </a:r>
            <a:r>
              <a:rPr sz="1500" dirty="0" err="1"/>
              <a:t>местного</a:t>
            </a:r>
            <a:r>
              <a:rPr sz="1500" dirty="0"/>
              <a:t> </a:t>
            </a:r>
            <a:r>
              <a:rPr sz="1500" dirty="0" err="1"/>
              <a:t>самоуправления</a:t>
            </a:r>
            <a:r>
              <a:rPr sz="1500" dirty="0"/>
              <a:t> </a:t>
            </a:r>
            <a:r>
              <a:rPr sz="1500" dirty="0" err="1"/>
              <a:t>Московской</a:t>
            </a:r>
            <a:r>
              <a:rPr sz="1500" dirty="0"/>
              <a:t> </a:t>
            </a:r>
            <a:r>
              <a:rPr sz="1500" dirty="0" err="1"/>
              <a:t>области</a:t>
            </a:r>
            <a:r>
              <a:rPr sz="1500" dirty="0"/>
              <a:t>, </a:t>
            </a:r>
            <a:r>
              <a:rPr sz="1500" dirty="0" err="1"/>
              <a:t>создание</a:t>
            </a:r>
            <a:r>
              <a:rPr sz="1500" dirty="0"/>
              <a:t> </a:t>
            </a:r>
            <a:r>
              <a:rPr sz="1500" dirty="0" err="1"/>
              <a:t>доступной</a:t>
            </a:r>
            <a:r>
              <a:rPr sz="1500" dirty="0"/>
              <a:t> </a:t>
            </a:r>
            <a:r>
              <a:rPr sz="1500" dirty="0" err="1"/>
              <a:t>современной</a:t>
            </a:r>
            <a:r>
              <a:rPr sz="1500" dirty="0"/>
              <a:t> </a:t>
            </a:r>
            <a:r>
              <a:rPr sz="1500" dirty="0" err="1"/>
              <a:t>медиасреды</a:t>
            </a:r>
            <a:endParaRPr sz="1500" dirty="0"/>
          </a:p>
        </p:txBody>
      </p:sp>
      <p:sp>
        <p:nvSpPr>
          <p:cNvPr id="673" name="Прямоугольник"/>
          <p:cNvSpPr/>
          <p:nvPr/>
        </p:nvSpPr>
        <p:spPr>
          <a:xfrm>
            <a:off x="5971309" y="3410281"/>
            <a:ext cx="5510232" cy="531602"/>
          </a:xfrm>
          <a:prstGeom prst="rect">
            <a:avLst/>
          </a:prstGeom>
          <a:solidFill>
            <a:srgbClr val="6A99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b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674" name="Прямоугольник 3"/>
          <p:cNvSpPr txBox="1"/>
          <p:nvPr/>
        </p:nvSpPr>
        <p:spPr>
          <a:xfrm>
            <a:off x="7478165" y="3406372"/>
            <a:ext cx="4057038" cy="535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2000" dirty="0" err="1"/>
              <a:t>Молодежь</a:t>
            </a:r>
            <a:r>
              <a:rPr sz="2000" dirty="0"/>
              <a:t> </a:t>
            </a:r>
            <a:r>
              <a:rPr sz="2000" dirty="0" err="1"/>
              <a:t>Подмосковья</a:t>
            </a:r>
            <a:endParaRPr sz="2000" dirty="0"/>
          </a:p>
        </p:txBody>
      </p:sp>
      <p:sp>
        <p:nvSpPr>
          <p:cNvPr id="675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pPr/>
              <a:t>31</a:t>
            </a:fld>
            <a:endParaRPr/>
          </a:p>
        </p:txBody>
      </p:sp>
      <p:sp>
        <p:nvSpPr>
          <p:cNvPr id="676" name="Прямоугольник 4"/>
          <p:cNvSpPr txBox="1"/>
          <p:nvPr/>
        </p:nvSpPr>
        <p:spPr>
          <a:xfrm>
            <a:off x="649459" y="104182"/>
            <a:ext cx="12100560" cy="100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100"/>
            </a:pPr>
            <a:r>
              <a:rPr sz="2100"/>
              <a:t>МП «РАЗВИТИЕ ИНСТИТУТОВ ГРАЖДАНСКОГО ОБЩЕСТВА, ПОВЫШЕНИЕ </a:t>
            </a:r>
            <a:endParaRPr sz="1500"/>
          </a:p>
          <a:p>
            <a:pPr>
              <a:defRPr sz="2100"/>
            </a:pPr>
            <a:r>
              <a:rPr sz="2100"/>
              <a:t>ЭФФЕКТИВНОСТИ МЕСТНОГО САМОУПРАВЛЕНИЯ И РЕАЛИЗАЦИЯ </a:t>
            </a:r>
            <a:endParaRPr sz="1500"/>
          </a:p>
          <a:p>
            <a:pPr>
              <a:defRPr sz="2100"/>
            </a:pPr>
            <a:r>
              <a:rPr sz="2100"/>
              <a:t>МОЛОДЕЖНОЙ ПОЛИТИКИ»</a:t>
            </a:r>
          </a:p>
        </p:txBody>
      </p:sp>
      <p:graphicFrame>
        <p:nvGraphicFramePr>
          <p:cNvPr id="677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3663945114"/>
              </p:ext>
            </p:extLst>
          </p:nvPr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8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477</a:t>
            </a:r>
            <a:r>
              <a:rPr dirty="0"/>
              <a:t>,</a:t>
            </a:r>
            <a:r>
              <a:rPr lang="ru-RU" dirty="0"/>
              <a:t>8</a:t>
            </a:r>
            <a:endParaRPr dirty="0"/>
          </a:p>
        </p:txBody>
      </p:sp>
      <p:sp>
        <p:nvSpPr>
          <p:cNvPr id="679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680" name="Прямоугольник 3"/>
          <p:cNvSpPr txBox="1"/>
          <p:nvPr/>
        </p:nvSpPr>
        <p:spPr>
          <a:xfrm>
            <a:off x="4675740" y="3750288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sz="1900" dirty="0"/>
              <a:t>6</a:t>
            </a:r>
            <a:r>
              <a:rPr lang="ru-RU" sz="1900" dirty="0"/>
              <a:t>2,5</a:t>
            </a:r>
            <a:r>
              <a:rPr sz="1900" dirty="0"/>
              <a:t>%</a:t>
            </a:r>
          </a:p>
        </p:txBody>
      </p:sp>
      <p:sp>
        <p:nvSpPr>
          <p:cNvPr id="681" name="Прямоугольник 3"/>
          <p:cNvSpPr txBox="1"/>
          <p:nvPr/>
        </p:nvSpPr>
        <p:spPr>
          <a:xfrm>
            <a:off x="6155269" y="1704521"/>
            <a:ext cx="118764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124,1</a:t>
            </a:r>
            <a:endParaRPr dirty="0"/>
          </a:p>
        </p:txBody>
      </p:sp>
      <p:sp>
        <p:nvSpPr>
          <p:cNvPr id="682" name="Прямоугольник 3"/>
          <p:cNvSpPr txBox="1"/>
          <p:nvPr/>
        </p:nvSpPr>
        <p:spPr>
          <a:xfrm>
            <a:off x="6119844" y="3464829"/>
            <a:ext cx="1017491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3</a:t>
            </a:r>
            <a:r>
              <a:rPr lang="ru-RU" dirty="0"/>
              <a:t>0</a:t>
            </a:r>
            <a:r>
              <a:rPr dirty="0"/>
              <a:t>,</a:t>
            </a:r>
            <a:r>
              <a:rPr lang="ru-RU" dirty="0"/>
              <a:t>4</a:t>
            </a:r>
            <a:endParaRPr dirty="0"/>
          </a:p>
        </p:txBody>
      </p:sp>
      <p:sp>
        <p:nvSpPr>
          <p:cNvPr id="683" name="Прямоугольник 3"/>
          <p:cNvSpPr txBox="1"/>
          <p:nvPr/>
        </p:nvSpPr>
        <p:spPr>
          <a:xfrm>
            <a:off x="2067966" y="2045501"/>
            <a:ext cx="809524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r>
              <a:rPr lang="ru-RU" sz="1900" dirty="0"/>
              <a:t>6,3</a:t>
            </a:r>
            <a:r>
              <a:rPr sz="1900" dirty="0"/>
              <a:t>%</a:t>
            </a:r>
          </a:p>
        </p:txBody>
      </p:sp>
      <p:sp>
        <p:nvSpPr>
          <p:cNvPr id="684" name="Прямоугольник 3"/>
          <p:cNvSpPr txBox="1"/>
          <p:nvPr/>
        </p:nvSpPr>
        <p:spPr>
          <a:xfrm>
            <a:off x="964571" y="3588056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sz="1900" dirty="0"/>
              <a:t>26%</a:t>
            </a:r>
          </a:p>
        </p:txBody>
      </p:sp>
      <p:sp>
        <p:nvSpPr>
          <p:cNvPr id="685" name="Прямоугольник"/>
          <p:cNvSpPr/>
          <p:nvPr/>
        </p:nvSpPr>
        <p:spPr>
          <a:xfrm>
            <a:off x="5971309" y="2587660"/>
            <a:ext cx="5510232" cy="634964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b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686" name="Прямоугольник 3"/>
          <p:cNvSpPr txBox="1"/>
          <p:nvPr/>
        </p:nvSpPr>
        <p:spPr>
          <a:xfrm>
            <a:off x="7497357" y="2599469"/>
            <a:ext cx="4057038" cy="5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lang="ru-RU" sz="1800" dirty="0"/>
              <a:t>Эффективное местное самоуправление Московской области</a:t>
            </a:r>
            <a:endParaRPr sz="1800" dirty="0"/>
          </a:p>
        </p:txBody>
      </p:sp>
      <p:sp>
        <p:nvSpPr>
          <p:cNvPr id="687" name="Прямоугольник 3"/>
          <p:cNvSpPr txBox="1"/>
          <p:nvPr/>
        </p:nvSpPr>
        <p:spPr>
          <a:xfrm>
            <a:off x="6145146" y="2686682"/>
            <a:ext cx="118764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25,0</a:t>
            </a:r>
            <a:endParaRPr dirty="0"/>
          </a:p>
        </p:txBody>
      </p:sp>
      <p:sp>
        <p:nvSpPr>
          <p:cNvPr id="688" name="Прямоугольник"/>
          <p:cNvSpPr/>
          <p:nvPr/>
        </p:nvSpPr>
        <p:spPr>
          <a:xfrm>
            <a:off x="5971309" y="4117540"/>
            <a:ext cx="5510232" cy="535051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b="0">
              <a:solidFill>
                <a:srgbClr val="000000"/>
              </a:solidFill>
              <a:latin typeface="Calibri"/>
              <a:ea typeface="+mn-ea"/>
              <a:cs typeface="Calibri"/>
              <a:sym typeface="Calibri"/>
            </a:endParaRPr>
          </a:p>
        </p:txBody>
      </p:sp>
      <p:sp>
        <p:nvSpPr>
          <p:cNvPr id="689" name="Прямоугольник 3"/>
          <p:cNvSpPr txBox="1"/>
          <p:nvPr/>
        </p:nvSpPr>
        <p:spPr>
          <a:xfrm>
            <a:off x="7451334" y="4179863"/>
            <a:ext cx="40570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2000" dirty="0" err="1"/>
              <a:t>Обеспечивающая</a:t>
            </a:r>
            <a:r>
              <a:rPr sz="2000" dirty="0"/>
              <a:t> </a:t>
            </a:r>
            <a:r>
              <a:rPr sz="2000" dirty="0" err="1"/>
              <a:t>подпрограмма</a:t>
            </a:r>
            <a:endParaRPr sz="2000" dirty="0"/>
          </a:p>
        </p:txBody>
      </p:sp>
      <p:sp>
        <p:nvSpPr>
          <p:cNvPr id="690" name="Прямоугольник 3"/>
          <p:cNvSpPr txBox="1"/>
          <p:nvPr/>
        </p:nvSpPr>
        <p:spPr>
          <a:xfrm>
            <a:off x="6125954" y="4156115"/>
            <a:ext cx="118764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298,3</a:t>
            </a:r>
            <a:endParaRPr dirty="0"/>
          </a:p>
        </p:txBody>
      </p:sp>
      <p:sp>
        <p:nvSpPr>
          <p:cNvPr id="691" name="Прямоугольник 3"/>
          <p:cNvSpPr txBox="1"/>
          <p:nvPr/>
        </p:nvSpPr>
        <p:spPr>
          <a:xfrm>
            <a:off x="2072649" y="5389664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sz="1900" dirty="0"/>
              <a:t>5,2</a:t>
            </a:r>
            <a:r>
              <a:rPr sz="1900" dirty="0"/>
              <a:t>%</a:t>
            </a:r>
          </a:p>
        </p:txBody>
      </p:sp>
      <p:pic>
        <p:nvPicPr>
          <p:cNvPr id="24" name="гражданское общество.png" descr="гражданское общество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184232" y="4828248"/>
            <a:ext cx="1892274" cy="18922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668125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Прямоугольник"/>
          <p:cNvSpPr/>
          <p:nvPr/>
        </p:nvSpPr>
        <p:spPr>
          <a:xfrm>
            <a:off x="5961438" y="1340724"/>
            <a:ext cx="5520102" cy="605649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6685B3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94" name="Прямоугольник 3"/>
          <p:cNvSpPr txBox="1"/>
          <p:nvPr/>
        </p:nvSpPr>
        <p:spPr>
          <a:xfrm>
            <a:off x="7489972" y="1294098"/>
            <a:ext cx="4057038" cy="314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rPr sz="1900" dirty="0" err="1"/>
              <a:t>Пассажирский</a:t>
            </a:r>
            <a:r>
              <a:rPr sz="1900" dirty="0"/>
              <a:t> </a:t>
            </a:r>
            <a:r>
              <a:rPr sz="1900" dirty="0" err="1"/>
              <a:t>транспорт</a:t>
            </a:r>
            <a:r>
              <a:rPr sz="1900" dirty="0"/>
              <a:t> </a:t>
            </a:r>
            <a:r>
              <a:rPr sz="1900" dirty="0" err="1"/>
              <a:t>общего</a:t>
            </a:r>
            <a:r>
              <a:rPr sz="1900" dirty="0"/>
              <a:t> </a:t>
            </a:r>
            <a:r>
              <a:rPr sz="1900" dirty="0" err="1"/>
              <a:t>пользования</a:t>
            </a:r>
            <a:endParaRPr sz="1900" dirty="0"/>
          </a:p>
        </p:txBody>
      </p:sp>
      <p:sp>
        <p:nvSpPr>
          <p:cNvPr id="695" name="Прямоугольник"/>
          <p:cNvSpPr/>
          <p:nvPr/>
        </p:nvSpPr>
        <p:spPr>
          <a:xfrm>
            <a:off x="5966242" y="2036881"/>
            <a:ext cx="5510232" cy="573384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696" name="Прямоугольник 3"/>
          <p:cNvSpPr txBox="1"/>
          <p:nvPr/>
        </p:nvSpPr>
        <p:spPr>
          <a:xfrm>
            <a:off x="7483660" y="1992999"/>
            <a:ext cx="4057038" cy="625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rPr sz="1900" dirty="0" err="1"/>
              <a:t>Дороги</a:t>
            </a:r>
            <a:r>
              <a:rPr sz="1900" dirty="0"/>
              <a:t> </a:t>
            </a:r>
            <a:r>
              <a:rPr sz="1900" dirty="0" err="1"/>
              <a:t>Подмосковья</a:t>
            </a:r>
            <a:endParaRPr sz="1900" dirty="0"/>
          </a:p>
        </p:txBody>
      </p:sp>
      <p:sp>
        <p:nvSpPr>
          <p:cNvPr id="697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32</a:t>
            </a:fld>
            <a:endParaRPr/>
          </a:p>
        </p:txBody>
      </p:sp>
      <p:sp>
        <p:nvSpPr>
          <p:cNvPr id="698" name="Прямоугольник 4"/>
          <p:cNvSpPr txBox="1"/>
          <p:nvPr/>
        </p:nvSpPr>
        <p:spPr>
          <a:xfrm>
            <a:off x="0" y="96685"/>
            <a:ext cx="1210056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«РАЗВИТИЕ И ФУНКЦИОНИРОВАНИЕ</a:t>
            </a:r>
          </a:p>
          <a:p>
            <a:pPr lvl="1" indent="456719">
              <a:defRPr sz="2100"/>
            </a:pPr>
            <a:r>
              <a:rPr sz="3000" dirty="0"/>
              <a:t>ДОРОЖНО-ТРАНСПОРТНОГО КОМПЛЕКСА»</a:t>
            </a:r>
          </a:p>
        </p:txBody>
      </p:sp>
      <p:graphicFrame>
        <p:nvGraphicFramePr>
          <p:cNvPr id="699" name="2D‑кольцевая диаграмма"/>
          <p:cNvGraphicFramePr/>
          <p:nvPr/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00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dirty="0"/>
              <a:t>1 </a:t>
            </a:r>
            <a:r>
              <a:rPr lang="ru-RU" dirty="0"/>
              <a:t>282,9</a:t>
            </a:r>
            <a:endParaRPr dirty="0"/>
          </a:p>
        </p:txBody>
      </p:sp>
      <p:sp>
        <p:nvSpPr>
          <p:cNvPr id="701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702" name="Прямоугольник 3"/>
          <p:cNvSpPr txBox="1"/>
          <p:nvPr/>
        </p:nvSpPr>
        <p:spPr>
          <a:xfrm>
            <a:off x="4675740" y="3750288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72,4</a:t>
            </a:r>
            <a:r>
              <a:rPr dirty="0"/>
              <a:t>%</a:t>
            </a:r>
          </a:p>
        </p:txBody>
      </p:sp>
      <p:sp>
        <p:nvSpPr>
          <p:cNvPr id="703" name="Прямоугольник 3"/>
          <p:cNvSpPr txBox="1"/>
          <p:nvPr/>
        </p:nvSpPr>
        <p:spPr>
          <a:xfrm>
            <a:off x="6105916" y="1409859"/>
            <a:ext cx="118764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187,3</a:t>
            </a:r>
            <a:endParaRPr dirty="0"/>
          </a:p>
        </p:txBody>
      </p:sp>
      <p:sp>
        <p:nvSpPr>
          <p:cNvPr id="704" name="Прямоугольник 3"/>
          <p:cNvSpPr txBox="1"/>
          <p:nvPr/>
        </p:nvSpPr>
        <p:spPr>
          <a:xfrm>
            <a:off x="6137018" y="2051325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928,2</a:t>
            </a:r>
            <a:endParaRPr dirty="0"/>
          </a:p>
        </p:txBody>
      </p:sp>
      <p:sp>
        <p:nvSpPr>
          <p:cNvPr id="705" name="Прямоугольник 3"/>
          <p:cNvSpPr txBox="1"/>
          <p:nvPr/>
        </p:nvSpPr>
        <p:spPr>
          <a:xfrm>
            <a:off x="3585895" y="1992999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14,6</a:t>
            </a:r>
            <a:r>
              <a:rPr dirty="0"/>
              <a:t>%</a:t>
            </a:r>
          </a:p>
        </p:txBody>
      </p:sp>
      <p:sp>
        <p:nvSpPr>
          <p:cNvPr id="706" name="Прямоугольник 3"/>
          <p:cNvSpPr txBox="1"/>
          <p:nvPr/>
        </p:nvSpPr>
        <p:spPr>
          <a:xfrm>
            <a:off x="2253469" y="190513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9,8</a:t>
            </a:r>
            <a:r>
              <a:rPr dirty="0"/>
              <a:t>%</a:t>
            </a:r>
          </a:p>
        </p:txBody>
      </p:sp>
      <p:sp>
        <p:nvSpPr>
          <p:cNvPr id="707" name="Прямоугольник"/>
          <p:cNvSpPr/>
          <p:nvPr/>
        </p:nvSpPr>
        <p:spPr>
          <a:xfrm>
            <a:off x="5966242" y="2702828"/>
            <a:ext cx="5510232" cy="5926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08" name="Прямоугольник 3"/>
          <p:cNvSpPr txBox="1"/>
          <p:nvPr/>
        </p:nvSpPr>
        <p:spPr>
          <a:xfrm>
            <a:off x="7479738" y="2822412"/>
            <a:ext cx="40570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rPr lang="ru-RU" sz="1900" dirty="0"/>
              <a:t>Безопасность дорожного движения</a:t>
            </a:r>
            <a:endParaRPr sz="1900" dirty="0"/>
          </a:p>
        </p:txBody>
      </p:sp>
      <p:sp>
        <p:nvSpPr>
          <p:cNvPr id="709" name="Прямоугольник 3"/>
          <p:cNvSpPr txBox="1"/>
          <p:nvPr/>
        </p:nvSpPr>
        <p:spPr>
          <a:xfrm>
            <a:off x="6218029" y="2760615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41</a:t>
            </a:r>
            <a:r>
              <a:rPr dirty="0"/>
              <a:t>,</a:t>
            </a:r>
            <a:r>
              <a:rPr lang="ru-RU" dirty="0"/>
              <a:t>7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438" y="3388019"/>
            <a:ext cx="5505165" cy="604046"/>
          </a:xfrm>
          <a:prstGeom prst="rect">
            <a:avLst/>
          </a:prstGeom>
        </p:spPr>
      </p:pic>
      <p:sp>
        <p:nvSpPr>
          <p:cNvPr id="21" name="Прямоугольник 3"/>
          <p:cNvSpPr txBox="1"/>
          <p:nvPr/>
        </p:nvSpPr>
        <p:spPr>
          <a:xfrm>
            <a:off x="6137018" y="3434863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125,7</a:t>
            </a:r>
            <a:endParaRPr dirty="0"/>
          </a:p>
        </p:txBody>
      </p:sp>
      <p:sp>
        <p:nvSpPr>
          <p:cNvPr id="22" name="Прямоугольник 3"/>
          <p:cNvSpPr txBox="1"/>
          <p:nvPr/>
        </p:nvSpPr>
        <p:spPr>
          <a:xfrm>
            <a:off x="7479738" y="3503261"/>
            <a:ext cx="40570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rPr sz="1900" dirty="0" err="1"/>
              <a:t>Обеспечивающая</a:t>
            </a:r>
            <a:r>
              <a:rPr sz="1900" dirty="0"/>
              <a:t> </a:t>
            </a:r>
            <a:r>
              <a:rPr sz="1900" dirty="0" err="1"/>
              <a:t>подпрограмма</a:t>
            </a:r>
            <a:endParaRPr sz="1900" dirty="0"/>
          </a:p>
        </p:txBody>
      </p:sp>
      <p:sp>
        <p:nvSpPr>
          <p:cNvPr id="23" name="Прямоугольник 3"/>
          <p:cNvSpPr txBox="1"/>
          <p:nvPr/>
        </p:nvSpPr>
        <p:spPr>
          <a:xfrm>
            <a:off x="1545847" y="222309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3,2</a:t>
            </a:r>
            <a:r>
              <a:rPr dirty="0"/>
              <a:t>%</a:t>
            </a:r>
          </a:p>
        </p:txBody>
      </p:sp>
      <p:pic>
        <p:nvPicPr>
          <p:cNvPr id="24" name="дорожно транспортное.png" descr="дорожно транспортное.png"/>
          <p:cNvPicPr>
            <a:picLocks noChangeAspect="1"/>
          </p:cNvPicPr>
          <p:nvPr/>
        </p:nvPicPr>
        <p:blipFill>
          <a:blip r:embed="rId4">
            <a:alphaModFix amt="20000"/>
          </a:blip>
          <a:stretch>
            <a:fillRect/>
          </a:stretch>
        </p:blipFill>
        <p:spPr>
          <a:xfrm>
            <a:off x="7896200" y="4427396"/>
            <a:ext cx="2094119" cy="209411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491085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Прямоугольник"/>
          <p:cNvSpPr/>
          <p:nvPr/>
        </p:nvSpPr>
        <p:spPr>
          <a:xfrm>
            <a:off x="5971309" y="1461966"/>
            <a:ext cx="5510232" cy="1221441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6685B3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13" name="Прямоугольник 3"/>
          <p:cNvSpPr txBox="1"/>
          <p:nvPr/>
        </p:nvSpPr>
        <p:spPr>
          <a:xfrm>
            <a:off x="7481106" y="1488394"/>
            <a:ext cx="4057038" cy="1112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500" dirty="0" err="1"/>
              <a:t>Повышение</a:t>
            </a:r>
            <a:r>
              <a:rPr sz="1500" dirty="0"/>
              <a:t> </a:t>
            </a:r>
            <a:r>
              <a:rPr sz="1500" dirty="0" err="1"/>
              <a:t>качества</a:t>
            </a:r>
            <a:r>
              <a:rPr sz="1500" dirty="0"/>
              <a:t> и </a:t>
            </a:r>
            <a:r>
              <a:rPr sz="1500" dirty="0" err="1"/>
              <a:t>доступности</a:t>
            </a:r>
            <a:r>
              <a:rPr sz="1500" dirty="0"/>
              <a:t> </a:t>
            </a:r>
            <a:r>
              <a:rPr sz="1500" dirty="0" err="1"/>
              <a:t>предоставления</a:t>
            </a:r>
            <a:r>
              <a:rPr sz="1500" dirty="0"/>
              <a:t> </a:t>
            </a:r>
            <a:r>
              <a:rPr sz="1500" dirty="0" err="1"/>
              <a:t>государственных</a:t>
            </a:r>
            <a:r>
              <a:rPr sz="1500" dirty="0"/>
              <a:t> и </a:t>
            </a:r>
            <a:r>
              <a:rPr sz="1500" dirty="0" err="1"/>
              <a:t>муниципальных</a:t>
            </a:r>
            <a:r>
              <a:rPr sz="1500" dirty="0"/>
              <a:t> </a:t>
            </a:r>
            <a:r>
              <a:rPr sz="1500" dirty="0" err="1"/>
              <a:t>услуг</a:t>
            </a:r>
            <a:r>
              <a:rPr sz="1500" dirty="0"/>
              <a:t> </a:t>
            </a:r>
            <a:r>
              <a:rPr sz="1500" dirty="0" err="1"/>
              <a:t>на</a:t>
            </a:r>
            <a:r>
              <a:rPr sz="1500" dirty="0"/>
              <a:t> </a:t>
            </a:r>
            <a:r>
              <a:rPr sz="1500" dirty="0" err="1"/>
              <a:t>базе</a:t>
            </a:r>
            <a:r>
              <a:rPr sz="1500" dirty="0"/>
              <a:t> </a:t>
            </a:r>
            <a:r>
              <a:rPr sz="1500" dirty="0" err="1"/>
              <a:t>многофункциональных</a:t>
            </a:r>
            <a:r>
              <a:rPr sz="1500" dirty="0"/>
              <a:t> </a:t>
            </a:r>
            <a:r>
              <a:rPr sz="1500" dirty="0" err="1"/>
              <a:t>центров</a:t>
            </a:r>
            <a:r>
              <a:rPr sz="1500" dirty="0"/>
              <a:t> </a:t>
            </a:r>
            <a:r>
              <a:rPr sz="1500" dirty="0" err="1"/>
              <a:t>предоставления</a:t>
            </a:r>
            <a:r>
              <a:rPr sz="1500" dirty="0"/>
              <a:t> </a:t>
            </a:r>
            <a:r>
              <a:rPr sz="1500" dirty="0" err="1"/>
              <a:t>государственных</a:t>
            </a:r>
            <a:r>
              <a:rPr sz="1500" dirty="0"/>
              <a:t> и </a:t>
            </a:r>
            <a:r>
              <a:rPr sz="1500" dirty="0" err="1"/>
              <a:t>муниципальных</a:t>
            </a:r>
            <a:r>
              <a:rPr sz="1500" dirty="0"/>
              <a:t> </a:t>
            </a:r>
            <a:r>
              <a:rPr sz="1500" dirty="0" err="1"/>
              <a:t>услуг</a:t>
            </a:r>
            <a:endParaRPr sz="1500" dirty="0"/>
          </a:p>
        </p:txBody>
      </p:sp>
      <p:sp>
        <p:nvSpPr>
          <p:cNvPr id="714" name="Прямоугольник"/>
          <p:cNvSpPr/>
          <p:nvPr/>
        </p:nvSpPr>
        <p:spPr>
          <a:xfrm>
            <a:off x="5971309" y="2759809"/>
            <a:ext cx="5510232" cy="856420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15" name="Прямоугольник 3"/>
          <p:cNvSpPr txBox="1"/>
          <p:nvPr/>
        </p:nvSpPr>
        <p:spPr>
          <a:xfrm>
            <a:off x="7497357" y="2746219"/>
            <a:ext cx="4057038" cy="856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500" dirty="0" err="1"/>
              <a:t>Развитие</a:t>
            </a:r>
            <a:r>
              <a:rPr sz="1500" dirty="0"/>
              <a:t> </a:t>
            </a:r>
            <a:r>
              <a:rPr sz="1500" dirty="0" err="1"/>
              <a:t>информационной</a:t>
            </a:r>
            <a:r>
              <a:rPr sz="1500" dirty="0"/>
              <a:t> и </a:t>
            </a:r>
            <a:r>
              <a:rPr sz="1500" dirty="0" err="1"/>
              <a:t>технологической</a:t>
            </a:r>
            <a:r>
              <a:rPr sz="1500" dirty="0"/>
              <a:t> </a:t>
            </a:r>
            <a:r>
              <a:rPr sz="1500" dirty="0" err="1"/>
              <a:t>инфраструктуры</a:t>
            </a:r>
            <a:r>
              <a:rPr sz="1500" dirty="0"/>
              <a:t> </a:t>
            </a:r>
            <a:r>
              <a:rPr sz="1500" dirty="0" err="1"/>
              <a:t>экосистемы</a:t>
            </a:r>
            <a:r>
              <a:rPr sz="1500" dirty="0"/>
              <a:t> </a:t>
            </a:r>
            <a:r>
              <a:rPr sz="1500" dirty="0" err="1"/>
              <a:t>цифровой</a:t>
            </a:r>
            <a:r>
              <a:rPr sz="1500" dirty="0"/>
              <a:t> </a:t>
            </a:r>
            <a:r>
              <a:rPr sz="1500" dirty="0" err="1"/>
              <a:t>экономики</a:t>
            </a:r>
            <a:r>
              <a:rPr sz="1500" dirty="0"/>
              <a:t> </a:t>
            </a:r>
            <a:r>
              <a:rPr sz="1500" dirty="0" err="1"/>
              <a:t>муниципального</a:t>
            </a:r>
            <a:r>
              <a:rPr sz="1500" dirty="0"/>
              <a:t> </a:t>
            </a:r>
            <a:r>
              <a:rPr sz="1500" dirty="0" err="1"/>
              <a:t>образования</a:t>
            </a:r>
            <a:r>
              <a:rPr sz="1500" dirty="0"/>
              <a:t> </a:t>
            </a:r>
            <a:r>
              <a:rPr sz="1500" dirty="0" err="1"/>
              <a:t>Московской</a:t>
            </a:r>
            <a:r>
              <a:rPr sz="1500" dirty="0"/>
              <a:t> </a:t>
            </a:r>
            <a:r>
              <a:rPr sz="1500" dirty="0" err="1"/>
              <a:t>области</a:t>
            </a:r>
            <a:endParaRPr sz="1500" dirty="0"/>
          </a:p>
        </p:txBody>
      </p:sp>
      <p:sp>
        <p:nvSpPr>
          <p:cNvPr id="71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33</a:t>
            </a:fld>
            <a:endParaRPr/>
          </a:p>
        </p:txBody>
      </p:sp>
      <p:sp>
        <p:nvSpPr>
          <p:cNvPr id="717" name="Прямоугольник 4"/>
          <p:cNvSpPr txBox="1"/>
          <p:nvPr/>
        </p:nvSpPr>
        <p:spPr>
          <a:xfrm>
            <a:off x="-78971" y="279598"/>
            <a:ext cx="121005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«ЦИФРОВОЕ МУНИЦИПАЛЬНОЕ ОБРАЗОВАНИЕ»</a:t>
            </a:r>
          </a:p>
        </p:txBody>
      </p:sp>
      <p:graphicFrame>
        <p:nvGraphicFramePr>
          <p:cNvPr id="718" name="2D‑кольцевая диаграмма"/>
          <p:cNvGraphicFramePr/>
          <p:nvPr/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9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dirty="0"/>
              <a:t>34</a:t>
            </a:r>
            <a:r>
              <a:rPr lang="ru-RU" dirty="0"/>
              <a:t>1</a:t>
            </a:r>
            <a:r>
              <a:rPr dirty="0"/>
              <a:t>,</a:t>
            </a:r>
            <a:r>
              <a:rPr lang="ru-RU" dirty="0"/>
              <a:t>8</a:t>
            </a:r>
            <a:endParaRPr dirty="0"/>
          </a:p>
        </p:txBody>
      </p:sp>
      <p:sp>
        <p:nvSpPr>
          <p:cNvPr id="720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721" name="Прямоугольник 3"/>
          <p:cNvSpPr txBox="1"/>
          <p:nvPr/>
        </p:nvSpPr>
        <p:spPr>
          <a:xfrm>
            <a:off x="4675740" y="3750288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94,8</a:t>
            </a:r>
            <a:r>
              <a:rPr dirty="0"/>
              <a:t>%</a:t>
            </a:r>
          </a:p>
        </p:txBody>
      </p:sp>
      <p:sp>
        <p:nvSpPr>
          <p:cNvPr id="722" name="Прямоугольник 3"/>
          <p:cNvSpPr txBox="1"/>
          <p:nvPr/>
        </p:nvSpPr>
        <p:spPr>
          <a:xfrm>
            <a:off x="6155269" y="1793734"/>
            <a:ext cx="118764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9</a:t>
            </a:r>
            <a:r>
              <a:rPr dirty="0"/>
              <a:t>,</a:t>
            </a:r>
            <a:r>
              <a:rPr lang="ru-RU" dirty="0"/>
              <a:t>6</a:t>
            </a:r>
            <a:endParaRPr dirty="0"/>
          </a:p>
        </p:txBody>
      </p:sp>
      <p:sp>
        <p:nvSpPr>
          <p:cNvPr id="723" name="Прямоугольник 3"/>
          <p:cNvSpPr txBox="1"/>
          <p:nvPr/>
        </p:nvSpPr>
        <p:spPr>
          <a:xfrm>
            <a:off x="6155269" y="2917719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8,2</a:t>
            </a:r>
            <a:endParaRPr dirty="0"/>
          </a:p>
        </p:txBody>
      </p:sp>
      <p:sp>
        <p:nvSpPr>
          <p:cNvPr id="724" name="Прямоугольник 3"/>
          <p:cNvSpPr txBox="1"/>
          <p:nvPr/>
        </p:nvSpPr>
        <p:spPr>
          <a:xfrm>
            <a:off x="1675538" y="2216237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2,8</a:t>
            </a:r>
            <a:r>
              <a:rPr dirty="0"/>
              <a:t>%</a:t>
            </a:r>
          </a:p>
        </p:txBody>
      </p:sp>
      <p:sp>
        <p:nvSpPr>
          <p:cNvPr id="725" name="Прямоугольник 3"/>
          <p:cNvSpPr txBox="1"/>
          <p:nvPr/>
        </p:nvSpPr>
        <p:spPr>
          <a:xfrm>
            <a:off x="2552412" y="1879742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2</a:t>
            </a:r>
            <a:r>
              <a:rPr dirty="0"/>
              <a:t>,4%</a:t>
            </a:r>
          </a:p>
        </p:txBody>
      </p:sp>
      <p:sp>
        <p:nvSpPr>
          <p:cNvPr id="726" name="Прямоугольник"/>
          <p:cNvSpPr/>
          <p:nvPr/>
        </p:nvSpPr>
        <p:spPr>
          <a:xfrm>
            <a:off x="5971309" y="3691741"/>
            <a:ext cx="5510232" cy="726441"/>
          </a:xfrm>
          <a:prstGeom prst="rect">
            <a:avLst/>
          </a:prstGeom>
          <a:solidFill>
            <a:srgbClr val="6A98C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27" name="Прямоугольник 3"/>
          <p:cNvSpPr txBox="1"/>
          <p:nvPr/>
        </p:nvSpPr>
        <p:spPr>
          <a:xfrm>
            <a:off x="7497357" y="3856840"/>
            <a:ext cx="4057038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sz="1900" dirty="0" err="1"/>
              <a:t>Обеспечивающая</a:t>
            </a:r>
            <a:r>
              <a:rPr sz="1900" dirty="0"/>
              <a:t> </a:t>
            </a:r>
            <a:r>
              <a:rPr sz="1900" dirty="0" err="1"/>
              <a:t>подпрограмма</a:t>
            </a:r>
            <a:endParaRPr sz="1900" dirty="0"/>
          </a:p>
        </p:txBody>
      </p:sp>
      <p:sp>
        <p:nvSpPr>
          <p:cNvPr id="728" name="Прямоугольник 3"/>
          <p:cNvSpPr txBox="1"/>
          <p:nvPr/>
        </p:nvSpPr>
        <p:spPr>
          <a:xfrm>
            <a:off x="6155269" y="3849651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r>
              <a:rPr dirty="0"/>
              <a:t>3</a:t>
            </a:r>
            <a:r>
              <a:rPr lang="ru-RU" dirty="0"/>
              <a:t>2</a:t>
            </a:r>
            <a:r>
              <a:rPr dirty="0"/>
              <a:t>4</a:t>
            </a:r>
          </a:p>
        </p:txBody>
      </p:sp>
      <p:pic>
        <p:nvPicPr>
          <p:cNvPr id="20" name="цифровое мун обр.png" descr="цифровое мун обр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037368" y="4722296"/>
            <a:ext cx="1856118" cy="18561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0" name="Диаграмма 4"/>
          <p:cNvGraphicFramePr/>
          <p:nvPr/>
        </p:nvGraphicFramePr>
        <p:xfrm>
          <a:off x="1001627" y="1687582"/>
          <a:ext cx="4407378" cy="44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1" name="Прямоугольник"/>
          <p:cNvSpPr/>
          <p:nvPr/>
        </p:nvSpPr>
        <p:spPr>
          <a:xfrm>
            <a:off x="5971309" y="1914980"/>
            <a:ext cx="5510232" cy="827151"/>
          </a:xfrm>
          <a:prstGeom prst="rect">
            <a:avLst/>
          </a:prstGeom>
          <a:solidFill>
            <a:srgbClr val="67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32" name="Прямоугольник 3"/>
          <p:cNvSpPr txBox="1"/>
          <p:nvPr/>
        </p:nvSpPr>
        <p:spPr>
          <a:xfrm>
            <a:off x="7497357" y="1914090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800" dirty="0" err="1"/>
              <a:t>Реализация</a:t>
            </a:r>
            <a:r>
              <a:rPr sz="1800" dirty="0"/>
              <a:t> </a:t>
            </a:r>
            <a:r>
              <a:rPr sz="1800" dirty="0" err="1"/>
              <a:t>политики</a:t>
            </a:r>
            <a:r>
              <a:rPr sz="1800" dirty="0"/>
              <a:t> </a:t>
            </a:r>
            <a:r>
              <a:rPr sz="1800" dirty="0" err="1"/>
              <a:t>пространственного</a:t>
            </a:r>
            <a:r>
              <a:rPr sz="1800" dirty="0"/>
              <a:t> </a:t>
            </a:r>
            <a:r>
              <a:rPr sz="1800" dirty="0" err="1"/>
              <a:t>развития</a:t>
            </a:r>
            <a:endParaRPr sz="1800" dirty="0"/>
          </a:p>
        </p:txBody>
      </p:sp>
      <p:sp>
        <p:nvSpPr>
          <p:cNvPr id="733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34</a:t>
            </a:fld>
            <a:endParaRPr/>
          </a:p>
        </p:txBody>
      </p:sp>
      <p:sp>
        <p:nvSpPr>
          <p:cNvPr id="734" name="Прямоугольник 4"/>
          <p:cNvSpPr txBox="1"/>
          <p:nvPr/>
        </p:nvSpPr>
        <p:spPr>
          <a:xfrm>
            <a:off x="0" y="297404"/>
            <a:ext cx="12100560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«АРХИТЕКТУРА И ГРАДОСТРОИТЕЛЬСТВО»</a:t>
            </a:r>
          </a:p>
        </p:txBody>
      </p:sp>
      <p:sp>
        <p:nvSpPr>
          <p:cNvPr id="735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109,1</a:t>
            </a:r>
            <a:endParaRPr dirty="0"/>
          </a:p>
        </p:txBody>
      </p:sp>
      <p:sp>
        <p:nvSpPr>
          <p:cNvPr id="736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737" name="Прямоугольник 3"/>
          <p:cNvSpPr txBox="1"/>
          <p:nvPr/>
        </p:nvSpPr>
        <p:spPr>
          <a:xfrm>
            <a:off x="6155269" y="2083284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12,8</a:t>
            </a:r>
            <a:endParaRPr dirty="0"/>
          </a:p>
        </p:txBody>
      </p:sp>
      <p:sp>
        <p:nvSpPr>
          <p:cNvPr id="738" name="Прямоугольник"/>
          <p:cNvSpPr/>
          <p:nvPr/>
        </p:nvSpPr>
        <p:spPr>
          <a:xfrm>
            <a:off x="5971309" y="2810256"/>
            <a:ext cx="5510232" cy="827151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39" name="Прямоугольник 3"/>
          <p:cNvSpPr txBox="1"/>
          <p:nvPr/>
        </p:nvSpPr>
        <p:spPr>
          <a:xfrm>
            <a:off x="7497357" y="2809366"/>
            <a:ext cx="3760327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800"/>
              <a:t>Создание условий для реализации полномочий органов местного самоуправления </a:t>
            </a:r>
          </a:p>
        </p:txBody>
      </p:sp>
      <p:sp>
        <p:nvSpPr>
          <p:cNvPr id="740" name="Прямоугольник 3"/>
          <p:cNvSpPr txBox="1"/>
          <p:nvPr/>
        </p:nvSpPr>
        <p:spPr>
          <a:xfrm>
            <a:off x="6155269" y="2978560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96,3</a:t>
            </a:r>
            <a:endParaRPr dirty="0"/>
          </a:p>
        </p:txBody>
      </p:sp>
      <p:sp>
        <p:nvSpPr>
          <p:cNvPr id="741" name="Прямоугольник 3"/>
          <p:cNvSpPr txBox="1"/>
          <p:nvPr/>
        </p:nvSpPr>
        <p:spPr>
          <a:xfrm>
            <a:off x="985405" y="3853131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88,3</a:t>
            </a:r>
            <a:r>
              <a:rPr dirty="0"/>
              <a:t>%</a:t>
            </a:r>
          </a:p>
        </p:txBody>
      </p:sp>
      <p:sp>
        <p:nvSpPr>
          <p:cNvPr id="742" name="Прямоугольник 3"/>
          <p:cNvSpPr txBox="1"/>
          <p:nvPr/>
        </p:nvSpPr>
        <p:spPr>
          <a:xfrm>
            <a:off x="2351584" y="1878022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11,7</a:t>
            </a:r>
            <a:r>
              <a:rPr dirty="0"/>
              <a:t>%</a:t>
            </a:r>
          </a:p>
        </p:txBody>
      </p:sp>
      <p:pic>
        <p:nvPicPr>
          <p:cNvPr id="16" name="архитектура и градостроительство.png" descr="архитектура и градостроительство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896200" y="4474477"/>
            <a:ext cx="2025384" cy="20253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5" name="Диаграмма 4"/>
          <p:cNvGraphicFramePr/>
          <p:nvPr/>
        </p:nvGraphicFramePr>
        <p:xfrm>
          <a:off x="1001627" y="1687582"/>
          <a:ext cx="4407378" cy="44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46" name="Прямоугольник"/>
          <p:cNvSpPr/>
          <p:nvPr/>
        </p:nvSpPr>
        <p:spPr>
          <a:xfrm>
            <a:off x="5971309" y="1914980"/>
            <a:ext cx="5510232" cy="725551"/>
          </a:xfrm>
          <a:prstGeom prst="rect">
            <a:avLst/>
          </a:prstGeom>
          <a:solidFill>
            <a:srgbClr val="6785B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47" name="Прямоугольник 3"/>
          <p:cNvSpPr txBox="1"/>
          <p:nvPr/>
        </p:nvSpPr>
        <p:spPr>
          <a:xfrm>
            <a:off x="7497357" y="1914090"/>
            <a:ext cx="3760327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2000" dirty="0" err="1"/>
              <a:t>Комфортная</a:t>
            </a:r>
            <a:r>
              <a:rPr sz="2000" dirty="0"/>
              <a:t> </a:t>
            </a:r>
            <a:r>
              <a:rPr sz="2000" dirty="0" err="1"/>
              <a:t>городская</a:t>
            </a:r>
            <a:r>
              <a:rPr sz="2000" dirty="0"/>
              <a:t> </a:t>
            </a:r>
            <a:r>
              <a:rPr sz="2000" dirty="0" err="1"/>
              <a:t>среда</a:t>
            </a:r>
            <a:endParaRPr sz="2000" dirty="0"/>
          </a:p>
        </p:txBody>
      </p:sp>
      <p:sp>
        <p:nvSpPr>
          <p:cNvPr id="748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35</a:t>
            </a:fld>
            <a:endParaRPr/>
          </a:p>
        </p:txBody>
      </p:sp>
      <p:sp>
        <p:nvSpPr>
          <p:cNvPr id="749" name="Прямоугольник 4"/>
          <p:cNvSpPr txBox="1"/>
          <p:nvPr/>
        </p:nvSpPr>
        <p:spPr>
          <a:xfrm>
            <a:off x="0" y="119442"/>
            <a:ext cx="1210056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«ФОРМИРОВАНИЕ СОВРЕМЕННОЙ </a:t>
            </a:r>
          </a:p>
          <a:p>
            <a:pPr lvl="1" indent="456719">
              <a:defRPr sz="2100"/>
            </a:pPr>
            <a:r>
              <a:rPr sz="3000" dirty="0"/>
              <a:t>КОМФОРТНОЙ ГОРОДСКОЙ СРЕДЫ»</a:t>
            </a:r>
          </a:p>
        </p:txBody>
      </p:sp>
      <p:sp>
        <p:nvSpPr>
          <p:cNvPr id="750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4 659,1</a:t>
            </a:r>
            <a:endParaRPr dirty="0"/>
          </a:p>
        </p:txBody>
      </p:sp>
      <p:sp>
        <p:nvSpPr>
          <p:cNvPr id="751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752" name="Прямоугольник 3"/>
          <p:cNvSpPr txBox="1"/>
          <p:nvPr/>
        </p:nvSpPr>
        <p:spPr>
          <a:xfrm>
            <a:off x="6155269" y="2038784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1 916,9</a:t>
            </a:r>
            <a:endParaRPr dirty="0"/>
          </a:p>
        </p:txBody>
      </p:sp>
      <p:sp>
        <p:nvSpPr>
          <p:cNvPr id="753" name="Прямоугольник"/>
          <p:cNvSpPr/>
          <p:nvPr/>
        </p:nvSpPr>
        <p:spPr>
          <a:xfrm>
            <a:off x="5971309" y="2823875"/>
            <a:ext cx="5510232" cy="1212434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54" name="Прямоугольник 3"/>
          <p:cNvSpPr txBox="1"/>
          <p:nvPr/>
        </p:nvSpPr>
        <p:spPr>
          <a:xfrm>
            <a:off x="7497357" y="2822985"/>
            <a:ext cx="3760327" cy="1214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600" dirty="0" err="1"/>
              <a:t>Создание</a:t>
            </a:r>
            <a:r>
              <a:rPr sz="1600" dirty="0"/>
              <a:t> </a:t>
            </a:r>
            <a:r>
              <a:rPr sz="1600" dirty="0" err="1"/>
              <a:t>условий</a:t>
            </a:r>
            <a:r>
              <a:rPr sz="1600" dirty="0"/>
              <a:t> </a:t>
            </a:r>
            <a:r>
              <a:rPr sz="1600" dirty="0" err="1"/>
              <a:t>для</a:t>
            </a:r>
            <a:r>
              <a:rPr sz="1600" dirty="0"/>
              <a:t> </a:t>
            </a:r>
            <a:r>
              <a:rPr sz="1600" dirty="0" err="1"/>
              <a:t>обеспечения</a:t>
            </a:r>
            <a:r>
              <a:rPr sz="1600" dirty="0"/>
              <a:t> </a:t>
            </a:r>
            <a:r>
              <a:rPr sz="1600" dirty="0" err="1"/>
              <a:t>комфортного</a:t>
            </a:r>
            <a:r>
              <a:rPr sz="1600" dirty="0"/>
              <a:t> </a:t>
            </a:r>
            <a:r>
              <a:rPr sz="1600" dirty="0" err="1"/>
              <a:t>проживания</a:t>
            </a:r>
            <a:r>
              <a:rPr sz="1600" dirty="0"/>
              <a:t> </a:t>
            </a:r>
            <a:r>
              <a:rPr sz="1600" dirty="0" err="1"/>
              <a:t>жителей</a:t>
            </a:r>
            <a:r>
              <a:rPr sz="1600" dirty="0"/>
              <a:t>, в </a:t>
            </a:r>
            <a:r>
              <a:rPr sz="1600" dirty="0" err="1"/>
              <a:t>том</a:t>
            </a:r>
            <a:r>
              <a:rPr sz="1600" dirty="0"/>
              <a:t> </a:t>
            </a:r>
            <a:r>
              <a:rPr sz="1600" dirty="0" err="1"/>
              <a:t>числе</a:t>
            </a:r>
            <a:r>
              <a:rPr sz="1600" dirty="0"/>
              <a:t> </a:t>
            </a:r>
            <a:r>
              <a:rPr sz="1600" dirty="0" err="1"/>
              <a:t>многоквартирных</a:t>
            </a:r>
            <a:r>
              <a:rPr sz="1600" dirty="0"/>
              <a:t> </a:t>
            </a:r>
            <a:r>
              <a:rPr sz="1600" dirty="0" err="1"/>
              <a:t>домах</a:t>
            </a:r>
            <a:r>
              <a:rPr sz="1600" dirty="0"/>
              <a:t> </a:t>
            </a:r>
            <a:r>
              <a:rPr sz="1600" dirty="0" err="1"/>
              <a:t>на</a:t>
            </a:r>
            <a:r>
              <a:rPr sz="1600" dirty="0"/>
              <a:t> </a:t>
            </a:r>
            <a:r>
              <a:rPr sz="1600" dirty="0" err="1"/>
              <a:t>территории</a:t>
            </a:r>
            <a:r>
              <a:rPr sz="1600" dirty="0"/>
              <a:t> </a:t>
            </a:r>
            <a:r>
              <a:rPr sz="1600" dirty="0" err="1"/>
              <a:t>московской</a:t>
            </a:r>
            <a:r>
              <a:rPr sz="1600" dirty="0"/>
              <a:t> </a:t>
            </a:r>
            <a:r>
              <a:rPr sz="1600" dirty="0" err="1"/>
              <a:t>области</a:t>
            </a:r>
            <a:endParaRPr sz="1600" dirty="0"/>
          </a:p>
        </p:txBody>
      </p:sp>
      <p:sp>
        <p:nvSpPr>
          <p:cNvPr id="755" name="Прямоугольник 3"/>
          <p:cNvSpPr txBox="1"/>
          <p:nvPr/>
        </p:nvSpPr>
        <p:spPr>
          <a:xfrm>
            <a:off x="6155269" y="3233479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2 742,2</a:t>
            </a:r>
            <a:endParaRPr dirty="0"/>
          </a:p>
        </p:txBody>
      </p:sp>
      <p:sp>
        <p:nvSpPr>
          <p:cNvPr id="756" name="Прямоугольник 3"/>
          <p:cNvSpPr txBox="1"/>
          <p:nvPr/>
        </p:nvSpPr>
        <p:spPr>
          <a:xfrm>
            <a:off x="977306" y="3775782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58,9</a:t>
            </a:r>
            <a:r>
              <a:rPr dirty="0"/>
              <a:t>%</a:t>
            </a:r>
          </a:p>
        </p:txBody>
      </p:sp>
      <p:sp>
        <p:nvSpPr>
          <p:cNvPr id="757" name="Прямоугольник 3"/>
          <p:cNvSpPr txBox="1"/>
          <p:nvPr/>
        </p:nvSpPr>
        <p:spPr>
          <a:xfrm>
            <a:off x="4694644" y="3705694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41,1</a:t>
            </a:r>
            <a:r>
              <a:rPr dirty="0"/>
              <a:t>%</a:t>
            </a:r>
          </a:p>
        </p:txBody>
      </p:sp>
      <p:pic>
        <p:nvPicPr>
          <p:cNvPr id="16" name="комфортная городская среда.png" descr="комфортная городская среда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7941893" y="4499432"/>
            <a:ext cx="2022083" cy="202208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544121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0" name="Диаграмма 4"/>
          <p:cNvGraphicFramePr/>
          <p:nvPr>
            <p:extLst>
              <p:ext uri="{D42A27DB-BD31-4B8C-83A1-F6EECF244321}">
                <p14:modId xmlns:p14="http://schemas.microsoft.com/office/powerpoint/2010/main" val="3858239669"/>
              </p:ext>
            </p:extLst>
          </p:nvPr>
        </p:nvGraphicFramePr>
        <p:xfrm>
          <a:off x="1001627" y="1687582"/>
          <a:ext cx="4407378" cy="4407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61" name="Прямоугольник"/>
          <p:cNvSpPr/>
          <p:nvPr/>
        </p:nvSpPr>
        <p:spPr>
          <a:xfrm>
            <a:off x="6082916" y="1556792"/>
            <a:ext cx="5510232" cy="8289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62" name="Прямоугольник 3"/>
          <p:cNvSpPr txBox="1"/>
          <p:nvPr/>
        </p:nvSpPr>
        <p:spPr>
          <a:xfrm>
            <a:off x="7608964" y="1556792"/>
            <a:ext cx="3887636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700" dirty="0" err="1"/>
              <a:t>Строительство</a:t>
            </a:r>
            <a:r>
              <a:rPr sz="1700" dirty="0"/>
              <a:t> (</a:t>
            </a:r>
            <a:r>
              <a:rPr sz="1700" dirty="0" err="1"/>
              <a:t>реконструкция</a:t>
            </a:r>
            <a:r>
              <a:rPr sz="1700" dirty="0"/>
              <a:t>), </a:t>
            </a:r>
            <a:r>
              <a:rPr sz="1700" dirty="0" err="1"/>
              <a:t>капитальный</a:t>
            </a:r>
            <a:r>
              <a:rPr sz="1700" dirty="0"/>
              <a:t> </a:t>
            </a:r>
            <a:r>
              <a:rPr sz="1700" dirty="0" err="1"/>
              <a:t>ремонт</a:t>
            </a:r>
            <a:r>
              <a:rPr sz="1700" dirty="0"/>
              <a:t> </a:t>
            </a:r>
            <a:r>
              <a:rPr sz="1700" dirty="0" err="1"/>
              <a:t>объектов</a:t>
            </a:r>
            <a:r>
              <a:rPr sz="1700" dirty="0"/>
              <a:t> </a:t>
            </a:r>
            <a:r>
              <a:rPr sz="1700" dirty="0" err="1"/>
              <a:t>культуры</a:t>
            </a:r>
            <a:endParaRPr sz="1700" dirty="0"/>
          </a:p>
        </p:txBody>
      </p:sp>
      <p:sp>
        <p:nvSpPr>
          <p:cNvPr id="763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 smtClean="0"/>
              <a:t>36</a:t>
            </a:fld>
            <a:endParaRPr/>
          </a:p>
        </p:txBody>
      </p:sp>
      <p:sp>
        <p:nvSpPr>
          <p:cNvPr id="764" name="Прямоугольник 4"/>
          <p:cNvSpPr txBox="1"/>
          <p:nvPr/>
        </p:nvSpPr>
        <p:spPr>
          <a:xfrm>
            <a:off x="0" y="79491"/>
            <a:ext cx="1210056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456719">
              <a:defRPr sz="2100"/>
            </a:pPr>
            <a:r>
              <a:rPr sz="3000" dirty="0"/>
              <a:t>МП «СТРОИТЕЛЬСТВО И КАПИТАЛЬНЫЙ РЕМОНТ </a:t>
            </a:r>
          </a:p>
          <a:p>
            <a:pPr lvl="1" indent="456719">
              <a:defRPr sz="2100"/>
            </a:pPr>
            <a:r>
              <a:rPr sz="3000" dirty="0"/>
              <a:t>ОБЪЕКТОВ СОЦИАЛЬНОЙ ИНФРАСТРУКТУРЫ»</a:t>
            </a:r>
          </a:p>
        </p:txBody>
      </p:sp>
      <p:sp>
        <p:nvSpPr>
          <p:cNvPr id="765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712,2</a:t>
            </a:r>
            <a:endParaRPr dirty="0"/>
          </a:p>
        </p:txBody>
      </p:sp>
      <p:sp>
        <p:nvSpPr>
          <p:cNvPr id="766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767" name="Прямоугольник 3"/>
          <p:cNvSpPr txBox="1"/>
          <p:nvPr/>
        </p:nvSpPr>
        <p:spPr>
          <a:xfrm>
            <a:off x="6266876" y="1725986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36,2</a:t>
            </a:r>
            <a:endParaRPr dirty="0"/>
          </a:p>
        </p:txBody>
      </p:sp>
      <p:sp>
        <p:nvSpPr>
          <p:cNvPr id="768" name="Прямоугольник"/>
          <p:cNvSpPr/>
          <p:nvPr/>
        </p:nvSpPr>
        <p:spPr>
          <a:xfrm>
            <a:off x="6082916" y="2456513"/>
            <a:ext cx="5510232" cy="82715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69" name="Прямоугольник 3"/>
          <p:cNvSpPr txBox="1"/>
          <p:nvPr/>
        </p:nvSpPr>
        <p:spPr>
          <a:xfrm>
            <a:off x="7608964" y="2452068"/>
            <a:ext cx="3887636" cy="828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700" dirty="0" err="1"/>
              <a:t>Строительство</a:t>
            </a:r>
            <a:r>
              <a:rPr sz="1700" dirty="0"/>
              <a:t> (</a:t>
            </a:r>
            <a:r>
              <a:rPr sz="1700" dirty="0" err="1"/>
              <a:t>реконструкция</a:t>
            </a:r>
            <a:r>
              <a:rPr sz="1700" dirty="0"/>
              <a:t>), </a:t>
            </a:r>
            <a:r>
              <a:rPr sz="1700" dirty="0" err="1"/>
              <a:t>капитальный</a:t>
            </a:r>
            <a:r>
              <a:rPr sz="1700" dirty="0"/>
              <a:t> </a:t>
            </a:r>
            <a:r>
              <a:rPr sz="1700" dirty="0" err="1"/>
              <a:t>ремонт</a:t>
            </a:r>
            <a:r>
              <a:rPr sz="1700" dirty="0"/>
              <a:t> </a:t>
            </a:r>
            <a:r>
              <a:rPr sz="1700" dirty="0" err="1"/>
              <a:t>объектов</a:t>
            </a:r>
            <a:r>
              <a:rPr sz="1700" dirty="0"/>
              <a:t> </a:t>
            </a:r>
            <a:r>
              <a:rPr sz="1700" dirty="0" err="1"/>
              <a:t>образования</a:t>
            </a:r>
            <a:endParaRPr sz="1700" dirty="0"/>
          </a:p>
        </p:txBody>
      </p:sp>
      <p:sp>
        <p:nvSpPr>
          <p:cNvPr id="770" name="Прямоугольник 3"/>
          <p:cNvSpPr txBox="1"/>
          <p:nvPr/>
        </p:nvSpPr>
        <p:spPr>
          <a:xfrm>
            <a:off x="6266876" y="2621262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655,9</a:t>
            </a:r>
            <a:endParaRPr dirty="0"/>
          </a:p>
        </p:txBody>
      </p:sp>
      <p:sp>
        <p:nvSpPr>
          <p:cNvPr id="18" name="Прямоугольник"/>
          <p:cNvSpPr/>
          <p:nvPr/>
        </p:nvSpPr>
        <p:spPr>
          <a:xfrm>
            <a:off x="6082916" y="3359734"/>
            <a:ext cx="5510232" cy="86409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1" name="Прямоугольник 3"/>
          <p:cNvSpPr txBox="1"/>
          <p:nvPr/>
        </p:nvSpPr>
        <p:spPr>
          <a:xfrm>
            <a:off x="7631769" y="3359734"/>
            <a:ext cx="3864831" cy="72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sz="1700" dirty="0" err="1"/>
              <a:t>Строительство</a:t>
            </a:r>
            <a:r>
              <a:rPr sz="1700" dirty="0"/>
              <a:t> (</a:t>
            </a:r>
            <a:r>
              <a:rPr sz="1700" dirty="0" err="1"/>
              <a:t>реконструкция</a:t>
            </a:r>
            <a:r>
              <a:rPr sz="1700" dirty="0"/>
              <a:t>), </a:t>
            </a:r>
            <a:r>
              <a:rPr sz="1700" dirty="0" err="1"/>
              <a:t>капитальный</a:t>
            </a:r>
            <a:r>
              <a:rPr sz="1700" dirty="0"/>
              <a:t> </a:t>
            </a:r>
            <a:r>
              <a:rPr sz="1700" dirty="0" err="1"/>
              <a:t>ремонт</a:t>
            </a:r>
            <a:r>
              <a:rPr sz="1700" dirty="0"/>
              <a:t> </a:t>
            </a:r>
            <a:r>
              <a:rPr sz="1700" dirty="0" err="1"/>
              <a:t>объектов</a:t>
            </a:r>
            <a:r>
              <a:rPr sz="1700" dirty="0"/>
              <a:t> </a:t>
            </a:r>
            <a:r>
              <a:rPr lang="ru-RU" sz="1700" dirty="0"/>
              <a:t>физической культуры и спорта</a:t>
            </a:r>
            <a:endParaRPr sz="1700" dirty="0"/>
          </a:p>
        </p:txBody>
      </p:sp>
      <p:sp>
        <p:nvSpPr>
          <p:cNvPr id="23" name="Прямоугольник 3"/>
          <p:cNvSpPr txBox="1"/>
          <p:nvPr/>
        </p:nvSpPr>
        <p:spPr>
          <a:xfrm>
            <a:off x="6266877" y="3516236"/>
            <a:ext cx="98206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20,1</a:t>
            </a:r>
            <a:endParaRPr dirty="0"/>
          </a:p>
        </p:txBody>
      </p:sp>
      <p:pic>
        <p:nvPicPr>
          <p:cNvPr id="17" name="строительство и кап ремнот.png" descr="строительство и кап ремнот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184232" y="4437112"/>
            <a:ext cx="1972940" cy="19729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428122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37</a:t>
            </a:fld>
            <a:endParaRPr/>
          </a:p>
        </p:txBody>
      </p:sp>
      <p:sp>
        <p:nvSpPr>
          <p:cNvPr id="776" name="Прямоугольник 4"/>
          <p:cNvSpPr txBox="1"/>
          <p:nvPr/>
        </p:nvSpPr>
        <p:spPr>
          <a:xfrm>
            <a:off x="649459" y="408982"/>
            <a:ext cx="1210056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/>
            </a:lvl1pPr>
          </a:lstStyle>
          <a:p>
            <a:r>
              <a:t>МП «ПЕРЕСЕЛЕНИЕ ГРАЖДАН ИЗ АВАРИЙНОГО ЖИЛИЩНОГО ФОНДА</a:t>
            </a:r>
          </a:p>
        </p:txBody>
      </p:sp>
      <p:graphicFrame>
        <p:nvGraphicFramePr>
          <p:cNvPr id="777" name="2D‑кольцевая диаграмма"/>
          <p:cNvGraphicFramePr/>
          <p:nvPr/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78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1 058,2</a:t>
            </a:r>
            <a:endParaRPr dirty="0"/>
          </a:p>
        </p:txBody>
      </p:sp>
      <p:sp>
        <p:nvSpPr>
          <p:cNvPr id="779" name="Прямоугольник 3"/>
          <p:cNvSpPr txBox="1"/>
          <p:nvPr/>
        </p:nvSpPr>
        <p:spPr>
          <a:xfrm>
            <a:off x="1675538" y="3851888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м</a:t>
            </a:r>
            <a:r>
              <a:rPr dirty="0" err="1"/>
              <a:t>лн.рублей</a:t>
            </a:r>
            <a:endParaRPr dirty="0"/>
          </a:p>
        </p:txBody>
      </p:sp>
      <p:sp>
        <p:nvSpPr>
          <p:cNvPr id="780" name="Прямоугольник 3"/>
          <p:cNvSpPr txBox="1"/>
          <p:nvPr/>
        </p:nvSpPr>
        <p:spPr>
          <a:xfrm>
            <a:off x="4223792" y="4958206"/>
            <a:ext cx="738682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dirty="0"/>
              <a:t>99,5</a:t>
            </a:r>
            <a:r>
              <a:rPr dirty="0"/>
              <a:t>%</a:t>
            </a:r>
          </a:p>
        </p:txBody>
      </p:sp>
      <p:pic>
        <p:nvPicPr>
          <p:cNvPr id="13" name="аварийное жилье.png" descr="аварийное жилье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040216" y="4653136"/>
            <a:ext cx="1874290" cy="187428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52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miter lim="400000"/>
          </a:ln>
        </p:spPr>
      </p:pic>
      <p:sp>
        <p:nvSpPr>
          <p:cNvPr id="14" name="Прямоугольник"/>
          <p:cNvSpPr/>
          <p:nvPr/>
        </p:nvSpPr>
        <p:spPr>
          <a:xfrm>
            <a:off x="5727121" y="2132856"/>
            <a:ext cx="6312024" cy="185920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5" name="Прямоугольник 3"/>
          <p:cNvSpPr txBox="1"/>
          <p:nvPr/>
        </p:nvSpPr>
        <p:spPr>
          <a:xfrm rot="10800000" flipV="1">
            <a:off x="5896288" y="2885311"/>
            <a:ext cx="981570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>
                <a:solidFill>
                  <a:srgbClr val="0E2B61"/>
                </a:solidFill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 058,2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784" name="Прямоугольник 3"/>
          <p:cNvSpPr txBox="1"/>
          <p:nvPr/>
        </p:nvSpPr>
        <p:spPr>
          <a:xfrm>
            <a:off x="7188411" y="2218450"/>
            <a:ext cx="4792175" cy="170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900"/>
            </a:lvl1pPr>
          </a:lstStyle>
          <a:p>
            <a:r>
              <a:rPr sz="2100" dirty="0" err="1"/>
              <a:t>Обеспечение</a:t>
            </a:r>
            <a:r>
              <a:rPr sz="2100" dirty="0"/>
              <a:t> </a:t>
            </a:r>
            <a:r>
              <a:rPr sz="2100" dirty="0" err="1"/>
              <a:t>мероприятий</a:t>
            </a:r>
            <a:r>
              <a:rPr sz="2100" dirty="0"/>
              <a:t> </a:t>
            </a:r>
            <a:r>
              <a:rPr sz="2100" dirty="0" err="1"/>
              <a:t>по</a:t>
            </a:r>
            <a:r>
              <a:rPr sz="2100" dirty="0"/>
              <a:t> </a:t>
            </a:r>
            <a:r>
              <a:rPr sz="2100" dirty="0" err="1"/>
              <a:t>переселению</a:t>
            </a:r>
            <a:r>
              <a:rPr sz="2100" dirty="0"/>
              <a:t> </a:t>
            </a:r>
            <a:r>
              <a:rPr sz="2100" dirty="0" err="1"/>
              <a:t>граждан</a:t>
            </a:r>
            <a:r>
              <a:rPr sz="2100" dirty="0"/>
              <a:t> </a:t>
            </a:r>
            <a:r>
              <a:rPr sz="2100" dirty="0" err="1"/>
              <a:t>из</a:t>
            </a:r>
            <a:r>
              <a:rPr sz="2100" dirty="0"/>
              <a:t> </a:t>
            </a:r>
            <a:r>
              <a:rPr sz="2100" dirty="0" err="1"/>
              <a:t>аварийного</a:t>
            </a:r>
            <a:r>
              <a:rPr sz="2100" dirty="0"/>
              <a:t> </a:t>
            </a:r>
            <a:r>
              <a:rPr sz="2100" dirty="0" err="1"/>
              <a:t>жилищного</a:t>
            </a:r>
            <a:r>
              <a:rPr sz="2100" dirty="0"/>
              <a:t> </a:t>
            </a:r>
            <a:r>
              <a:rPr sz="2100" dirty="0" err="1"/>
              <a:t>фонда</a:t>
            </a:r>
            <a:r>
              <a:rPr sz="2100" dirty="0"/>
              <a:t> в </a:t>
            </a:r>
            <a:r>
              <a:rPr sz="2100" dirty="0" err="1"/>
              <a:t>Московской</a:t>
            </a:r>
            <a:r>
              <a:rPr sz="2100" dirty="0"/>
              <a:t> </a:t>
            </a:r>
            <a:r>
              <a:rPr sz="2100" dirty="0" err="1"/>
              <a:t>области</a:t>
            </a:r>
            <a:r>
              <a:rPr sz="2100" dirty="0"/>
              <a:t>, </a:t>
            </a:r>
            <a:r>
              <a:rPr sz="2100" dirty="0" err="1"/>
              <a:t>признанного</a:t>
            </a:r>
            <a:r>
              <a:rPr sz="2100" dirty="0"/>
              <a:t> </a:t>
            </a:r>
            <a:r>
              <a:rPr sz="2100" dirty="0" err="1"/>
              <a:t>таковым</a:t>
            </a:r>
            <a:r>
              <a:rPr sz="2100" dirty="0"/>
              <a:t> </a:t>
            </a:r>
            <a:r>
              <a:rPr sz="2100" dirty="0" err="1"/>
              <a:t>после</a:t>
            </a:r>
            <a:r>
              <a:rPr sz="2100" dirty="0"/>
              <a:t>  1 </a:t>
            </a:r>
            <a:r>
              <a:rPr sz="2100" dirty="0" err="1"/>
              <a:t>января</a:t>
            </a:r>
            <a:r>
              <a:rPr sz="2100" dirty="0"/>
              <a:t> 2017 </a:t>
            </a:r>
            <a:r>
              <a:rPr sz="2100" dirty="0" err="1"/>
              <a:t>года</a:t>
            </a:r>
            <a:endParaRPr sz="2100" dirty="0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Прямоугольник"/>
          <p:cNvSpPr/>
          <p:nvPr/>
        </p:nvSpPr>
        <p:spPr>
          <a:xfrm>
            <a:off x="5971309" y="1373853"/>
            <a:ext cx="5510232" cy="692888"/>
          </a:xfrm>
          <a:prstGeom prst="rect">
            <a:avLst/>
          </a:prstGeom>
          <a:solidFill>
            <a:srgbClr val="7389C6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39" name="Прямоугольник 3"/>
          <p:cNvSpPr txBox="1"/>
          <p:nvPr/>
        </p:nvSpPr>
        <p:spPr>
          <a:xfrm>
            <a:off x="7032105" y="1351228"/>
            <a:ext cx="4195947" cy="613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lang="ru-RU" sz="1300" dirty="0"/>
              <a:t>Руководство и управление в сфере установленных функций органов местного самоуправления Городского округа Подольск</a:t>
            </a:r>
            <a:endParaRPr sz="1300" dirty="0"/>
          </a:p>
        </p:txBody>
      </p:sp>
      <p:sp>
        <p:nvSpPr>
          <p:cNvPr id="440" name="Прямоугольник"/>
          <p:cNvSpPr/>
          <p:nvPr/>
        </p:nvSpPr>
        <p:spPr>
          <a:xfrm>
            <a:off x="5964650" y="2196072"/>
            <a:ext cx="5523550" cy="477054"/>
          </a:xfrm>
          <a:prstGeom prst="rect">
            <a:avLst/>
          </a:prstGeom>
          <a:solidFill>
            <a:srgbClr val="4766AD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1" name="Прямоугольник 3"/>
          <p:cNvSpPr txBox="1"/>
          <p:nvPr/>
        </p:nvSpPr>
        <p:spPr>
          <a:xfrm>
            <a:off x="7085639" y="2248516"/>
            <a:ext cx="4190468" cy="31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lang="ru-RU" sz="1500" dirty="0"/>
              <a:t>Проведение выборов</a:t>
            </a:r>
            <a:endParaRPr sz="1500" dirty="0"/>
          </a:p>
        </p:txBody>
      </p:sp>
      <p:sp>
        <p:nvSpPr>
          <p:cNvPr id="442" name="Прямоугольник"/>
          <p:cNvSpPr/>
          <p:nvPr/>
        </p:nvSpPr>
        <p:spPr>
          <a:xfrm>
            <a:off x="5951342" y="2777215"/>
            <a:ext cx="5510232" cy="448820"/>
          </a:xfrm>
          <a:prstGeom prst="rect">
            <a:avLst/>
          </a:prstGeom>
          <a:solidFill>
            <a:srgbClr val="4C649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443" name="Прямоугольник 3"/>
          <p:cNvSpPr txBox="1"/>
          <p:nvPr/>
        </p:nvSpPr>
        <p:spPr>
          <a:xfrm>
            <a:off x="6961317" y="2813479"/>
            <a:ext cx="4176463" cy="36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lang="ru-RU" sz="1500" dirty="0"/>
              <a:t>  Резервный фонд  Администрации</a:t>
            </a:r>
            <a:endParaRPr sz="1500" dirty="0"/>
          </a:p>
        </p:txBody>
      </p:sp>
      <p:sp>
        <p:nvSpPr>
          <p:cNvPr id="444" name="Прямоугольник"/>
          <p:cNvSpPr/>
          <p:nvPr/>
        </p:nvSpPr>
        <p:spPr>
          <a:xfrm>
            <a:off x="5977968" y="5613550"/>
            <a:ext cx="5510232" cy="1010731"/>
          </a:xfrm>
          <a:prstGeom prst="rect">
            <a:avLst/>
          </a:prstGeom>
          <a:solidFill>
            <a:srgbClr val="39528A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5" name="Прямоугольник 3"/>
          <p:cNvSpPr txBox="1"/>
          <p:nvPr/>
        </p:nvSpPr>
        <p:spPr>
          <a:xfrm>
            <a:off x="6897330" y="5638616"/>
            <a:ext cx="4412307" cy="628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lang="ru-RU" sz="1300" dirty="0"/>
              <a:t>Мероприятия по обеспечению  временного размещения и питания граждан, временно покинувших территорию Украины, прибывших в экстренном массовом порядке на территорию РФ за счет резервного фонда Правительства МО</a:t>
            </a:r>
            <a:endParaRPr sz="1300" dirty="0"/>
          </a:p>
        </p:txBody>
      </p:sp>
      <p:sp>
        <p:nvSpPr>
          <p:cNvPr id="446" name="Прямоугольник"/>
          <p:cNvSpPr/>
          <p:nvPr/>
        </p:nvSpPr>
        <p:spPr>
          <a:xfrm>
            <a:off x="5962145" y="3312201"/>
            <a:ext cx="5509875" cy="760422"/>
          </a:xfrm>
          <a:prstGeom prst="rect">
            <a:avLst/>
          </a:prstGeom>
          <a:solidFill>
            <a:srgbClr val="405D9C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7" name="Прямоугольник 3"/>
          <p:cNvSpPr txBox="1"/>
          <p:nvPr/>
        </p:nvSpPr>
        <p:spPr>
          <a:xfrm>
            <a:off x="7047507" y="3242896"/>
            <a:ext cx="4266733" cy="547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lang="ru-RU" sz="1500" dirty="0"/>
              <a:t>Расходы по исполнительным документам, предусматривающим обращение взыскания на средства местного бюджета</a:t>
            </a:r>
          </a:p>
        </p:txBody>
      </p:sp>
      <p:sp>
        <p:nvSpPr>
          <p:cNvPr id="448" name="Прямоугольник"/>
          <p:cNvSpPr/>
          <p:nvPr/>
        </p:nvSpPr>
        <p:spPr>
          <a:xfrm>
            <a:off x="5956352" y="4830369"/>
            <a:ext cx="5521462" cy="674831"/>
          </a:xfrm>
          <a:prstGeom prst="rect">
            <a:avLst/>
          </a:prstGeom>
          <a:solidFill>
            <a:srgbClr val="A5B0D7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49" name="Прямоугольник 3"/>
          <p:cNvSpPr txBox="1"/>
          <p:nvPr/>
        </p:nvSpPr>
        <p:spPr>
          <a:xfrm>
            <a:off x="7243357" y="4622986"/>
            <a:ext cx="4057038" cy="409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endParaRPr dirty="0"/>
          </a:p>
        </p:txBody>
      </p:sp>
      <p:sp>
        <p:nvSpPr>
          <p:cNvPr id="450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38</a:t>
            </a:fld>
            <a:endParaRPr/>
          </a:p>
        </p:txBody>
      </p:sp>
      <p:sp>
        <p:nvSpPr>
          <p:cNvPr id="451" name="Прямоугольник 4"/>
          <p:cNvSpPr txBox="1"/>
          <p:nvPr/>
        </p:nvSpPr>
        <p:spPr>
          <a:xfrm>
            <a:off x="649459" y="408982"/>
            <a:ext cx="12100560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100"/>
            </a:pPr>
            <a:r>
              <a:rPr lang="ru-RU" dirty="0"/>
              <a:t>НЕПРОГРАММНЫЕ РАСХОДЫ</a:t>
            </a:r>
          </a:p>
        </p:txBody>
      </p:sp>
      <p:graphicFrame>
        <p:nvGraphicFramePr>
          <p:cNvPr id="452" name="2D‑кольцевая диаграмма"/>
          <p:cNvGraphicFramePr/>
          <p:nvPr>
            <p:extLst>
              <p:ext uri="{D42A27DB-BD31-4B8C-83A1-F6EECF244321}">
                <p14:modId xmlns:p14="http://schemas.microsoft.com/office/powerpoint/2010/main" val="4244576324"/>
              </p:ext>
            </p:extLst>
          </p:nvPr>
        </p:nvGraphicFramePr>
        <p:xfrm>
          <a:off x="983163" y="1691023"/>
          <a:ext cx="4444306" cy="4444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3" name="Прямоугольник 3"/>
          <p:cNvSpPr txBox="1"/>
          <p:nvPr/>
        </p:nvSpPr>
        <p:spPr>
          <a:xfrm>
            <a:off x="1675538" y="3222624"/>
            <a:ext cx="305955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r>
              <a:rPr lang="ru-RU" dirty="0"/>
              <a:t>285</a:t>
            </a:r>
            <a:r>
              <a:rPr dirty="0"/>
              <a:t>,</a:t>
            </a:r>
            <a:r>
              <a:rPr lang="ru-RU" dirty="0"/>
              <a:t>5</a:t>
            </a:r>
            <a:endParaRPr dirty="0"/>
          </a:p>
        </p:txBody>
      </p:sp>
      <p:sp>
        <p:nvSpPr>
          <p:cNvPr id="454" name="Прямоугольник 3"/>
          <p:cNvSpPr txBox="1"/>
          <p:nvPr/>
        </p:nvSpPr>
        <p:spPr>
          <a:xfrm>
            <a:off x="1675538" y="3851888"/>
            <a:ext cx="305955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r>
              <a:t>Млн.рублей</a:t>
            </a:r>
          </a:p>
        </p:txBody>
      </p:sp>
      <p:sp>
        <p:nvSpPr>
          <p:cNvPr id="455" name="Прямоугольник 3"/>
          <p:cNvSpPr txBox="1"/>
          <p:nvPr/>
        </p:nvSpPr>
        <p:spPr>
          <a:xfrm>
            <a:off x="4675740" y="3588056"/>
            <a:ext cx="73868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/>
            </a:pPr>
            <a:r>
              <a:rPr lang="ru-RU" sz="1800" dirty="0"/>
              <a:t>  30</a:t>
            </a:r>
            <a:r>
              <a:rPr sz="1800" dirty="0"/>
              <a:t>%</a:t>
            </a:r>
          </a:p>
        </p:txBody>
      </p:sp>
      <p:sp>
        <p:nvSpPr>
          <p:cNvPr id="456" name="Прямоугольник 3"/>
          <p:cNvSpPr txBox="1"/>
          <p:nvPr/>
        </p:nvSpPr>
        <p:spPr>
          <a:xfrm>
            <a:off x="5989853" y="1445839"/>
            <a:ext cx="82622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 61,4</a:t>
            </a:r>
            <a:endParaRPr dirty="0"/>
          </a:p>
        </p:txBody>
      </p:sp>
      <p:sp>
        <p:nvSpPr>
          <p:cNvPr id="457" name="Прямоугольник"/>
          <p:cNvSpPr/>
          <p:nvPr/>
        </p:nvSpPr>
        <p:spPr>
          <a:xfrm>
            <a:off x="5952766" y="4150387"/>
            <a:ext cx="5510232" cy="563877"/>
          </a:xfrm>
          <a:prstGeom prst="rect">
            <a:avLst/>
          </a:prstGeom>
          <a:solidFill>
            <a:srgbClr val="5273B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458" name="Прямоугольник 3"/>
          <p:cNvSpPr txBox="1"/>
          <p:nvPr/>
        </p:nvSpPr>
        <p:spPr>
          <a:xfrm>
            <a:off x="7038884" y="4251989"/>
            <a:ext cx="4337523" cy="348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100"/>
            </a:lvl1pPr>
          </a:lstStyle>
          <a:p>
            <a:r>
              <a:rPr lang="ru-RU" sz="1500" dirty="0"/>
              <a:t>Ежемесячные выплаты Почетным гражданам</a:t>
            </a:r>
            <a:endParaRPr sz="1500" dirty="0"/>
          </a:p>
        </p:txBody>
      </p:sp>
      <p:sp>
        <p:nvSpPr>
          <p:cNvPr id="459" name="Прямоугольник 3"/>
          <p:cNvSpPr txBox="1"/>
          <p:nvPr/>
        </p:nvSpPr>
        <p:spPr>
          <a:xfrm>
            <a:off x="5989852" y="2196858"/>
            <a:ext cx="826227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 40</a:t>
            </a:r>
            <a:r>
              <a:rPr dirty="0"/>
              <a:t>,</a:t>
            </a:r>
            <a:r>
              <a:rPr lang="ru-RU" dirty="0"/>
              <a:t>8</a:t>
            </a:r>
            <a:endParaRPr dirty="0"/>
          </a:p>
        </p:txBody>
      </p:sp>
      <p:sp>
        <p:nvSpPr>
          <p:cNvPr id="460" name="Прямоугольник 3"/>
          <p:cNvSpPr txBox="1"/>
          <p:nvPr/>
        </p:nvSpPr>
        <p:spPr>
          <a:xfrm>
            <a:off x="5989852" y="2731964"/>
            <a:ext cx="754220" cy="478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 13</a:t>
            </a:r>
            <a:endParaRPr dirty="0"/>
          </a:p>
        </p:txBody>
      </p:sp>
      <p:sp>
        <p:nvSpPr>
          <p:cNvPr id="461" name="Прямоугольник 3"/>
          <p:cNvSpPr txBox="1"/>
          <p:nvPr/>
        </p:nvSpPr>
        <p:spPr>
          <a:xfrm>
            <a:off x="6003726" y="5859235"/>
            <a:ext cx="759347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 86</a:t>
            </a:r>
            <a:r>
              <a:rPr dirty="0"/>
              <a:t>,</a:t>
            </a:r>
            <a:r>
              <a:rPr lang="ru-RU" dirty="0"/>
              <a:t>1</a:t>
            </a:r>
            <a:endParaRPr dirty="0"/>
          </a:p>
        </p:txBody>
      </p:sp>
      <p:sp>
        <p:nvSpPr>
          <p:cNvPr id="462" name="Прямоугольник 3"/>
          <p:cNvSpPr txBox="1"/>
          <p:nvPr/>
        </p:nvSpPr>
        <p:spPr>
          <a:xfrm>
            <a:off x="5993343" y="3405784"/>
            <a:ext cx="720241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 54,1</a:t>
            </a:r>
          </a:p>
        </p:txBody>
      </p:sp>
      <p:sp>
        <p:nvSpPr>
          <p:cNvPr id="463" name="Прямоугольник 3"/>
          <p:cNvSpPr txBox="1"/>
          <p:nvPr/>
        </p:nvSpPr>
        <p:spPr>
          <a:xfrm>
            <a:off x="5972015" y="4509120"/>
            <a:ext cx="1060090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endParaRPr dirty="0"/>
          </a:p>
        </p:txBody>
      </p:sp>
      <p:sp>
        <p:nvSpPr>
          <p:cNvPr id="464" name="Прямоугольник 3"/>
          <p:cNvSpPr txBox="1"/>
          <p:nvPr/>
        </p:nvSpPr>
        <p:spPr>
          <a:xfrm>
            <a:off x="5989854" y="4201723"/>
            <a:ext cx="70988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 27</a:t>
            </a:r>
            <a:r>
              <a:rPr dirty="0"/>
              <a:t>,</a:t>
            </a:r>
            <a:r>
              <a:rPr lang="ru-RU" dirty="0"/>
              <a:t>6</a:t>
            </a:r>
            <a:endParaRPr dirty="0"/>
          </a:p>
        </p:txBody>
      </p:sp>
      <p:sp>
        <p:nvSpPr>
          <p:cNvPr id="465" name="Прямоугольник 3"/>
          <p:cNvSpPr txBox="1"/>
          <p:nvPr/>
        </p:nvSpPr>
        <p:spPr>
          <a:xfrm>
            <a:off x="3043652" y="5542466"/>
            <a:ext cx="91251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r>
              <a:rPr lang="ru-RU" sz="1800" dirty="0"/>
              <a:t>1</a:t>
            </a:r>
            <a:r>
              <a:rPr sz="1800" dirty="0"/>
              <a:t>9%</a:t>
            </a:r>
          </a:p>
        </p:txBody>
      </p:sp>
      <p:sp>
        <p:nvSpPr>
          <p:cNvPr id="466" name="Прямоугольник 3"/>
          <p:cNvSpPr txBox="1"/>
          <p:nvPr/>
        </p:nvSpPr>
        <p:spPr>
          <a:xfrm>
            <a:off x="1675538" y="4893963"/>
            <a:ext cx="78332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endParaRPr lang="ru-RU" sz="1800" dirty="0"/>
          </a:p>
          <a:p>
            <a:pPr algn="ctr">
              <a:defRPr sz="1900"/>
            </a:pPr>
            <a:r>
              <a:rPr lang="ru-RU" sz="1800" dirty="0"/>
              <a:t>14,3</a:t>
            </a:r>
            <a:r>
              <a:rPr sz="1800" dirty="0"/>
              <a:t>%</a:t>
            </a:r>
          </a:p>
        </p:txBody>
      </p:sp>
      <p:sp>
        <p:nvSpPr>
          <p:cNvPr id="467" name="Прямоугольник 3"/>
          <p:cNvSpPr txBox="1"/>
          <p:nvPr/>
        </p:nvSpPr>
        <p:spPr>
          <a:xfrm>
            <a:off x="2530112" y="1879130"/>
            <a:ext cx="73868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900"/>
            </a:pPr>
            <a:r>
              <a:rPr lang="ru-RU" sz="1800" dirty="0"/>
              <a:t>4,5</a:t>
            </a:r>
            <a:r>
              <a:rPr sz="1800" dirty="0"/>
              <a:t>%</a:t>
            </a:r>
          </a:p>
        </p:txBody>
      </p:sp>
      <p:sp>
        <p:nvSpPr>
          <p:cNvPr id="468" name="Прямоугольник 3"/>
          <p:cNvSpPr txBox="1"/>
          <p:nvPr/>
        </p:nvSpPr>
        <p:spPr>
          <a:xfrm>
            <a:off x="1131698" y="4049694"/>
            <a:ext cx="714746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900"/>
            </a:pPr>
            <a:r>
              <a:rPr lang="ru-RU" sz="1800" dirty="0"/>
              <a:t>   </a:t>
            </a:r>
          </a:p>
          <a:p>
            <a:pPr>
              <a:defRPr sz="1900"/>
            </a:pPr>
            <a:r>
              <a:rPr lang="ru-RU" sz="1800" dirty="0"/>
              <a:t> 9,7 </a:t>
            </a:r>
            <a:r>
              <a:rPr sz="1800" dirty="0"/>
              <a:t>%</a:t>
            </a:r>
          </a:p>
        </p:txBody>
      </p:sp>
      <p:sp>
        <p:nvSpPr>
          <p:cNvPr id="469" name="Прямоугольник 3"/>
          <p:cNvSpPr txBox="1"/>
          <p:nvPr/>
        </p:nvSpPr>
        <p:spPr>
          <a:xfrm>
            <a:off x="983163" y="2387489"/>
            <a:ext cx="1328497" cy="661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endParaRPr lang="ru-RU" dirty="0"/>
          </a:p>
          <a:p>
            <a:pPr algn="ctr">
              <a:defRPr sz="1900"/>
            </a:pPr>
            <a:r>
              <a:rPr lang="ru-RU" sz="1800" dirty="0"/>
              <a:t>2</a:t>
            </a:r>
            <a:r>
              <a:rPr sz="1800" dirty="0"/>
              <a:t>1</a:t>
            </a:r>
            <a:r>
              <a:rPr lang="ru-RU" sz="1800" dirty="0"/>
              <a:t>,5</a:t>
            </a:r>
            <a:r>
              <a:rPr sz="1800" dirty="0"/>
              <a:t>%</a:t>
            </a:r>
          </a:p>
        </p:txBody>
      </p:sp>
      <p:sp>
        <p:nvSpPr>
          <p:cNvPr id="470" name="Прямоугольник 3"/>
          <p:cNvSpPr txBox="1"/>
          <p:nvPr/>
        </p:nvSpPr>
        <p:spPr>
          <a:xfrm>
            <a:off x="1937990" y="1986749"/>
            <a:ext cx="77266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900"/>
            </a:pPr>
            <a:r>
              <a:rPr lang="ru-RU" sz="1800" dirty="0"/>
              <a:t>1</a:t>
            </a:r>
            <a:r>
              <a:rPr sz="1800" dirty="0"/>
              <a:t>%</a:t>
            </a:r>
          </a:p>
        </p:txBody>
      </p:sp>
      <p:sp>
        <p:nvSpPr>
          <p:cNvPr id="35" name="Прямоугольник 3"/>
          <p:cNvSpPr txBox="1"/>
          <p:nvPr/>
        </p:nvSpPr>
        <p:spPr>
          <a:xfrm>
            <a:off x="5989853" y="4875620"/>
            <a:ext cx="898235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r>
              <a:rPr lang="ru-RU" dirty="0"/>
              <a:t> 2</a:t>
            </a:r>
            <a:r>
              <a:rPr dirty="0"/>
              <a:t>,5</a:t>
            </a:r>
          </a:p>
        </p:txBody>
      </p:sp>
      <p:sp>
        <p:nvSpPr>
          <p:cNvPr id="36" name="Прямоугольник 3"/>
          <p:cNvSpPr txBox="1"/>
          <p:nvPr/>
        </p:nvSpPr>
        <p:spPr>
          <a:xfrm>
            <a:off x="6961317" y="4800519"/>
            <a:ext cx="424725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endParaRPr lang="ru-RU" sz="1500" dirty="0"/>
          </a:p>
          <a:p>
            <a:r>
              <a:rPr lang="ru-RU" sz="1500" dirty="0"/>
              <a:t>Поощрение муниципальных управленческих команд </a:t>
            </a:r>
            <a:endParaRPr sz="1500" dirty="0"/>
          </a:p>
        </p:txBody>
      </p:sp>
    </p:spTree>
    <p:extLst>
      <p:ext uri="{BB962C8B-B14F-4D97-AF65-F5344CB8AC3E}">
        <p14:creationId xmlns:p14="http://schemas.microsoft.com/office/powerpoint/2010/main" val="2363975938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Прямоугольник 3"/>
          <p:cNvSpPr txBox="1"/>
          <p:nvPr/>
        </p:nvSpPr>
        <p:spPr>
          <a:xfrm>
            <a:off x="649459" y="719595"/>
            <a:ext cx="12100561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400">
                <a:solidFill>
                  <a:srgbClr val="1D3B70"/>
                </a:solidFill>
              </a:defRPr>
            </a:lvl1pPr>
          </a:lstStyle>
          <a:p>
            <a:r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830750" y="6342445"/>
            <a:ext cx="208395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57" name="Прямоугольник 4"/>
          <p:cNvSpPr txBox="1"/>
          <p:nvPr/>
        </p:nvSpPr>
        <p:spPr>
          <a:xfrm>
            <a:off x="479376" y="111713"/>
            <a:ext cx="8208912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sym typeface="Arial Narrow"/>
              </a:rPr>
              <a:t>Основные показатели исполнения бюджета Городского округа Подольск за 2025 год, млн. рублей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sym typeface="Arial Narrow"/>
            </a:endParaRPr>
          </a:p>
        </p:txBody>
      </p:sp>
      <p:sp>
        <p:nvSpPr>
          <p:cNvPr id="158" name="Прямоугольник"/>
          <p:cNvSpPr/>
          <p:nvPr/>
        </p:nvSpPr>
        <p:spPr>
          <a:xfrm>
            <a:off x="410633" y="1498599"/>
            <a:ext cx="11372373" cy="1496776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9" name="Прямоугольник 3"/>
          <p:cNvSpPr txBox="1"/>
          <p:nvPr/>
        </p:nvSpPr>
        <p:spPr>
          <a:xfrm>
            <a:off x="5043522" y="1896467"/>
            <a:ext cx="168553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27 407,7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0" name="Прямоугольник 3"/>
          <p:cNvSpPr txBox="1"/>
          <p:nvPr/>
        </p:nvSpPr>
        <p:spPr>
          <a:xfrm>
            <a:off x="1362337" y="1860146"/>
            <a:ext cx="420401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ДОХОДЫ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1" name="Прямоугольник"/>
          <p:cNvSpPr/>
          <p:nvPr/>
        </p:nvSpPr>
        <p:spPr>
          <a:xfrm>
            <a:off x="405444" y="3118401"/>
            <a:ext cx="11372373" cy="1496775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2" name="Прямоугольник"/>
          <p:cNvSpPr/>
          <p:nvPr/>
        </p:nvSpPr>
        <p:spPr>
          <a:xfrm>
            <a:off x="410633" y="4707922"/>
            <a:ext cx="11372373" cy="1496776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3" name="Прямоугольник 3"/>
          <p:cNvSpPr txBox="1"/>
          <p:nvPr/>
        </p:nvSpPr>
        <p:spPr>
          <a:xfrm>
            <a:off x="1284731" y="3444029"/>
            <a:ext cx="420401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РАСХОДЫ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4" name="Прямоугольник 3"/>
          <p:cNvSpPr txBox="1"/>
          <p:nvPr/>
        </p:nvSpPr>
        <p:spPr>
          <a:xfrm>
            <a:off x="1357099" y="5122320"/>
            <a:ext cx="420401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ДЕФИЦИТ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5" name="Прямоугольник 3"/>
          <p:cNvSpPr txBox="1"/>
          <p:nvPr/>
        </p:nvSpPr>
        <p:spPr>
          <a:xfrm>
            <a:off x="9619800" y="1896467"/>
            <a:ext cx="158876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27 147,2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6" name="Прямоугольник 3"/>
          <p:cNvSpPr txBox="1"/>
          <p:nvPr/>
        </p:nvSpPr>
        <p:spPr>
          <a:xfrm>
            <a:off x="5248861" y="2491517"/>
            <a:ext cx="12748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План </a:t>
            </a:r>
            <a:r>
              <a:rPr kumimoji="0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202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7" name="Прямоугольник 3"/>
          <p:cNvSpPr txBox="1"/>
          <p:nvPr/>
        </p:nvSpPr>
        <p:spPr>
          <a:xfrm>
            <a:off x="9137289" y="2495866"/>
            <a:ext cx="255379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Факт 2025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68" name="Линия"/>
          <p:cNvSpPr/>
          <p:nvPr/>
        </p:nvSpPr>
        <p:spPr>
          <a:xfrm>
            <a:off x="6794350" y="2312423"/>
            <a:ext cx="2770017" cy="1"/>
          </a:xfrm>
          <a:prstGeom prst="line">
            <a:avLst/>
          </a:prstGeom>
          <a:ln w="38100">
            <a:solidFill>
              <a:srgbClr val="FFFFFF"/>
            </a:solidFill>
            <a:miter/>
            <a:tailEnd type="stealt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0" name="Прямоугольник 3"/>
          <p:cNvSpPr txBox="1"/>
          <p:nvPr/>
        </p:nvSpPr>
        <p:spPr>
          <a:xfrm>
            <a:off x="4988088" y="3439881"/>
            <a:ext cx="174097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28 662,8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1" name="Прямоугольник 3"/>
          <p:cNvSpPr txBox="1"/>
          <p:nvPr/>
        </p:nvSpPr>
        <p:spPr>
          <a:xfrm>
            <a:off x="9619800" y="3439881"/>
            <a:ext cx="1691904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27 787,2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2" name="Прямоугольник 3"/>
          <p:cNvSpPr txBox="1"/>
          <p:nvPr/>
        </p:nvSpPr>
        <p:spPr>
          <a:xfrm>
            <a:off x="5221144" y="4048031"/>
            <a:ext cx="12748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План 2025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3" name="Прямоугольник 3"/>
          <p:cNvSpPr txBox="1"/>
          <p:nvPr/>
        </p:nvSpPr>
        <p:spPr>
          <a:xfrm>
            <a:off x="9137617" y="4051258"/>
            <a:ext cx="255379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Факт 2025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4" name="Линия"/>
          <p:cNvSpPr/>
          <p:nvPr/>
        </p:nvSpPr>
        <p:spPr>
          <a:xfrm>
            <a:off x="6809553" y="3897204"/>
            <a:ext cx="2770017" cy="1"/>
          </a:xfrm>
          <a:prstGeom prst="line">
            <a:avLst/>
          </a:prstGeom>
          <a:ln w="38100">
            <a:solidFill>
              <a:srgbClr val="FFFFFF"/>
            </a:solidFill>
            <a:miter/>
            <a:tailEnd type="stealt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6" name="Прямоугольник 3"/>
          <p:cNvSpPr txBox="1"/>
          <p:nvPr/>
        </p:nvSpPr>
        <p:spPr>
          <a:xfrm>
            <a:off x="5043522" y="5023830"/>
            <a:ext cx="168553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1 255,1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7" name="Прямоугольник 3"/>
          <p:cNvSpPr txBox="1"/>
          <p:nvPr/>
        </p:nvSpPr>
        <p:spPr>
          <a:xfrm>
            <a:off x="9619801" y="5019069"/>
            <a:ext cx="127486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640,0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8" name="Прямоугольник 3"/>
          <p:cNvSpPr txBox="1"/>
          <p:nvPr/>
        </p:nvSpPr>
        <p:spPr>
          <a:xfrm>
            <a:off x="5248861" y="5658376"/>
            <a:ext cx="127486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План 2025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79" name="Прямоугольник 3"/>
          <p:cNvSpPr txBox="1"/>
          <p:nvPr/>
        </p:nvSpPr>
        <p:spPr>
          <a:xfrm>
            <a:off x="8980336" y="5645540"/>
            <a:ext cx="255379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Факт 2025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180" name="Линия"/>
          <p:cNvSpPr/>
          <p:nvPr/>
        </p:nvSpPr>
        <p:spPr>
          <a:xfrm flipV="1">
            <a:off x="6789422" y="5455714"/>
            <a:ext cx="2774945" cy="32511"/>
          </a:xfrm>
          <a:prstGeom prst="line">
            <a:avLst/>
          </a:prstGeom>
          <a:ln w="38100">
            <a:solidFill>
              <a:srgbClr val="FFFFFF"/>
            </a:solidFill>
            <a:miter/>
            <a:tailEnd type="stealth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660744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Прямоугольник 3"/>
          <p:cNvSpPr txBox="1"/>
          <p:nvPr/>
        </p:nvSpPr>
        <p:spPr>
          <a:xfrm>
            <a:off x="45719" y="4183765"/>
            <a:ext cx="12100562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600"/>
            </a:lvl1pPr>
          </a:lstStyle>
          <a:p>
            <a:r>
              <a:t>ГОРОДСКОЙ ОКРУГ ПОДОЛЬСК</a:t>
            </a:r>
          </a:p>
        </p:txBody>
      </p:sp>
      <p:sp>
        <p:nvSpPr>
          <p:cNvPr id="828" name="Прямоугольник 5"/>
          <p:cNvSpPr txBox="1"/>
          <p:nvPr/>
        </p:nvSpPr>
        <p:spPr>
          <a:xfrm>
            <a:off x="45719" y="4912488"/>
            <a:ext cx="12100562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400"/>
            </a:lvl1pPr>
          </a:lstStyle>
          <a:p>
            <a:r>
              <a:rPr dirty="0"/>
              <a:t>202</a:t>
            </a:r>
            <a:r>
              <a:rPr lang="ru-RU" dirty="0"/>
              <a:t>6</a:t>
            </a:r>
            <a:r>
              <a:rPr dirty="0"/>
              <a:t> ГОД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graphicFrame>
        <p:nvGraphicFramePr>
          <p:cNvPr id="296" name="2D‑кольцевая диаграмма"/>
          <p:cNvGraphicFramePr/>
          <p:nvPr/>
        </p:nvGraphicFramePr>
        <p:xfrm>
          <a:off x="407368" y="1484784"/>
          <a:ext cx="5020101" cy="465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7" name="Прямоугольник 3"/>
          <p:cNvSpPr txBox="1"/>
          <p:nvPr/>
        </p:nvSpPr>
        <p:spPr>
          <a:xfrm>
            <a:off x="1381652" y="3278137"/>
            <a:ext cx="305955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27 147,2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98" name="Прямоугольник 3"/>
          <p:cNvSpPr txBox="1"/>
          <p:nvPr/>
        </p:nvSpPr>
        <p:spPr>
          <a:xfrm>
            <a:off x="1374878" y="3991819"/>
            <a:ext cx="3059556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500">
                <a:solidFill>
                  <a:srgbClr val="1D3B70"/>
                </a:solidFill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м</a:t>
            </a:r>
            <a:r>
              <a:rPr kumimoji="0" sz="25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лн</a:t>
            </a:r>
            <a:r>
              <a:rPr kumimoji="0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. 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р</a:t>
            </a:r>
            <a:r>
              <a:rPr kumimoji="0" sz="2500" b="1" i="0" u="none" strike="noStrike" kern="0" cap="none" spc="0" normalizeH="0" baseline="0" noProof="0" dirty="0" err="1">
                <a:ln>
                  <a:noFill/>
                </a:ln>
                <a:solidFill>
                  <a:srgbClr val="1D3B70"/>
                </a:solidFill>
                <a:effectLst/>
                <a:uLnTx/>
                <a:uFillTx/>
                <a:latin typeface="Arial Narrow"/>
                <a:sym typeface="Arial Narrow"/>
              </a:rPr>
              <a:t>ублей</a:t>
            </a:r>
            <a:endParaRPr kumimoji="0" sz="2500" b="1" i="0" u="none" strike="noStrike" kern="0" cap="none" spc="0" normalizeH="0" baseline="0" noProof="0" dirty="0">
              <a:ln>
                <a:noFill/>
              </a:ln>
              <a:solidFill>
                <a:srgbClr val="1D3B70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0" name="Прямоугольник 3"/>
          <p:cNvSpPr txBox="1"/>
          <p:nvPr/>
        </p:nvSpPr>
        <p:spPr>
          <a:xfrm>
            <a:off x="4511824" y="3621245"/>
            <a:ext cx="73868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54%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4" name="Прямоугольник 3"/>
          <p:cNvSpPr txBox="1"/>
          <p:nvPr/>
        </p:nvSpPr>
        <p:spPr>
          <a:xfrm>
            <a:off x="7901671" y="2262474"/>
            <a:ext cx="4204015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СУБВЕНЦИИ</a:t>
            </a:r>
          </a:p>
        </p:txBody>
      </p:sp>
      <p:sp>
        <p:nvSpPr>
          <p:cNvPr id="306" name="Прямоугольник"/>
          <p:cNvSpPr/>
          <p:nvPr/>
        </p:nvSpPr>
        <p:spPr>
          <a:xfrm>
            <a:off x="6338644" y="2066242"/>
            <a:ext cx="5575988" cy="1515782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07" name="Прямоугольник 3"/>
          <p:cNvSpPr txBox="1"/>
          <p:nvPr/>
        </p:nvSpPr>
        <p:spPr>
          <a:xfrm>
            <a:off x="6446392" y="2528320"/>
            <a:ext cx="144187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14 576,3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8" name="Прямоугольник 3"/>
          <p:cNvSpPr txBox="1"/>
          <p:nvPr/>
        </p:nvSpPr>
        <p:spPr>
          <a:xfrm>
            <a:off x="8043823" y="2262474"/>
            <a:ext cx="3978557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5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Налоговые и неналоговые доходы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09" name="Прямоугольник"/>
          <p:cNvSpPr/>
          <p:nvPr/>
        </p:nvSpPr>
        <p:spPr>
          <a:xfrm>
            <a:off x="6338644" y="4004288"/>
            <a:ext cx="5510232" cy="1440936"/>
          </a:xfrm>
          <a:prstGeom prst="rect">
            <a:avLst/>
          </a:prstGeom>
          <a:solidFill>
            <a:srgbClr val="9BB8D6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10" name="Прямоугольник 3"/>
          <p:cNvSpPr txBox="1"/>
          <p:nvPr/>
        </p:nvSpPr>
        <p:spPr>
          <a:xfrm>
            <a:off x="6446393" y="4468962"/>
            <a:ext cx="1441878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12 570,9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311" name="Прямоугольник 3"/>
          <p:cNvSpPr txBox="1"/>
          <p:nvPr/>
        </p:nvSpPr>
        <p:spPr>
          <a:xfrm>
            <a:off x="8021599" y="4215340"/>
            <a:ext cx="4568172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Безвозмездные поступления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6" name="Прямоугольник 3"/>
          <p:cNvSpPr txBox="1"/>
          <p:nvPr/>
        </p:nvSpPr>
        <p:spPr>
          <a:xfrm>
            <a:off x="613821" y="3479924"/>
            <a:ext cx="738683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46%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7" name="Прямоугольник 4"/>
          <p:cNvSpPr txBox="1"/>
          <p:nvPr/>
        </p:nvSpPr>
        <p:spPr>
          <a:xfrm>
            <a:off x="519849" y="113936"/>
            <a:ext cx="7829169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0">
                <a:solidFill>
                  <a:srgbClr val="FEFCFF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sym typeface="Arial Narrow"/>
              </a:rPr>
              <a:t>Структура доходной части бюджета Городского округа Подольск за 2025 год</a:t>
            </a:r>
          </a:p>
        </p:txBody>
      </p:sp>
    </p:spTree>
    <p:extLst>
      <p:ext uri="{BB962C8B-B14F-4D97-AF65-F5344CB8AC3E}">
        <p14:creationId xmlns:p14="http://schemas.microsoft.com/office/powerpoint/2010/main" val="96294741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830750" y="6342445"/>
            <a:ext cx="208395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02" name="Прямоугольник 4"/>
          <p:cNvSpPr txBox="1"/>
          <p:nvPr/>
        </p:nvSpPr>
        <p:spPr>
          <a:xfrm>
            <a:off x="149781" y="81176"/>
            <a:ext cx="8472264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800">
                <a:solidFill>
                  <a:srgbClr val="FEFCFF"/>
                </a:solidFill>
              </a:defRPr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  <a:sym typeface="Arial Narrow"/>
              </a:rPr>
              <a:t>Структура налоговых и неналоговых доходов бюджета Городского округа Подольск в 2024-2025 гг., млн. рублей</a:t>
            </a:r>
          </a:p>
        </p:txBody>
      </p:sp>
      <p:graphicFrame>
        <p:nvGraphicFramePr>
          <p:cNvPr id="203" name="Таблица 3"/>
          <p:cNvGraphicFramePr/>
          <p:nvPr/>
        </p:nvGraphicFramePr>
        <p:xfrm>
          <a:off x="191345" y="1372145"/>
          <a:ext cx="11639407" cy="540467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120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2304">
                  <a:extLst>
                    <a:ext uri="{9D8B030D-6E8A-4147-A177-3AD203B41FA5}">
                      <a16:colId xmlns:a16="http://schemas.microsoft.com/office/drawing/2014/main" val="3180276086"/>
                    </a:ext>
                  </a:extLst>
                </a:gridCol>
              </a:tblGrid>
              <a:tr h="597558">
                <a:tc>
                  <a:txBody>
                    <a:bodyPr/>
                    <a:lstStyle/>
                    <a:p>
                      <a:pPr algn="ctr" defTabSz="457200">
                        <a:defRPr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endParaRPr sz="2000" dirty="0"/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2024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2025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</a:lnT>
                    <a:lnB w="381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 b="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прирост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96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НДФЛ</a:t>
                      </a: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5 839,3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8 085,4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+ 2 246,1</a:t>
                      </a: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19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800" b="1" dirty="0" err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Налоги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совокупный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доход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2 414,3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2 771,9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+ 357,6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65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2800" b="1" dirty="0" err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Налоги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</a:t>
                      </a:r>
                      <a:r>
                        <a:rPr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sz="2800" b="1" dirty="0" err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имущество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:</a:t>
                      </a: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1 563,0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1 726,1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+ 163,1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672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Доходы от использования имущества</a:t>
                      </a: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928,9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957,2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+ 28,3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63705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Доходы от продажи материальных и нематериальных активов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407,3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481,2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+ 73,9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901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Прочие налоговые и неналоговые</a:t>
                      </a: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999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274,8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999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554,5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6999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+ 279,7</a:t>
                      </a:r>
                      <a:endParaRPr sz="2800" b="1" dirty="0">
                        <a:solidFill>
                          <a:srgbClr val="FFFFFF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340952"/>
                  </a:ext>
                </a:extLst>
              </a:tr>
              <a:tr h="824055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ВСЕГО</a:t>
                      </a:r>
                      <a:endParaRPr sz="2800" b="1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2060">
                        <a:alpha val="6156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11 427,6</a:t>
                      </a:r>
                      <a:endParaRPr sz="2800" b="1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2060">
                        <a:alpha val="6156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14 576,3</a:t>
                      </a:r>
                      <a:endParaRPr sz="2800" b="1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2060">
                        <a:alpha val="6156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ru-RU" sz="2800" b="1" i="0" u="none" strike="noStrike" cap="none" spc="0" baseline="0" dirty="0">
                          <a:solidFill>
                            <a:srgbClr val="FFFFFF"/>
                          </a:solidFill>
                          <a:uFillTx/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+ 3 148,7</a:t>
                      </a:r>
                      <a:endParaRPr sz="2800" b="1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22860" marR="22860" marT="22860" marB="2286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002060">
                        <a:alpha val="6156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7733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830750" y="6342445"/>
            <a:ext cx="208395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07" name="Прямоугольник 4"/>
          <p:cNvSpPr txBox="1"/>
          <p:nvPr/>
        </p:nvSpPr>
        <p:spPr>
          <a:xfrm>
            <a:off x="263352" y="116632"/>
            <a:ext cx="804519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/>
            </a:pP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Поступления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налога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на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доходы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физических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лиц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с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территории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Городского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округа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Подольск в 202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0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-202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гг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.,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млн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. </a:t>
            </a:r>
            <a:r>
              <a:rPr kumimoji="0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рублей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graphicFrame>
        <p:nvGraphicFramePr>
          <p:cNvPr id="208" name="Двухмерная площадная (сложенная)"/>
          <p:cNvGraphicFramePr/>
          <p:nvPr/>
        </p:nvGraphicFramePr>
        <p:xfrm>
          <a:off x="119336" y="1412776"/>
          <a:ext cx="115932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42614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11" name="Прямоугольник 4"/>
          <p:cNvSpPr txBox="1"/>
          <p:nvPr/>
        </p:nvSpPr>
        <p:spPr>
          <a:xfrm>
            <a:off x="284489" y="126141"/>
            <a:ext cx="8020433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Структура налогов на совокупный доход в бюджете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Городского округа Подольск за 2025 год, млн. рублей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24" name="Прямоугольник"/>
          <p:cNvSpPr/>
          <p:nvPr/>
        </p:nvSpPr>
        <p:spPr>
          <a:xfrm>
            <a:off x="6744072" y="1711955"/>
            <a:ext cx="5158153" cy="1757697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5" name="Прямоугольник 3"/>
          <p:cNvSpPr txBox="1"/>
          <p:nvPr/>
        </p:nvSpPr>
        <p:spPr>
          <a:xfrm>
            <a:off x="8299171" y="2060844"/>
            <a:ext cx="3626246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9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Патентная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система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налогообложения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(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ПСН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)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26" name="Прямоугольник"/>
          <p:cNvSpPr/>
          <p:nvPr/>
        </p:nvSpPr>
        <p:spPr>
          <a:xfrm>
            <a:off x="6744072" y="3944677"/>
            <a:ext cx="5158153" cy="1860587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7" name="Прямоугольник 3"/>
          <p:cNvSpPr txBox="1"/>
          <p:nvPr/>
        </p:nvSpPr>
        <p:spPr>
          <a:xfrm>
            <a:off x="8251546" y="4160120"/>
            <a:ext cx="3624262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9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Упрощенная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система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налогообложения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(</a:t>
            </a:r>
            <a:r>
              <a: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УСН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) (в том числе АУСН)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graphicFrame>
        <p:nvGraphicFramePr>
          <p:cNvPr id="20" name="2D‑кольцевая диаграмма"/>
          <p:cNvGraphicFramePr/>
          <p:nvPr/>
        </p:nvGraphicFramePr>
        <p:xfrm>
          <a:off x="-447608" y="1375088"/>
          <a:ext cx="7486995" cy="535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Прямоугольник 3"/>
          <p:cNvSpPr txBox="1"/>
          <p:nvPr/>
        </p:nvSpPr>
        <p:spPr>
          <a:xfrm>
            <a:off x="3697504" y="5805264"/>
            <a:ext cx="129614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88%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4" name="Прямоугольник 3"/>
          <p:cNvSpPr txBox="1"/>
          <p:nvPr/>
        </p:nvSpPr>
        <p:spPr>
          <a:xfrm>
            <a:off x="7153342" y="2284864"/>
            <a:ext cx="87612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337,8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6" name="Прямоугольник 3"/>
          <p:cNvSpPr txBox="1"/>
          <p:nvPr/>
        </p:nvSpPr>
        <p:spPr>
          <a:xfrm>
            <a:off x="6955401" y="4575619"/>
            <a:ext cx="129614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2 433,9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3" name="Прямоугольник 3"/>
          <p:cNvSpPr txBox="1"/>
          <p:nvPr/>
        </p:nvSpPr>
        <p:spPr>
          <a:xfrm>
            <a:off x="1775520" y="1742236"/>
            <a:ext cx="129614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12%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2031876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Номер слайда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26496" y="6342445"/>
            <a:ext cx="312649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>
              <a:defRPr sz="1800" b="1">
                <a:solidFill>
                  <a:srgbClr val="0054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Arial Narrow"/>
                <a:sym typeface="Arial Narrow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11" name="Прямоугольник 4"/>
          <p:cNvSpPr txBox="1"/>
          <p:nvPr/>
        </p:nvSpPr>
        <p:spPr>
          <a:xfrm>
            <a:off x="189597" y="39737"/>
            <a:ext cx="8236457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sym typeface="Arial Narrow"/>
              </a:rPr>
              <a:t>Структура налогов на имущество в бюджете Городского округа Подольск за 2025 год, млн. рублей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22" name="Прямоугольник"/>
          <p:cNvSpPr/>
          <p:nvPr/>
        </p:nvSpPr>
        <p:spPr>
          <a:xfrm>
            <a:off x="6816080" y="1723071"/>
            <a:ext cx="5027634" cy="1496138"/>
          </a:xfrm>
          <a:prstGeom prst="rect">
            <a:avLst/>
          </a:prstGeom>
          <a:solidFill>
            <a:srgbClr val="0E2B61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3" name="Прямоугольник 3"/>
          <p:cNvSpPr txBox="1"/>
          <p:nvPr/>
        </p:nvSpPr>
        <p:spPr>
          <a:xfrm>
            <a:off x="8151550" y="1945570"/>
            <a:ext cx="3568986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9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Налог на имущество физических лиц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24" name="Прямоугольник"/>
          <p:cNvSpPr/>
          <p:nvPr/>
        </p:nvSpPr>
        <p:spPr>
          <a:xfrm>
            <a:off x="6816080" y="3343222"/>
            <a:ext cx="5027634" cy="1496137"/>
          </a:xfrm>
          <a:prstGeom prst="rect">
            <a:avLst/>
          </a:prstGeom>
          <a:solidFill>
            <a:srgbClr val="9CB8D7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5" name="Прямоугольник 3"/>
          <p:cNvSpPr txBox="1"/>
          <p:nvPr/>
        </p:nvSpPr>
        <p:spPr>
          <a:xfrm>
            <a:off x="8151550" y="3595442"/>
            <a:ext cx="3574946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9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Земельный налог          с организаций 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26" name="Прямоугольник"/>
          <p:cNvSpPr/>
          <p:nvPr/>
        </p:nvSpPr>
        <p:spPr>
          <a:xfrm>
            <a:off x="6816080" y="4937973"/>
            <a:ext cx="5027634" cy="1496137"/>
          </a:xfrm>
          <a:prstGeom prst="rect">
            <a:avLst/>
          </a:prstGeom>
          <a:solidFill>
            <a:srgbClr val="6685B3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7" name="Прямоугольник 3"/>
          <p:cNvSpPr txBox="1"/>
          <p:nvPr/>
        </p:nvSpPr>
        <p:spPr>
          <a:xfrm>
            <a:off x="8148895" y="5179516"/>
            <a:ext cx="3661629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900"/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Земельный налог                       с физических лиц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graphicFrame>
        <p:nvGraphicFramePr>
          <p:cNvPr id="20" name="2D‑кольцевая диаграмма"/>
          <p:cNvGraphicFramePr/>
          <p:nvPr/>
        </p:nvGraphicFramePr>
        <p:xfrm>
          <a:off x="-46229" y="1554955"/>
          <a:ext cx="7458965" cy="5042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Прямоугольник 3"/>
          <p:cNvSpPr txBox="1"/>
          <p:nvPr/>
        </p:nvSpPr>
        <p:spPr>
          <a:xfrm>
            <a:off x="7045754" y="2131807"/>
            <a:ext cx="87612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451,2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5" name="Прямоугольник 3"/>
          <p:cNvSpPr txBox="1"/>
          <p:nvPr/>
        </p:nvSpPr>
        <p:spPr>
          <a:xfrm>
            <a:off x="7045754" y="3815909"/>
            <a:ext cx="87612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911,4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6" name="Прямоугольник 3"/>
          <p:cNvSpPr txBox="1"/>
          <p:nvPr/>
        </p:nvSpPr>
        <p:spPr>
          <a:xfrm>
            <a:off x="4799856" y="2424195"/>
            <a:ext cx="1069951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21%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7" name="Прямоугольник 3"/>
          <p:cNvSpPr txBox="1"/>
          <p:nvPr/>
        </p:nvSpPr>
        <p:spPr>
          <a:xfrm>
            <a:off x="1938753" y="2147196"/>
            <a:ext cx="87612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26%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8" name="Прямоугольник 3"/>
          <p:cNvSpPr txBox="1"/>
          <p:nvPr/>
        </p:nvSpPr>
        <p:spPr>
          <a:xfrm>
            <a:off x="3431704" y="5910890"/>
            <a:ext cx="87612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53%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  <p:sp>
        <p:nvSpPr>
          <p:cNvPr id="29" name="Прямоугольник 3"/>
          <p:cNvSpPr txBox="1"/>
          <p:nvPr/>
        </p:nvSpPr>
        <p:spPr>
          <a:xfrm>
            <a:off x="7045754" y="5517232"/>
            <a:ext cx="106995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/>
                <a:sym typeface="Arial Narrow"/>
              </a:rPr>
              <a:t>363,5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/>
              <a:sym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112833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2213</Words>
  <Application>Microsoft Office PowerPoint</Application>
  <PresentationFormat>Широкоэкранный</PresentationFormat>
  <Paragraphs>612</Paragraphs>
  <Slides>40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Arial</vt:lpstr>
      <vt:lpstr>Arial Narrow</vt:lpstr>
      <vt:lpstr>Calibri</vt:lpstr>
      <vt:lpstr>Calibri Light</vt:lpstr>
      <vt:lpstr>Inter</vt:lpstr>
      <vt:lpstr>Proxima Nova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Петренко Людмила</dc:creator>
  <cp:lastModifiedBy>Петренко Людмила</cp:lastModifiedBy>
  <cp:revision>212</cp:revision>
  <cp:lastPrinted>2026-05-06T12:36:31Z</cp:lastPrinted>
  <dcterms:modified xsi:type="dcterms:W3CDTF">2026-06-03T13:13:11Z</dcterms:modified>
</cp:coreProperties>
</file>