
<file path=[Content_Types].xml><?xml version="1.0" encoding="utf-8"?>
<Types xmlns="http://schemas.openxmlformats.org/package/2006/content-types">
  <Default Extension="png" ContentType="image/png"/>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7"/>
  </p:notesMasterIdLst>
  <p:sldIdLst>
    <p:sldId id="284" r:id="rId2"/>
    <p:sldId id="350" r:id="rId3"/>
    <p:sldId id="349" r:id="rId4"/>
    <p:sldId id="288" r:id="rId5"/>
    <p:sldId id="365" r:id="rId6"/>
    <p:sldId id="366" r:id="rId7"/>
    <p:sldId id="367" r:id="rId8"/>
    <p:sldId id="368" r:id="rId9"/>
    <p:sldId id="369" r:id="rId10"/>
    <p:sldId id="370" r:id="rId11"/>
    <p:sldId id="371" r:id="rId12"/>
    <p:sldId id="372" r:id="rId13"/>
    <p:sldId id="302" r:id="rId14"/>
    <p:sldId id="373" r:id="rId15"/>
    <p:sldId id="374" r:id="rId16"/>
    <p:sldId id="375" r:id="rId17"/>
    <p:sldId id="376" r:id="rId18"/>
    <p:sldId id="314" r:id="rId19"/>
    <p:sldId id="315" r:id="rId20"/>
    <p:sldId id="316" r:id="rId21"/>
    <p:sldId id="317" r:id="rId22"/>
    <p:sldId id="360" r:id="rId23"/>
    <p:sldId id="326" r:id="rId24"/>
    <p:sldId id="327" r:id="rId25"/>
    <p:sldId id="328" r:id="rId26"/>
    <p:sldId id="329" r:id="rId27"/>
    <p:sldId id="330" r:id="rId28"/>
    <p:sldId id="331" r:id="rId29"/>
    <p:sldId id="355" r:id="rId30"/>
    <p:sldId id="332" r:id="rId31"/>
    <p:sldId id="333" r:id="rId32"/>
    <p:sldId id="345" r:id="rId33"/>
    <p:sldId id="335" r:id="rId34"/>
    <p:sldId id="356" r:id="rId35"/>
    <p:sldId id="336" r:id="rId36"/>
    <p:sldId id="362" r:id="rId37"/>
    <p:sldId id="337" r:id="rId38"/>
    <p:sldId id="357" r:id="rId39"/>
    <p:sldId id="363" r:id="rId40"/>
    <p:sldId id="339" r:id="rId41"/>
    <p:sldId id="344" r:id="rId42"/>
    <p:sldId id="343" r:id="rId43"/>
    <p:sldId id="358" r:id="rId44"/>
    <p:sldId id="341" r:id="rId45"/>
    <p:sldId id="364" r:id="rId46"/>
    <p:sldId id="378" r:id="rId47"/>
    <p:sldId id="379" r:id="rId48"/>
    <p:sldId id="381" r:id="rId49"/>
    <p:sldId id="383" r:id="rId50"/>
    <p:sldId id="385" r:id="rId51"/>
    <p:sldId id="386" r:id="rId52"/>
    <p:sldId id="283" r:id="rId53"/>
    <p:sldId id="290" r:id="rId54"/>
    <p:sldId id="291" r:id="rId55"/>
    <p:sldId id="292" r:id="rId56"/>
  </p:sldIdLst>
  <p:sldSz cx="9144000" cy="5143500" type="screen16x9"/>
  <p:notesSz cx="6797675" cy="992822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1A52"/>
    <a:srgbClr val="3E42AD"/>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67" autoAdjust="0"/>
    <p:restoredTop sz="98163" autoAdjust="0"/>
  </p:normalViewPr>
  <p:slideViewPr>
    <p:cSldViewPr>
      <p:cViewPr>
        <p:scale>
          <a:sx n="130" d="100"/>
          <a:sy n="130" d="100"/>
        </p:scale>
        <p:origin x="-1320" y="-456"/>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Excel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floor>
    <c:sideWall>
      <c:thickness val="0"/>
      <c:spPr>
        <a:noFill/>
        <a:ln w="25400">
          <a:noFill/>
        </a:ln>
      </c:spPr>
    </c:sideWall>
    <c:backWall>
      <c:thickness val="0"/>
      <c:spPr>
        <a:noFill/>
        <a:ln w="25400">
          <a:noFill/>
        </a:ln>
      </c:spPr>
    </c:backWall>
    <c:plotArea>
      <c:layout>
        <c:manualLayout>
          <c:layoutTarget val="inner"/>
          <c:xMode val="edge"/>
          <c:yMode val="edge"/>
          <c:x val="5.2968617329730586E-2"/>
          <c:y val="8.3131801692865784E-2"/>
          <c:w val="0.94703138267026943"/>
          <c:h val="0.84442851609733982"/>
        </c:manualLayout>
      </c:layout>
      <c:bar3DChart>
        <c:barDir val="col"/>
        <c:grouping val="clustered"/>
        <c:varyColors val="0"/>
        <c:ser>
          <c:idx val="0"/>
          <c:order val="0"/>
          <c:tx>
            <c:strRef>
              <c:f>Лист1!$B$1</c:f>
              <c:strCache>
                <c:ptCount val="1"/>
                <c:pt idx="0">
                  <c:v>Столбец1</c:v>
                </c:pt>
              </c:strCache>
            </c:strRef>
          </c:tx>
          <c:spPr>
            <a:solidFill>
              <a:srgbClr val="92D050"/>
            </a:solidFill>
          </c:spPr>
          <c:invertIfNegative val="0"/>
          <c:dPt>
            <c:idx val="0"/>
            <c:invertIfNegative val="0"/>
            <c:bubble3D val="0"/>
            <c:spPr>
              <a:solidFill>
                <a:srgbClr val="FFC000"/>
              </a:solidFill>
            </c:spPr>
          </c:dPt>
          <c:dPt>
            <c:idx val="1"/>
            <c:invertIfNegative val="0"/>
            <c:bubble3D val="0"/>
            <c:spPr>
              <a:solidFill>
                <a:srgbClr val="33CCCC"/>
              </a:solidFill>
            </c:spPr>
          </c:dPt>
          <c:dPt>
            <c:idx val="2"/>
            <c:invertIfNegative val="0"/>
            <c:bubble3D val="0"/>
            <c:spPr>
              <a:solidFill>
                <a:schemeClr val="tx2">
                  <a:lumMod val="60000"/>
                  <a:lumOff val="40000"/>
                </a:schemeClr>
              </a:solidFill>
            </c:spPr>
          </c:dPt>
          <c:dPt>
            <c:idx val="4"/>
            <c:invertIfNegative val="0"/>
            <c:bubble3D val="0"/>
            <c:spPr>
              <a:solidFill>
                <a:schemeClr val="accent5">
                  <a:lumMod val="60000"/>
                  <a:lumOff val="40000"/>
                </a:schemeClr>
              </a:solidFill>
            </c:spPr>
          </c:dPt>
          <c:dPt>
            <c:idx val="5"/>
            <c:invertIfNegative val="0"/>
            <c:bubble3D val="0"/>
            <c:spPr>
              <a:solidFill>
                <a:srgbClr val="FFFF00"/>
              </a:solidFill>
            </c:spPr>
          </c:dPt>
          <c:dLbls>
            <c:dLbl>
              <c:idx val="0"/>
              <c:layout>
                <c:manualLayout>
                  <c:x val="1.3835050459994931E-2"/>
                  <c:y val="-3.032797943085689E-2"/>
                </c:manualLayout>
              </c:layout>
              <c:showLegendKey val="0"/>
              <c:showVal val="1"/>
              <c:showCatName val="0"/>
              <c:showSerName val="0"/>
              <c:showPercent val="0"/>
              <c:showBubbleSize val="0"/>
            </c:dLbl>
            <c:dLbl>
              <c:idx val="1"/>
              <c:layout>
                <c:manualLayout>
                  <c:x val="2.3860391742893405E-2"/>
                  <c:y val="-2.2306761833719158E-2"/>
                </c:manualLayout>
              </c:layout>
              <c:showLegendKey val="0"/>
              <c:showVal val="1"/>
              <c:showCatName val="0"/>
              <c:showSerName val="0"/>
              <c:showPercent val="0"/>
              <c:showBubbleSize val="0"/>
            </c:dLbl>
            <c:dLbl>
              <c:idx val="2"/>
              <c:layout>
                <c:manualLayout>
                  <c:x val="1.6921404322235375E-2"/>
                  <c:y val="-4.5664710723751785E-2"/>
                </c:manualLayout>
              </c:layout>
              <c:showLegendKey val="0"/>
              <c:showVal val="1"/>
              <c:showCatName val="0"/>
              <c:showSerName val="0"/>
              <c:showPercent val="0"/>
              <c:showBubbleSize val="0"/>
            </c:dLbl>
            <c:dLbl>
              <c:idx val="3"/>
              <c:layout>
                <c:manualLayout>
                  <c:x val="1.914177582480675E-2"/>
                  <c:y val="-1.8252790506270312E-2"/>
                </c:manualLayout>
              </c:layout>
              <c:showLegendKey val="0"/>
              <c:showVal val="1"/>
              <c:showCatName val="0"/>
              <c:showSerName val="0"/>
              <c:showPercent val="0"/>
              <c:showBubbleSize val="0"/>
            </c:dLbl>
            <c:dLbl>
              <c:idx val="4"/>
              <c:layout>
                <c:manualLayout>
                  <c:x val="1.9236481999467647E-2"/>
                  <c:y val="-2.0378971497498018E-2"/>
                </c:manualLayout>
              </c:layout>
              <c:showLegendKey val="0"/>
              <c:showVal val="1"/>
              <c:showCatName val="0"/>
              <c:showSerName val="0"/>
              <c:showPercent val="0"/>
              <c:showBubbleSize val="0"/>
            </c:dLbl>
            <c:dLbl>
              <c:idx val="5"/>
              <c:layout>
                <c:manualLayout>
                  <c:x val="2.0031037280165847E-2"/>
                  <c:y val="-2.1733979671192998E-2"/>
                </c:manualLayout>
              </c:layout>
              <c:showLegendKey val="0"/>
              <c:showVal val="1"/>
              <c:showCatName val="0"/>
              <c:showSerName val="0"/>
              <c:showPercent val="0"/>
              <c:showBubbleSize val="0"/>
            </c:dLbl>
            <c:spPr>
              <a:noFill/>
            </c:spPr>
            <c:txPr>
              <a:bodyPr/>
              <a:lstStyle/>
              <a:p>
                <a:pPr>
                  <a:defRPr sz="1700">
                    <a:solidFill>
                      <a:schemeClr val="tx1"/>
                    </a:solidFill>
                  </a:defRPr>
                </a:pPr>
                <a:endParaRPr lang="ru-RU"/>
              </a:p>
            </c:txPr>
            <c:showLegendKey val="0"/>
            <c:showVal val="1"/>
            <c:showCatName val="0"/>
            <c:showSerName val="0"/>
            <c:showPercent val="0"/>
            <c:showBubbleSize val="0"/>
            <c:showLeaderLines val="0"/>
          </c:dLbls>
          <c:cat>
            <c:strRef>
              <c:f>Лист1!$A$2:$A$7</c:f>
              <c:strCache>
                <c:ptCount val="6"/>
                <c:pt idx="0">
                  <c:v>Балашиха</c:v>
                </c:pt>
                <c:pt idx="1">
                  <c:v>Королёв</c:v>
                </c:pt>
                <c:pt idx="2">
                  <c:v>Подольск</c:v>
                </c:pt>
                <c:pt idx="3">
                  <c:v>Мытищи</c:v>
                </c:pt>
                <c:pt idx="4">
                  <c:v>Химки</c:v>
                </c:pt>
                <c:pt idx="5">
                  <c:v>Красногорск</c:v>
                </c:pt>
              </c:strCache>
            </c:strRef>
          </c:cat>
          <c:val>
            <c:numRef>
              <c:f>Лист1!$B$2:$B$7</c:f>
              <c:numCache>
                <c:formatCode>#,##0.0</c:formatCode>
                <c:ptCount val="6"/>
                <c:pt idx="0">
                  <c:v>19.7</c:v>
                </c:pt>
                <c:pt idx="1">
                  <c:v>25.6</c:v>
                </c:pt>
                <c:pt idx="2">
                  <c:v>30.1</c:v>
                </c:pt>
                <c:pt idx="3">
                  <c:v>39.1</c:v>
                </c:pt>
                <c:pt idx="4">
                  <c:v>42.2</c:v>
                </c:pt>
                <c:pt idx="5">
                  <c:v>50.8</c:v>
                </c:pt>
              </c:numCache>
            </c:numRef>
          </c:val>
        </c:ser>
        <c:dLbls>
          <c:showLegendKey val="0"/>
          <c:showVal val="0"/>
          <c:showCatName val="0"/>
          <c:showSerName val="0"/>
          <c:showPercent val="0"/>
          <c:showBubbleSize val="0"/>
        </c:dLbls>
        <c:gapWidth val="150"/>
        <c:shape val="box"/>
        <c:axId val="89103744"/>
        <c:axId val="89003136"/>
        <c:axId val="0"/>
      </c:bar3DChart>
      <c:catAx>
        <c:axId val="89103744"/>
        <c:scaling>
          <c:orientation val="minMax"/>
        </c:scaling>
        <c:delete val="0"/>
        <c:axPos val="b"/>
        <c:numFmt formatCode="General" sourceLinked="1"/>
        <c:majorTickMark val="out"/>
        <c:minorTickMark val="none"/>
        <c:tickLblPos val="nextTo"/>
        <c:txPr>
          <a:bodyPr/>
          <a:lstStyle/>
          <a:p>
            <a:pPr>
              <a:defRPr sz="1100">
                <a:solidFill>
                  <a:schemeClr val="tx1"/>
                </a:solidFill>
              </a:defRPr>
            </a:pPr>
            <a:endParaRPr lang="ru-RU"/>
          </a:p>
        </c:txPr>
        <c:crossAx val="89003136"/>
        <c:crosses val="autoZero"/>
        <c:auto val="1"/>
        <c:lblAlgn val="ctr"/>
        <c:lblOffset val="100"/>
        <c:noMultiLvlLbl val="1"/>
      </c:catAx>
      <c:valAx>
        <c:axId val="89003136"/>
        <c:scaling>
          <c:orientation val="minMax"/>
          <c:max val="55"/>
        </c:scaling>
        <c:delete val="0"/>
        <c:axPos val="l"/>
        <c:majorGridlines/>
        <c:numFmt formatCode="#,##0.0" sourceLinked="1"/>
        <c:majorTickMark val="out"/>
        <c:minorTickMark val="none"/>
        <c:tickLblPos val="nextTo"/>
        <c:txPr>
          <a:bodyPr/>
          <a:lstStyle/>
          <a:p>
            <a:pPr>
              <a:defRPr>
                <a:solidFill>
                  <a:schemeClr val="tx1"/>
                </a:solidFill>
              </a:defRPr>
            </a:pPr>
            <a:endParaRPr lang="ru-RU"/>
          </a:p>
        </c:txPr>
        <c:crossAx val="89103744"/>
        <c:crosses val="autoZero"/>
        <c:crossBetween val="between"/>
        <c:majorUnit val="5"/>
      </c:valAx>
      <c:spPr>
        <a:noFill/>
        <a:ln w="18667">
          <a:noFill/>
        </a:ln>
      </c:spPr>
    </c:plotArea>
    <c:plotVisOnly val="1"/>
    <c:dispBlanksAs val="gap"/>
    <c:showDLblsOverMax val="0"/>
  </c:chart>
  <c:txPr>
    <a:bodyPr/>
    <a:lstStyle/>
    <a:p>
      <a:pPr>
        <a:defRPr sz="1087" b="1">
          <a:latin typeface="Century Gothic" pitchFamily="34" charset="0"/>
        </a:defRPr>
      </a:pPr>
      <a:endParaRPr lang="ru-RU"/>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0"/>
            <a:ext cx="2945659" cy="496411"/>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0444" y="0"/>
            <a:ext cx="2945659" cy="496411"/>
          </a:xfrm>
          <a:prstGeom prst="rect">
            <a:avLst/>
          </a:prstGeom>
        </p:spPr>
        <p:txBody>
          <a:bodyPr vert="horz" lIns="91440" tIns="45720" rIns="91440" bIns="45720" rtlCol="0"/>
          <a:lstStyle>
            <a:lvl1pPr algn="r">
              <a:defRPr sz="1200"/>
            </a:lvl1pPr>
          </a:lstStyle>
          <a:p>
            <a:fld id="{D7A8D4B3-B785-42BB-84B2-D875F670C884}" type="datetimeFigureOut">
              <a:rPr lang="ru-RU" smtClean="0"/>
              <a:t>25.11.2024</a:t>
            </a:fld>
            <a:endParaRPr lang="ru-RU"/>
          </a:p>
        </p:txBody>
      </p:sp>
      <p:sp>
        <p:nvSpPr>
          <p:cNvPr id="4" name="Образ слайда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1" y="9430091"/>
            <a:ext cx="2945659" cy="496411"/>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0444" y="9430091"/>
            <a:ext cx="2945659" cy="496411"/>
          </a:xfrm>
          <a:prstGeom prst="rect">
            <a:avLst/>
          </a:prstGeom>
        </p:spPr>
        <p:txBody>
          <a:bodyPr vert="horz" lIns="91440" tIns="45720" rIns="91440" bIns="45720" rtlCol="0" anchor="b"/>
          <a:lstStyle>
            <a:lvl1pPr algn="r">
              <a:defRPr sz="1200"/>
            </a:lvl1pPr>
          </a:lstStyle>
          <a:p>
            <a:fld id="{400F6E69-981D-4CA7-9B15-FE1A45BC9AE6}" type="slidenum">
              <a:rPr lang="ru-RU" smtClean="0"/>
              <a:t>‹#›</a:t>
            </a:fld>
            <a:endParaRPr lang="ru-RU"/>
          </a:p>
        </p:txBody>
      </p:sp>
    </p:spTree>
    <p:extLst>
      <p:ext uri="{BB962C8B-B14F-4D97-AF65-F5344CB8AC3E}">
        <p14:creationId xmlns:p14="http://schemas.microsoft.com/office/powerpoint/2010/main" val="19678816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400F6E69-981D-4CA7-9B15-FE1A45BC9AE6}" type="slidenum">
              <a:rPr lang="ru-RU" smtClean="0"/>
              <a:t>1</a:t>
            </a:fld>
            <a:endParaRPr lang="ru-RU"/>
          </a:p>
        </p:txBody>
      </p:sp>
    </p:spTree>
    <p:extLst>
      <p:ext uri="{BB962C8B-B14F-4D97-AF65-F5344CB8AC3E}">
        <p14:creationId xmlns:p14="http://schemas.microsoft.com/office/powerpoint/2010/main" val="27086201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10</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11</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12</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13</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14</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15</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16</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17</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18</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19</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2</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20</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21</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22</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23</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24</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25</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26</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27</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28</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29</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3</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30</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31</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32</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33</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34</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35</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36</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37</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38</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39</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4</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40</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41</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42</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43</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44</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45</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46</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47</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48</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49</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5</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50</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51</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400F6E69-981D-4CA7-9B15-FE1A45BC9AE6}" type="slidenum">
              <a:rPr lang="ru-RU" smtClean="0"/>
              <a:t>53</a:t>
            </a:fld>
            <a:endParaRPr lang="ru-RU"/>
          </a:p>
        </p:txBody>
      </p:sp>
    </p:spTree>
    <p:extLst>
      <p:ext uri="{BB962C8B-B14F-4D97-AF65-F5344CB8AC3E}">
        <p14:creationId xmlns:p14="http://schemas.microsoft.com/office/powerpoint/2010/main" val="400572459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400F6E69-981D-4CA7-9B15-FE1A45BC9AE6}" type="slidenum">
              <a:rPr lang="ru-RU" smtClean="0"/>
              <a:t>54</a:t>
            </a:fld>
            <a:endParaRPr lang="ru-RU"/>
          </a:p>
        </p:txBody>
      </p:sp>
    </p:spTree>
    <p:extLst>
      <p:ext uri="{BB962C8B-B14F-4D97-AF65-F5344CB8AC3E}">
        <p14:creationId xmlns:p14="http://schemas.microsoft.com/office/powerpoint/2010/main" val="400572459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400F6E69-981D-4CA7-9B15-FE1A45BC9AE6}" type="slidenum">
              <a:rPr lang="ru-RU" smtClean="0"/>
              <a:t>55</a:t>
            </a:fld>
            <a:endParaRPr lang="ru-RU"/>
          </a:p>
        </p:txBody>
      </p:sp>
    </p:spTree>
    <p:extLst>
      <p:ext uri="{BB962C8B-B14F-4D97-AF65-F5344CB8AC3E}">
        <p14:creationId xmlns:p14="http://schemas.microsoft.com/office/powerpoint/2010/main" val="40057245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6</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7</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8</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A3779CEA-93D5-44F3-A0BD-DB6CF6B8160E}" type="slidenum">
              <a:rPr lang="ru-RU" smtClean="0">
                <a:solidFill>
                  <a:prstClr val="black"/>
                </a:solidFill>
              </a:rPr>
              <a:pPr/>
              <a:t>9</a:t>
            </a:fld>
            <a:endParaRPr lang="ru-RU">
              <a:solidFill>
                <a:prstClr val="black"/>
              </a:solidFill>
            </a:endParaRPr>
          </a:p>
        </p:txBody>
      </p:sp>
    </p:spTree>
    <p:extLst>
      <p:ext uri="{BB962C8B-B14F-4D97-AF65-F5344CB8AC3E}">
        <p14:creationId xmlns:p14="http://schemas.microsoft.com/office/powerpoint/2010/main" val="2577182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19"/>
            <a:ext cx="7772400" cy="1102519"/>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25.11.2024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25.11.2024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05979"/>
            <a:ext cx="2057400" cy="4388644"/>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05979"/>
            <a:ext cx="6019800" cy="43886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25.11.2024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25.11.2024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6"/>
            <a:ext cx="7772400" cy="1021556"/>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25.11.2024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25.11.2024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25.11.2024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25.11.2024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25.11.2024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04787"/>
            <a:ext cx="3008313" cy="871538"/>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25.11.2024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25.11.2024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25.11.2024</a:t>
            </a:fld>
            <a:endParaRPr lang="ru-RU"/>
          </a:p>
        </p:txBody>
      </p:sp>
      <p:sp>
        <p:nvSpPr>
          <p:cNvPr id="5" name="Нижний колонтитул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budget.mosreg.ru/download/dokumenty/byudzhetnaya-politika/isp-byudzhetov-munobr/2024_god/Ispolnenie-na-01.10.2024.xlsx" TargetMode="External"/><Relationship Id="rId5" Type="http://schemas.openxmlformats.org/officeDocument/2006/relationships/chart" Target="../charts/chart1.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6.emf"/><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4.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5.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7.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8.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9.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4.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5.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7.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8.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9.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5.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_____Microsoft_Excel_97-20031.xls"/><Relationship Id="rId5" Type="http://schemas.openxmlformats.org/officeDocument/2006/relationships/image" Target="../media/image4.png"/><Relationship Id="rId4" Type="http://schemas.openxmlformats.org/officeDocument/2006/relationships/image" Target="../media/image3.jpeg"/></Relationships>
</file>

<file path=ppt/slides/_rels/slide5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0.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1520" y="1707654"/>
            <a:ext cx="7128792" cy="3024335"/>
          </a:xfrm>
        </p:spPr>
        <p:txBody>
          <a:bodyPr anchor="t">
            <a:noAutofit/>
          </a:bodyPr>
          <a:lstStyle/>
          <a:p>
            <a:pPr lvl="0" algn="l">
              <a:spcBef>
                <a:spcPts val="0"/>
              </a:spcBef>
              <a:defRPr/>
            </a:pPr>
            <a:r>
              <a:rPr lang="ru-RU" sz="3600" dirty="0" smtClean="0">
                <a:solidFill>
                  <a:schemeClr val="bg1"/>
                </a:solidFill>
                <a:latin typeface="Philosopher" panose="00000500000000000000" pitchFamily="2" charset="-52"/>
              </a:rPr>
              <a:t>  БЮДЖЕТ ДЛЯ ГРАЖДАН</a:t>
            </a:r>
            <a:br>
              <a:rPr lang="ru-RU" sz="3600" dirty="0" smtClean="0">
                <a:solidFill>
                  <a:schemeClr val="bg1"/>
                </a:solidFill>
                <a:latin typeface="Philosopher" panose="00000500000000000000" pitchFamily="2" charset="-52"/>
              </a:rPr>
            </a:br>
            <a:r>
              <a:rPr lang="ru-RU" sz="3600" dirty="0" smtClean="0">
                <a:solidFill>
                  <a:schemeClr val="bg1"/>
                </a:solidFill>
                <a:latin typeface="Philosopher" panose="00000500000000000000" pitchFamily="2" charset="-52"/>
              </a:rPr>
              <a:t/>
            </a:r>
            <a:br>
              <a:rPr lang="ru-RU" sz="3600" dirty="0" smtClean="0">
                <a:solidFill>
                  <a:schemeClr val="bg1"/>
                </a:solidFill>
                <a:latin typeface="Philosopher" panose="00000500000000000000" pitchFamily="2" charset="-52"/>
              </a:rPr>
            </a:br>
            <a:r>
              <a:rPr lang="ru-RU" sz="3600" dirty="0" smtClean="0">
                <a:solidFill>
                  <a:schemeClr val="bg1"/>
                </a:solidFill>
                <a:latin typeface="Philosopher" panose="00000500000000000000" pitchFamily="2" charset="-52"/>
              </a:rPr>
              <a:t/>
            </a:r>
            <a:br>
              <a:rPr lang="ru-RU" sz="3600" dirty="0" smtClean="0">
                <a:solidFill>
                  <a:schemeClr val="bg1"/>
                </a:solidFill>
                <a:latin typeface="Philosopher" panose="00000500000000000000" pitchFamily="2" charset="-52"/>
              </a:rPr>
            </a:br>
            <a:r>
              <a:rPr lang="ru-RU" sz="2000" b="1" dirty="0" smtClean="0">
                <a:solidFill>
                  <a:prstClr val="white"/>
                </a:solidFill>
                <a:effectLst>
                  <a:innerShdw blurRad="50800" dist="50800" dir="2700000">
                    <a:prstClr val="black">
                      <a:alpha val="50000"/>
                    </a:prstClr>
                  </a:innerShdw>
                </a:effectLst>
                <a:latin typeface="Philosopher" panose="00000500000000000000" pitchFamily="2" charset="-52"/>
                <a:ea typeface="+mn-ea"/>
                <a:cs typeface="Times New Roman" panose="02020603050405020304" pitchFamily="18" charset="0"/>
              </a:rPr>
              <a:t>разработан </a:t>
            </a:r>
            <a:r>
              <a:rPr lang="ru-RU" sz="2000" b="1" dirty="0">
                <a:solidFill>
                  <a:prstClr val="white"/>
                </a:solidFill>
                <a:effectLst>
                  <a:innerShdw blurRad="50800" dist="50800" dir="2700000">
                    <a:prstClr val="black">
                      <a:alpha val="50000"/>
                    </a:prstClr>
                  </a:innerShdw>
                </a:effectLst>
                <a:latin typeface="Philosopher" panose="00000500000000000000" pitchFamily="2" charset="-52"/>
                <a:ea typeface="+mn-ea"/>
                <a:cs typeface="Times New Roman" panose="02020603050405020304" pitchFamily="18" charset="0"/>
              </a:rPr>
              <a:t>на основе </a:t>
            </a:r>
            <a:r>
              <a:rPr lang="ru-RU" sz="2000" b="1" dirty="0" smtClean="0">
                <a:solidFill>
                  <a:prstClr val="white"/>
                </a:solidFill>
                <a:effectLst>
                  <a:innerShdw blurRad="50800" dist="50800" dir="2700000">
                    <a:prstClr val="black">
                      <a:alpha val="50000"/>
                    </a:prstClr>
                  </a:innerShdw>
                </a:effectLst>
                <a:latin typeface="Philosopher" panose="00000500000000000000" pitchFamily="2" charset="-52"/>
                <a:ea typeface="+mn-ea"/>
                <a:cs typeface="Times New Roman" panose="02020603050405020304" pitchFamily="18" charset="0"/>
              </a:rPr>
              <a:t>проекта решения </a:t>
            </a:r>
            <a:r>
              <a:rPr lang="ru-RU" sz="2000" b="1" dirty="0">
                <a:solidFill>
                  <a:prstClr val="white"/>
                </a:solidFill>
                <a:effectLst>
                  <a:innerShdw blurRad="50800" dist="50800" dir="2700000">
                    <a:prstClr val="black">
                      <a:alpha val="50000"/>
                    </a:prstClr>
                  </a:innerShdw>
                </a:effectLst>
                <a:latin typeface="Philosopher" panose="00000500000000000000" pitchFamily="2" charset="-52"/>
                <a:ea typeface="+mn-ea"/>
                <a:cs typeface="Times New Roman" panose="02020603050405020304" pitchFamily="18" charset="0"/>
              </a:rPr>
              <a:t>Совета депутатов Городского округа </a:t>
            </a:r>
            <a:r>
              <a:rPr lang="ru-RU" sz="2000" b="1" dirty="0" smtClean="0">
                <a:solidFill>
                  <a:prstClr val="white"/>
                </a:solidFill>
                <a:effectLst>
                  <a:innerShdw blurRad="50800" dist="50800" dir="2700000">
                    <a:prstClr val="black">
                      <a:alpha val="50000"/>
                    </a:prstClr>
                  </a:innerShdw>
                </a:effectLst>
                <a:latin typeface="Philosopher" panose="00000500000000000000" pitchFamily="2" charset="-52"/>
                <a:ea typeface="+mn-ea"/>
                <a:cs typeface="Times New Roman" panose="02020603050405020304" pitchFamily="18" charset="0"/>
              </a:rPr>
              <a:t>Подольск «О </a:t>
            </a:r>
            <a:r>
              <a:rPr lang="ru-RU" sz="2000" b="1" dirty="0">
                <a:solidFill>
                  <a:prstClr val="white"/>
                </a:solidFill>
                <a:effectLst>
                  <a:innerShdw blurRad="50800" dist="50800" dir="2700000">
                    <a:prstClr val="black">
                      <a:alpha val="50000"/>
                    </a:prstClr>
                  </a:innerShdw>
                </a:effectLst>
                <a:latin typeface="Philosopher" panose="00000500000000000000" pitchFamily="2" charset="-52"/>
                <a:ea typeface="+mn-ea"/>
                <a:cs typeface="Times New Roman" panose="02020603050405020304" pitchFamily="18" charset="0"/>
              </a:rPr>
              <a:t>бюджете Городского округа Подольск на </a:t>
            </a:r>
            <a:r>
              <a:rPr lang="ru-RU" sz="2000" b="1" dirty="0" smtClean="0">
                <a:solidFill>
                  <a:prstClr val="white"/>
                </a:solidFill>
                <a:effectLst>
                  <a:innerShdw blurRad="50800" dist="50800" dir="2700000">
                    <a:prstClr val="black">
                      <a:alpha val="50000"/>
                    </a:prstClr>
                  </a:innerShdw>
                </a:effectLst>
                <a:latin typeface="Philosopher" panose="00000500000000000000" pitchFamily="2" charset="-52"/>
                <a:ea typeface="+mn-ea"/>
                <a:cs typeface="Times New Roman" panose="02020603050405020304" pitchFamily="18" charset="0"/>
              </a:rPr>
              <a:t>2025 </a:t>
            </a:r>
            <a:r>
              <a:rPr lang="ru-RU" sz="2000" b="1" dirty="0">
                <a:solidFill>
                  <a:prstClr val="white"/>
                </a:solidFill>
                <a:effectLst>
                  <a:innerShdw blurRad="50800" dist="50800" dir="2700000">
                    <a:prstClr val="black">
                      <a:alpha val="50000"/>
                    </a:prstClr>
                  </a:innerShdw>
                </a:effectLst>
                <a:latin typeface="Philosopher" panose="00000500000000000000" pitchFamily="2" charset="-52"/>
                <a:ea typeface="+mn-ea"/>
                <a:cs typeface="Times New Roman" panose="02020603050405020304" pitchFamily="18" charset="0"/>
              </a:rPr>
              <a:t>год и на плановый </a:t>
            </a:r>
            <a:r>
              <a:rPr lang="ru-RU" sz="2000" b="1" dirty="0" smtClean="0">
                <a:solidFill>
                  <a:prstClr val="white"/>
                </a:solidFill>
                <a:effectLst>
                  <a:innerShdw blurRad="50800" dist="50800" dir="2700000">
                    <a:prstClr val="black">
                      <a:alpha val="50000"/>
                    </a:prstClr>
                  </a:innerShdw>
                </a:effectLst>
                <a:latin typeface="Philosopher" panose="00000500000000000000" pitchFamily="2" charset="-52"/>
                <a:ea typeface="+mn-ea"/>
                <a:cs typeface="Times New Roman" panose="02020603050405020304" pitchFamily="18" charset="0"/>
              </a:rPr>
              <a:t>период</a:t>
            </a:r>
            <a:br>
              <a:rPr lang="ru-RU" sz="2000" b="1" dirty="0" smtClean="0">
                <a:solidFill>
                  <a:prstClr val="white"/>
                </a:solidFill>
                <a:effectLst>
                  <a:innerShdw blurRad="50800" dist="50800" dir="2700000">
                    <a:prstClr val="black">
                      <a:alpha val="50000"/>
                    </a:prstClr>
                  </a:innerShdw>
                </a:effectLst>
                <a:latin typeface="Philosopher" panose="00000500000000000000" pitchFamily="2" charset="-52"/>
                <a:ea typeface="+mn-ea"/>
                <a:cs typeface="Times New Roman" panose="02020603050405020304" pitchFamily="18" charset="0"/>
              </a:rPr>
            </a:br>
            <a:r>
              <a:rPr lang="ru-RU" sz="2000" b="1" dirty="0" smtClean="0">
                <a:solidFill>
                  <a:prstClr val="white"/>
                </a:solidFill>
                <a:effectLst>
                  <a:innerShdw blurRad="50800" dist="50800" dir="2700000">
                    <a:prstClr val="black">
                      <a:alpha val="50000"/>
                    </a:prstClr>
                  </a:innerShdw>
                </a:effectLst>
                <a:latin typeface="Philosopher" panose="00000500000000000000" pitchFamily="2" charset="-52"/>
                <a:ea typeface="+mn-ea"/>
                <a:cs typeface="Times New Roman" panose="02020603050405020304" pitchFamily="18" charset="0"/>
              </a:rPr>
              <a:t>2026-2027 </a:t>
            </a:r>
            <a:r>
              <a:rPr lang="ru-RU" sz="2000" b="1" dirty="0">
                <a:solidFill>
                  <a:prstClr val="white"/>
                </a:solidFill>
                <a:effectLst>
                  <a:innerShdw blurRad="50800" dist="50800" dir="2700000">
                    <a:prstClr val="black">
                      <a:alpha val="50000"/>
                    </a:prstClr>
                  </a:innerShdw>
                </a:effectLst>
                <a:latin typeface="Philosopher" panose="00000500000000000000" pitchFamily="2" charset="-52"/>
                <a:ea typeface="+mn-ea"/>
                <a:cs typeface="Times New Roman" panose="02020603050405020304" pitchFamily="18" charset="0"/>
              </a:rPr>
              <a:t>годов»</a:t>
            </a:r>
            <a:br>
              <a:rPr lang="ru-RU" sz="2000" b="1" dirty="0">
                <a:solidFill>
                  <a:prstClr val="white"/>
                </a:solidFill>
                <a:effectLst>
                  <a:innerShdw blurRad="50800" dist="50800" dir="2700000">
                    <a:prstClr val="black">
                      <a:alpha val="50000"/>
                    </a:prstClr>
                  </a:innerShdw>
                </a:effectLst>
                <a:latin typeface="Philosopher" panose="00000500000000000000" pitchFamily="2" charset="-52"/>
                <a:ea typeface="+mn-ea"/>
                <a:cs typeface="Times New Roman" panose="02020603050405020304" pitchFamily="18" charset="0"/>
              </a:rPr>
            </a:br>
            <a:endParaRPr lang="ru-RU" sz="3600" dirty="0">
              <a:solidFill>
                <a:schemeClr val="bg1"/>
              </a:solidFill>
              <a:latin typeface="Philosopher" pitchFamily="2" charset="-52"/>
            </a:endParaRPr>
          </a:p>
        </p:txBody>
      </p:sp>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7096" y="389111"/>
            <a:ext cx="821407" cy="1026058"/>
          </a:xfrm>
          <a:prstGeom prst="rect">
            <a:avLst/>
          </a:prstGeom>
          <a:noFill/>
          <a:extLst>
            <a:ext uri="{909E8E84-426E-40DD-AFC4-6F175D3DCCD1}">
              <a14:hiddenFill xmlns:a14="http://schemas.microsoft.com/office/drawing/2010/main">
                <a:solidFill>
                  <a:srgbClr val="FFFFFF"/>
                </a:solidFill>
              </a14:hiddenFill>
            </a:ext>
          </a:extLst>
        </p:spPr>
      </p:pic>
      <p:sp>
        <p:nvSpPr>
          <p:cNvPr id="5" name="Заголовок 1"/>
          <p:cNvSpPr txBox="1">
            <a:spLocks/>
          </p:cNvSpPr>
          <p:nvPr/>
        </p:nvSpPr>
        <p:spPr>
          <a:xfrm>
            <a:off x="1547664" y="222696"/>
            <a:ext cx="2803848" cy="742479"/>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ru-RU" sz="3800" dirty="0" smtClean="0">
                <a:solidFill>
                  <a:schemeClr val="bg1"/>
                </a:solidFill>
                <a:latin typeface="Philosopher" panose="00000500000000000000" pitchFamily="2" charset="-52"/>
              </a:rPr>
              <a:t>ПОДОЛЬСК</a:t>
            </a:r>
            <a:endParaRPr lang="ru-RU" sz="3800" dirty="0">
              <a:solidFill>
                <a:schemeClr val="bg1"/>
              </a:solidFill>
              <a:latin typeface="Philosopher" panose="00000500000000000000" pitchFamily="2" charset="-52"/>
            </a:endParaRPr>
          </a:p>
        </p:txBody>
      </p:sp>
      <p:sp>
        <p:nvSpPr>
          <p:cNvPr id="6" name="Заголовок 1"/>
          <p:cNvSpPr txBox="1">
            <a:spLocks/>
          </p:cNvSpPr>
          <p:nvPr/>
        </p:nvSpPr>
        <p:spPr>
          <a:xfrm>
            <a:off x="1547664" y="893167"/>
            <a:ext cx="2803848" cy="742479"/>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ru-RU" sz="900" i="1" dirty="0" smtClean="0">
                <a:solidFill>
                  <a:schemeClr val="bg1"/>
                </a:solidFill>
                <a:latin typeface="Philosopher" panose="00000500000000000000" pitchFamily="2" charset="-52"/>
              </a:rPr>
              <a:t>УВАЖАЯ ПРОШЛОЕ</a:t>
            </a:r>
          </a:p>
          <a:p>
            <a:pPr algn="l"/>
            <a:r>
              <a:rPr lang="ru-RU" sz="900" i="1" dirty="0" smtClean="0">
                <a:solidFill>
                  <a:schemeClr val="bg1"/>
                </a:solidFill>
                <a:latin typeface="Philosopher" panose="00000500000000000000" pitchFamily="2" charset="-52"/>
              </a:rPr>
              <a:t>ТВОРИМ НАСТОЯЩЕЕ</a:t>
            </a:r>
          </a:p>
          <a:p>
            <a:pPr algn="l"/>
            <a:r>
              <a:rPr lang="ru-RU" sz="900" i="1" dirty="0" smtClean="0">
                <a:solidFill>
                  <a:schemeClr val="bg1"/>
                </a:solidFill>
                <a:latin typeface="Philosopher" panose="00000500000000000000" pitchFamily="2" charset="-52"/>
              </a:rPr>
              <a:t>СОЗИДАЕМ БУДУЩЕЕ</a:t>
            </a:r>
            <a:endParaRPr lang="ru-RU" sz="900" i="1" dirty="0">
              <a:solidFill>
                <a:schemeClr val="bg1"/>
              </a:solidFill>
              <a:latin typeface="Philosopher" panose="00000500000000000000" pitchFamily="2" charset="-52"/>
            </a:endParaRPr>
          </a:p>
        </p:txBody>
      </p:sp>
    </p:spTree>
    <p:extLst>
      <p:ext uri="{BB962C8B-B14F-4D97-AF65-F5344CB8AC3E}">
        <p14:creationId xmlns:p14="http://schemas.microsoft.com/office/powerpoint/2010/main" val="17834878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11560" y="136335"/>
            <a:ext cx="8424936" cy="504056"/>
          </a:xfrm>
        </p:spPr>
        <p:txBody>
          <a:bodyPr anchor="t">
            <a:noAutofit/>
          </a:bodyPr>
          <a:lstStyle/>
          <a:p>
            <a:pPr marL="457194" lvl="1" algn="ctr" defTabSz="914388">
              <a:spcBef>
                <a:spcPct val="0"/>
              </a:spcBef>
              <a:defRPr/>
            </a:pPr>
            <a:r>
              <a:rPr lang="ru-RU" sz="1400" b="1" kern="1200" dirty="0" smtClean="0">
                <a:solidFill>
                  <a:prstClr val="white"/>
                </a:solidFill>
                <a:effectLst>
                  <a:innerShdw blurRad="50800" dist="50800" dir="2700000">
                    <a:prstClr val="black">
                      <a:alpha val="50000"/>
                    </a:prstClr>
                  </a:innerShdw>
                </a:effectLst>
                <a:latin typeface="Philosopher" panose="00000500000000000000" pitchFamily="2" charset="-52"/>
                <a:ea typeface="+mj-ea"/>
                <a:cs typeface="Times New Roman" panose="02020603050405020304" pitchFamily="18" charset="0"/>
              </a:rPr>
              <a:t>Удельный объем налоговых и неналоговых доходов бюджета Городского округа Подольск в расчете на душу населения в сравнении с другими городскими округами Московской области, тыс. рублей</a:t>
            </a:r>
            <a:endParaRPr lang="ru-RU" sz="1400" b="1" dirty="0">
              <a:solidFill>
                <a:prstClr val="white"/>
              </a:solidFill>
              <a:latin typeface="Philosopher" panose="00000500000000000000" pitchFamily="2" charset="-52"/>
            </a:endParaRPr>
          </a:p>
        </p:txBody>
      </p:sp>
      <p:graphicFrame>
        <p:nvGraphicFramePr>
          <p:cNvPr id="10" name="Объект 2"/>
          <p:cNvGraphicFramePr>
            <a:graphicFrameLocks/>
          </p:cNvGraphicFramePr>
          <p:nvPr>
            <p:extLst>
              <p:ext uri="{D42A27DB-BD31-4B8C-83A1-F6EECF244321}">
                <p14:modId xmlns:p14="http://schemas.microsoft.com/office/powerpoint/2010/main" val="87671831"/>
              </p:ext>
            </p:extLst>
          </p:nvPr>
        </p:nvGraphicFramePr>
        <p:xfrm>
          <a:off x="14288" y="843558"/>
          <a:ext cx="8806184" cy="3528392"/>
        </p:xfrm>
        <a:graphic>
          <a:graphicData uri="http://schemas.openxmlformats.org/drawingml/2006/chart">
            <c:chart xmlns:c="http://schemas.openxmlformats.org/drawingml/2006/chart" xmlns:r="http://schemas.openxmlformats.org/officeDocument/2006/relationships" r:id="rId5"/>
          </a:graphicData>
        </a:graphic>
      </p:graphicFrame>
      <p:sp>
        <p:nvSpPr>
          <p:cNvPr id="4" name="TextBox 3"/>
          <p:cNvSpPr txBox="1"/>
          <p:nvPr/>
        </p:nvSpPr>
        <p:spPr>
          <a:xfrm>
            <a:off x="611560" y="4515966"/>
            <a:ext cx="7992888" cy="553998"/>
          </a:xfrm>
          <a:prstGeom prst="rect">
            <a:avLst/>
          </a:prstGeom>
          <a:noFill/>
        </p:spPr>
        <p:txBody>
          <a:bodyPr wrap="square" rtlCol="0">
            <a:spAutoFit/>
          </a:bodyPr>
          <a:lstStyle/>
          <a:p>
            <a:r>
              <a:rPr lang="ru-RU" sz="1000" dirty="0" smtClean="0">
                <a:solidFill>
                  <a:prstClr val="black"/>
                </a:solidFill>
              </a:rPr>
              <a:t>*Информация представлена в соответствии с отчетом «Основные параметры исполнения бюджетов городских округов Московской области на 01.10.202</a:t>
            </a:r>
            <a:r>
              <a:rPr lang="en-US" sz="1000" dirty="0" smtClean="0">
                <a:solidFill>
                  <a:prstClr val="black"/>
                </a:solidFill>
              </a:rPr>
              <a:t>4</a:t>
            </a:r>
            <a:r>
              <a:rPr lang="ru-RU" sz="1000" dirty="0" smtClean="0">
                <a:solidFill>
                  <a:prstClr val="black"/>
                </a:solidFill>
              </a:rPr>
              <a:t>», размещенном в ГИС РЭБ Московской области «Открытый бюджет Московской области» </a:t>
            </a:r>
            <a:r>
              <a:rPr lang="en-US" sz="1000" dirty="0">
                <a:solidFill>
                  <a:prstClr val="black"/>
                </a:solidFill>
                <a:hlinkClick r:id="rId6"/>
              </a:rPr>
              <a:t>https://</a:t>
            </a:r>
            <a:r>
              <a:rPr lang="en-US" sz="1000" dirty="0" smtClean="0">
                <a:solidFill>
                  <a:prstClr val="black"/>
                </a:solidFill>
                <a:hlinkClick r:id="rId6"/>
              </a:rPr>
              <a:t>budget.mosreg.ru/download/dokumenty/byudzhetnaya-politika/isp-byudzhetov-munobr/2024_god/Ispolnenie-na-01.10.2024.xlsx</a:t>
            </a:r>
            <a:endParaRPr lang="ru-RU" sz="1000" dirty="0">
              <a:solidFill>
                <a:prstClr val="black"/>
              </a:solidFill>
            </a:endParaRPr>
          </a:p>
        </p:txBody>
      </p:sp>
    </p:spTree>
    <p:extLst>
      <p:ext uri="{BB962C8B-B14F-4D97-AF65-F5344CB8AC3E}">
        <p14:creationId xmlns:p14="http://schemas.microsoft.com/office/powerpoint/2010/main" val="20012004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43608" y="267495"/>
            <a:ext cx="7920880" cy="504056"/>
          </a:xfrm>
        </p:spPr>
        <p:txBody>
          <a:bodyPr anchor="t">
            <a:noAutofit/>
          </a:bodyPr>
          <a:lstStyle/>
          <a:p>
            <a:r>
              <a:rPr lang="ru-RU" sz="16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Сведения об объеме муниципального долга Городского округа Подольск</a:t>
            </a:r>
          </a:p>
        </p:txBody>
      </p:sp>
      <p:pic>
        <p:nvPicPr>
          <p:cNvPr id="4256" name="Picture 16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520" y="1059582"/>
            <a:ext cx="8579396" cy="3726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368407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43608" y="136335"/>
            <a:ext cx="7920880" cy="504056"/>
          </a:xfrm>
        </p:spPr>
        <p:txBody>
          <a:bodyPr anchor="t">
            <a:noAutofit/>
          </a:bodyPr>
          <a:lstStyle/>
          <a:p>
            <a:r>
              <a:rPr lang="ru-RU" sz="12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Налоговые ставки по земельному налогу на территории Городского округа Подольск в соответствии с решением Совета депутатов Городского округа Подольск от 25.11.2021 №</a:t>
            </a:r>
            <a:r>
              <a:rPr lang="ru-RU" sz="12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16/4 "Об установлении земельного налога на территории муниципального образования "Городской округ Подольск Московской области</a:t>
            </a:r>
            <a:r>
              <a:rPr lang="ru-RU" sz="12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a:t>
            </a:r>
            <a:endParaRPr lang="ru-RU" sz="12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endParaRPr>
          </a:p>
        </p:txBody>
      </p:sp>
      <p:graphicFrame>
        <p:nvGraphicFramePr>
          <p:cNvPr id="9" name="Таблица 8"/>
          <p:cNvGraphicFramePr>
            <a:graphicFrameLocks noGrp="1"/>
          </p:cNvGraphicFramePr>
          <p:nvPr>
            <p:extLst>
              <p:ext uri="{D42A27DB-BD31-4B8C-83A1-F6EECF244321}">
                <p14:modId xmlns:p14="http://schemas.microsoft.com/office/powerpoint/2010/main" val="2468196596"/>
              </p:ext>
            </p:extLst>
          </p:nvPr>
        </p:nvGraphicFramePr>
        <p:xfrm>
          <a:off x="467544" y="1203598"/>
          <a:ext cx="3888432" cy="3627424"/>
        </p:xfrm>
        <a:graphic>
          <a:graphicData uri="http://schemas.openxmlformats.org/drawingml/2006/table">
            <a:tbl>
              <a:tblPr/>
              <a:tblGrid>
                <a:gridCol w="234178"/>
                <a:gridCol w="3180454"/>
                <a:gridCol w="473800"/>
              </a:tblGrid>
              <a:tr h="334196">
                <a:tc>
                  <a:txBody>
                    <a:bodyPr/>
                    <a:lstStyle/>
                    <a:p>
                      <a:pPr algn="ctr" fontAlgn="ctr"/>
                      <a:r>
                        <a:rPr lang="ru-RU" sz="700" b="0" i="0" u="none" strike="noStrike" dirty="0">
                          <a:solidFill>
                            <a:srgbClr val="000000"/>
                          </a:solidFill>
                          <a:effectLst/>
                          <a:latin typeface="Times New Roman"/>
                        </a:rPr>
                        <a:t>№ п/п</a:t>
                      </a:r>
                    </a:p>
                  </a:txBody>
                  <a:tcPr marL="4201" marR="4201" marT="42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ctr" fontAlgn="ctr"/>
                      <a:r>
                        <a:rPr lang="ru-RU" sz="700" b="0" i="0" u="none" strike="noStrike" dirty="0">
                          <a:solidFill>
                            <a:srgbClr val="000000"/>
                          </a:solidFill>
                          <a:effectLst/>
                          <a:latin typeface="Times New Roman"/>
                        </a:rPr>
                        <a:t>Земельные участки</a:t>
                      </a:r>
                    </a:p>
                  </a:txBody>
                  <a:tcPr marL="4201" marR="4201" marT="42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ctr" fontAlgn="ctr"/>
                      <a:r>
                        <a:rPr lang="ru-RU" sz="700" b="0" i="0" u="none" strike="noStrike">
                          <a:solidFill>
                            <a:srgbClr val="000000"/>
                          </a:solidFill>
                          <a:effectLst/>
                          <a:latin typeface="Times New Roman"/>
                        </a:rPr>
                        <a:t>налоговая ставка </a:t>
                      </a:r>
                    </a:p>
                  </a:txBody>
                  <a:tcPr marL="4201" marR="4201" marT="42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r>
              <a:tr h="510577">
                <a:tc>
                  <a:txBody>
                    <a:bodyPr/>
                    <a:lstStyle/>
                    <a:p>
                      <a:pPr algn="ctr" fontAlgn="ctr"/>
                      <a:r>
                        <a:rPr lang="ru-RU" sz="700" b="0" i="0" u="none" strike="noStrike">
                          <a:solidFill>
                            <a:srgbClr val="000000"/>
                          </a:solidFill>
                          <a:effectLst/>
                          <a:latin typeface="Times New Roman"/>
                        </a:rPr>
                        <a:t>1</a:t>
                      </a:r>
                    </a:p>
                  </a:txBody>
                  <a:tcPr marL="4201" marR="4201" marT="42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700" b="0" i="0" u="none" strike="noStrike" dirty="0" smtClean="0">
                          <a:solidFill>
                            <a:srgbClr val="000000"/>
                          </a:solidFill>
                          <a:effectLst/>
                          <a:latin typeface="Times New Roman"/>
                        </a:rPr>
                        <a:t>не используемые в предпринимательской деятельности земельные участки, приобретенные (предоставленные) для индивидуального жилищного строительства или занятые индивидуальным жилищным фондом, за исключением указанных в настоящем абзаце земельных участков, кадастровая стоимость каждого из которых превышает 300 миллионов рублей</a:t>
                      </a:r>
                      <a:endParaRPr lang="ru-RU" sz="700" b="0" i="0" u="none" strike="noStrike" dirty="0">
                        <a:solidFill>
                          <a:srgbClr val="000000"/>
                        </a:solidFill>
                        <a:effectLst/>
                        <a:latin typeface="Times New Roman"/>
                      </a:endParaRPr>
                    </a:p>
                  </a:txBody>
                  <a:tcPr marL="4201" marR="4201" marT="42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700" b="0" i="0" u="none" strike="noStrike">
                          <a:solidFill>
                            <a:srgbClr val="000000"/>
                          </a:solidFill>
                          <a:effectLst/>
                          <a:latin typeface="Times New Roman"/>
                        </a:rPr>
                        <a:t>0,2%</a:t>
                      </a:r>
                    </a:p>
                  </a:txBody>
                  <a:tcPr marL="4201" marR="4201" marT="42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84020">
                <a:tc>
                  <a:txBody>
                    <a:bodyPr/>
                    <a:lstStyle/>
                    <a:p>
                      <a:pPr algn="ctr" fontAlgn="ctr"/>
                      <a:r>
                        <a:rPr lang="ru-RU" sz="700" b="0" i="0" u="none" strike="noStrike">
                          <a:solidFill>
                            <a:srgbClr val="000000"/>
                          </a:solidFill>
                          <a:effectLst/>
                          <a:latin typeface="Times New Roman"/>
                        </a:rPr>
                        <a:t>2</a:t>
                      </a:r>
                    </a:p>
                  </a:txBody>
                  <a:tcPr marL="4201" marR="4201" marT="42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700" b="0" i="0" u="none" strike="noStrike" dirty="0" smtClean="0">
                          <a:solidFill>
                            <a:srgbClr val="000000"/>
                          </a:solidFill>
                          <a:effectLst/>
                          <a:latin typeface="Times New Roman"/>
                        </a:rPr>
                        <a:t>не используемые в предпринимательской деятельности земельные участки, приобретенные (предоставленные) для ведения личного подсобного хозяйства, садоводства или огородничества, а также земельные участки общего назначения, предусмотренные Федеральным законом от 29.07.2017 № 217-ФЗ «О ведении гражданами садоводства и огородничества для собственных нужд и о внесении изменений в отдельные законодательные акты Российской Федерации», за исключением указанных в настоящем абзаце земельных участков, кадастровая стоимость каждого из которых превышает 300 миллионов рублей</a:t>
                      </a:r>
                      <a:endParaRPr lang="ru-RU" sz="700" b="0" i="0" u="none" strike="noStrike" dirty="0">
                        <a:solidFill>
                          <a:srgbClr val="000000"/>
                        </a:solidFill>
                        <a:effectLst/>
                        <a:latin typeface="Times New Roman"/>
                      </a:endParaRPr>
                    </a:p>
                  </a:txBody>
                  <a:tcPr marL="4201" marR="4201" marT="42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700" b="0" i="0" u="none" strike="noStrike">
                          <a:solidFill>
                            <a:srgbClr val="000000"/>
                          </a:solidFill>
                          <a:effectLst/>
                          <a:latin typeface="Times New Roman"/>
                        </a:rPr>
                        <a:t>0,2%</a:t>
                      </a:r>
                    </a:p>
                  </a:txBody>
                  <a:tcPr marL="4201" marR="4201" marT="42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3819">
                <a:tc>
                  <a:txBody>
                    <a:bodyPr/>
                    <a:lstStyle/>
                    <a:p>
                      <a:pPr algn="ctr" fontAlgn="ctr"/>
                      <a:r>
                        <a:rPr lang="ru-RU" sz="700" b="0" i="0" u="none" strike="noStrike">
                          <a:solidFill>
                            <a:srgbClr val="000000"/>
                          </a:solidFill>
                          <a:effectLst/>
                          <a:latin typeface="Times New Roman"/>
                        </a:rPr>
                        <a:t>3</a:t>
                      </a:r>
                    </a:p>
                  </a:txBody>
                  <a:tcPr marL="4201" marR="4201" marT="42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700" b="0" i="0" u="none" strike="noStrike" dirty="0">
                          <a:solidFill>
                            <a:srgbClr val="000000"/>
                          </a:solidFill>
                          <a:effectLst/>
                          <a:latin typeface="Times New Roman"/>
                        </a:rPr>
                        <a:t>земельные участки государственных учреждений Московской области, приобретенные (предоставленные) для социального обслуживания престарелых и (или) инвалидов</a:t>
                      </a:r>
                    </a:p>
                  </a:txBody>
                  <a:tcPr marL="4201" marR="4201" marT="42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700" b="0" i="0" u="none" strike="noStrike">
                          <a:solidFill>
                            <a:srgbClr val="000000"/>
                          </a:solidFill>
                          <a:effectLst/>
                          <a:latin typeface="Times New Roman"/>
                        </a:rPr>
                        <a:t>0,2%</a:t>
                      </a:r>
                    </a:p>
                  </a:txBody>
                  <a:tcPr marL="4201" marR="4201" marT="42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9178">
                <a:tc>
                  <a:txBody>
                    <a:bodyPr/>
                    <a:lstStyle/>
                    <a:p>
                      <a:pPr algn="ctr" fontAlgn="ctr"/>
                      <a:r>
                        <a:rPr lang="ru-RU" sz="700" b="0" i="0" u="none" strike="noStrike">
                          <a:solidFill>
                            <a:srgbClr val="000000"/>
                          </a:solidFill>
                          <a:effectLst/>
                          <a:latin typeface="Times New Roman"/>
                        </a:rPr>
                        <a:t>4</a:t>
                      </a:r>
                    </a:p>
                  </a:txBody>
                  <a:tcPr marL="4201" marR="4201" marT="42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700" b="0" i="0" u="none" strike="noStrike" dirty="0">
                          <a:solidFill>
                            <a:srgbClr val="000000"/>
                          </a:solidFill>
                          <a:effectLst/>
                          <a:latin typeface="Times New Roman"/>
                        </a:rPr>
                        <a:t>земельные участки физических лиц, приобретенные (предоставленные) для размещения зданий и сооружений для занятия спортом</a:t>
                      </a:r>
                    </a:p>
                  </a:txBody>
                  <a:tcPr marL="4201" marR="4201" marT="42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700" b="0" i="0" u="none" strike="noStrike">
                          <a:solidFill>
                            <a:srgbClr val="000000"/>
                          </a:solidFill>
                          <a:effectLst/>
                          <a:latin typeface="Times New Roman"/>
                        </a:rPr>
                        <a:t>0,2%</a:t>
                      </a:r>
                    </a:p>
                  </a:txBody>
                  <a:tcPr marL="4201" marR="4201" marT="42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68610">
                <a:tc>
                  <a:txBody>
                    <a:bodyPr/>
                    <a:lstStyle/>
                    <a:p>
                      <a:pPr algn="ctr" fontAlgn="ctr"/>
                      <a:r>
                        <a:rPr lang="ru-RU" sz="700" b="0" i="0" u="none" strike="noStrike">
                          <a:solidFill>
                            <a:srgbClr val="000000"/>
                          </a:solidFill>
                          <a:effectLst/>
                          <a:latin typeface="Times New Roman"/>
                        </a:rPr>
                        <a:t>5</a:t>
                      </a:r>
                    </a:p>
                  </a:txBody>
                  <a:tcPr marL="4201" marR="4201" marT="42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700" b="0" i="0" u="none" strike="noStrike" dirty="0" smtClean="0">
                          <a:solidFill>
                            <a:srgbClr val="000000"/>
                          </a:solidFill>
                          <a:effectLst/>
                          <a:latin typeface="Times New Roman"/>
                        </a:rPr>
                        <a:t>земельные участки сельскохозяйственного назначения, используемые для нужд сельского хозяйства, в том числе для ведения крестьянского (фермерского) хозяйства и иных связанных с сельскохозяйственным производством целей, а также земельные участки под производственными зданиями, строениями, сооружениями сельскохозяйственных предприятий за исключением указанных в настоящем абзаце земельных участков, приобретенных (предоставленных) для индивидуального жилищного строительства, используемых в предпринимательской деятельности, и земельных участков, кадастровая стоимость каждого из которых превышает 300 миллионов рублей</a:t>
                      </a:r>
                      <a:endParaRPr lang="ru-RU" sz="700" b="0" i="0" u="none" strike="noStrike" dirty="0">
                        <a:solidFill>
                          <a:srgbClr val="000000"/>
                        </a:solidFill>
                        <a:effectLst/>
                        <a:latin typeface="Times New Roman"/>
                      </a:endParaRPr>
                    </a:p>
                  </a:txBody>
                  <a:tcPr marL="4201" marR="4201" marT="42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700" b="0" i="0" u="none" strike="noStrike" dirty="0">
                          <a:solidFill>
                            <a:srgbClr val="000000"/>
                          </a:solidFill>
                          <a:effectLst/>
                          <a:latin typeface="Times New Roman"/>
                        </a:rPr>
                        <a:t>0,3%</a:t>
                      </a:r>
                    </a:p>
                  </a:txBody>
                  <a:tcPr marL="4201" marR="4201" marT="42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0" name="Таблица 9"/>
          <p:cNvGraphicFramePr>
            <a:graphicFrameLocks noGrp="1"/>
          </p:cNvGraphicFramePr>
          <p:nvPr>
            <p:extLst>
              <p:ext uri="{D42A27DB-BD31-4B8C-83A1-F6EECF244321}">
                <p14:modId xmlns:p14="http://schemas.microsoft.com/office/powerpoint/2010/main" val="3975635091"/>
              </p:ext>
            </p:extLst>
          </p:nvPr>
        </p:nvGraphicFramePr>
        <p:xfrm>
          <a:off x="4860032" y="1203598"/>
          <a:ext cx="3816423" cy="3600400"/>
        </p:xfrm>
        <a:graphic>
          <a:graphicData uri="http://schemas.openxmlformats.org/drawingml/2006/table">
            <a:tbl>
              <a:tblPr/>
              <a:tblGrid>
                <a:gridCol w="229840"/>
                <a:gridCol w="3121557"/>
                <a:gridCol w="465026"/>
              </a:tblGrid>
              <a:tr h="341457">
                <a:tc>
                  <a:txBody>
                    <a:bodyPr/>
                    <a:lstStyle/>
                    <a:p>
                      <a:pPr algn="ctr" fontAlgn="ctr"/>
                      <a:r>
                        <a:rPr lang="ru-RU" sz="700" b="0" i="0" u="none" strike="noStrike" dirty="0">
                          <a:solidFill>
                            <a:srgbClr val="000000"/>
                          </a:solidFill>
                          <a:effectLst/>
                          <a:latin typeface="Times New Roman"/>
                        </a:rPr>
                        <a:t>№ п/п</a:t>
                      </a:r>
                    </a:p>
                  </a:txBody>
                  <a:tcPr marL="4562" marR="4562" marT="4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ctr" fontAlgn="ctr"/>
                      <a:r>
                        <a:rPr lang="ru-RU" sz="700" b="0" i="0" u="none" strike="noStrike" dirty="0">
                          <a:solidFill>
                            <a:srgbClr val="000000"/>
                          </a:solidFill>
                          <a:effectLst/>
                          <a:latin typeface="Times New Roman"/>
                        </a:rPr>
                        <a:t>Земельные участки</a:t>
                      </a:r>
                    </a:p>
                  </a:txBody>
                  <a:tcPr marL="4562" marR="4562" marT="4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ctr" fontAlgn="ctr"/>
                      <a:r>
                        <a:rPr lang="ru-RU" sz="700" b="0" i="0" u="none" strike="noStrike" dirty="0">
                          <a:solidFill>
                            <a:srgbClr val="000000"/>
                          </a:solidFill>
                          <a:effectLst/>
                          <a:latin typeface="Times New Roman"/>
                        </a:rPr>
                        <a:t>налоговая ставка </a:t>
                      </a:r>
                    </a:p>
                  </a:txBody>
                  <a:tcPr marL="4562" marR="4562" marT="4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r>
              <a:tr h="1323147">
                <a:tc>
                  <a:txBody>
                    <a:bodyPr/>
                    <a:lstStyle/>
                    <a:p>
                      <a:pPr algn="ctr" fontAlgn="ctr"/>
                      <a:r>
                        <a:rPr lang="ru-RU" sz="700" b="0" i="0" u="none" strike="noStrike">
                          <a:solidFill>
                            <a:srgbClr val="000000"/>
                          </a:solidFill>
                          <a:effectLst/>
                          <a:latin typeface="Times New Roman"/>
                        </a:rPr>
                        <a:t>6</a:t>
                      </a:r>
                    </a:p>
                  </a:txBody>
                  <a:tcPr marL="4562" marR="4562" marT="4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700" b="0" i="0" u="none" strike="noStrike" dirty="0" smtClean="0">
                          <a:solidFill>
                            <a:srgbClr val="000000"/>
                          </a:solidFill>
                          <a:effectLst/>
                          <a:latin typeface="Times New Roman"/>
                        </a:rPr>
                        <a:t>земельные участки, занятые жилищным фондом и объектами инженерной инфраструктуры жилищно-коммунального комплекса (за исключением доли в праве на земельный участок, приходящейся на объект, не относящийся к жилищному фонду и к объектам инженерной инфраструктуры жилищно-коммунального комплекса) или приобретенные (предоставленные) для жилищного строительства (за исключением земельных участков, приобретенных (предоставленных) для индивидуального жилищного строительства, используемых в предпринимательской деятельности)</a:t>
                      </a:r>
                      <a:endParaRPr lang="ru-RU" sz="700" b="0" i="0" u="none" strike="noStrike" dirty="0">
                        <a:solidFill>
                          <a:srgbClr val="000000"/>
                        </a:solidFill>
                        <a:effectLst/>
                        <a:latin typeface="Times New Roman"/>
                      </a:endParaRPr>
                    </a:p>
                  </a:txBody>
                  <a:tcPr marL="4562" marR="4562" marT="4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700" b="0" i="0" u="none" strike="noStrike">
                          <a:solidFill>
                            <a:srgbClr val="000000"/>
                          </a:solidFill>
                          <a:effectLst/>
                          <a:latin typeface="Times New Roman"/>
                        </a:rPr>
                        <a:t>0,3%</a:t>
                      </a:r>
                    </a:p>
                  </a:txBody>
                  <a:tcPr marL="4562" marR="4562" marT="4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6822">
                <a:tc>
                  <a:txBody>
                    <a:bodyPr/>
                    <a:lstStyle/>
                    <a:p>
                      <a:pPr algn="ctr" fontAlgn="ctr"/>
                      <a:r>
                        <a:rPr lang="ru-RU" sz="700" b="0" i="0" u="none" strike="noStrike">
                          <a:solidFill>
                            <a:srgbClr val="000000"/>
                          </a:solidFill>
                          <a:effectLst/>
                          <a:latin typeface="Times New Roman"/>
                        </a:rPr>
                        <a:t>7</a:t>
                      </a:r>
                    </a:p>
                  </a:txBody>
                  <a:tcPr marL="4562" marR="4562" marT="4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700" b="0" i="0" u="none" strike="noStrike" dirty="0">
                          <a:solidFill>
                            <a:srgbClr val="000000"/>
                          </a:solidFill>
                          <a:effectLst/>
                          <a:latin typeface="Times New Roman"/>
                        </a:rPr>
                        <a:t>земельные участки, ограниченные в обороте в соответствии с законодательством Российской Федерации, предоставленные для обеспечения обороны, безопасности и таможенных нужд</a:t>
                      </a:r>
                    </a:p>
                  </a:txBody>
                  <a:tcPr marL="4562" marR="4562" marT="4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700" b="0" i="0" u="none" strike="noStrike">
                          <a:solidFill>
                            <a:srgbClr val="000000"/>
                          </a:solidFill>
                          <a:effectLst/>
                          <a:latin typeface="Times New Roman"/>
                        </a:rPr>
                        <a:t>0,3%</a:t>
                      </a:r>
                    </a:p>
                  </a:txBody>
                  <a:tcPr marL="4562" marR="4562" marT="4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44567">
                <a:tc>
                  <a:txBody>
                    <a:bodyPr/>
                    <a:lstStyle/>
                    <a:p>
                      <a:pPr algn="ctr" fontAlgn="ctr"/>
                      <a:r>
                        <a:rPr lang="ru-RU" sz="700" b="0" i="0" u="none" strike="noStrike">
                          <a:solidFill>
                            <a:srgbClr val="000000"/>
                          </a:solidFill>
                          <a:effectLst/>
                          <a:latin typeface="Times New Roman"/>
                        </a:rPr>
                        <a:t>8</a:t>
                      </a:r>
                    </a:p>
                  </a:txBody>
                  <a:tcPr marL="4562" marR="4562" marT="4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700" b="0" i="0" u="none" strike="noStrike" dirty="0">
                          <a:solidFill>
                            <a:srgbClr val="000000"/>
                          </a:solidFill>
                          <a:effectLst/>
                          <a:latin typeface="Times New Roman"/>
                        </a:rPr>
                        <a:t>не используемые в предпринимательской деятельности земельные участки, предназначенные для размещения гаражей, сараев, погребов на территориях гаражных, гаражно-строительных, гаражно-сарайных кооперативов и кооперативов владельцев кладовых по хранению сельхозпродуктов</a:t>
                      </a:r>
                    </a:p>
                  </a:txBody>
                  <a:tcPr marL="4562" marR="4562" marT="4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700" b="0" i="0" u="none" strike="noStrike">
                          <a:solidFill>
                            <a:srgbClr val="000000"/>
                          </a:solidFill>
                          <a:effectLst/>
                          <a:latin typeface="Times New Roman"/>
                        </a:rPr>
                        <a:t>0,75%</a:t>
                      </a:r>
                    </a:p>
                  </a:txBody>
                  <a:tcPr marL="4562" marR="4562" marT="4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97958">
                <a:tc>
                  <a:txBody>
                    <a:bodyPr/>
                    <a:lstStyle/>
                    <a:p>
                      <a:pPr algn="ctr" fontAlgn="ctr"/>
                      <a:r>
                        <a:rPr lang="ru-RU" sz="700" b="0" i="0" u="none" strike="noStrike">
                          <a:solidFill>
                            <a:srgbClr val="000000"/>
                          </a:solidFill>
                          <a:effectLst/>
                          <a:latin typeface="Times New Roman"/>
                        </a:rPr>
                        <a:t>9</a:t>
                      </a:r>
                    </a:p>
                  </a:txBody>
                  <a:tcPr marL="4562" marR="4562" marT="4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700" b="0" i="0" u="none" strike="noStrike" dirty="0">
                          <a:solidFill>
                            <a:srgbClr val="000000"/>
                          </a:solidFill>
                          <a:effectLst/>
                          <a:latin typeface="Times New Roman"/>
                        </a:rPr>
                        <a:t>земельные участки сельскохозяйственного назначения, не используемые по целевому назначению для сельскохозяйственного производства и иных связанных с сельскохозяйственным производством целей</a:t>
                      </a:r>
                    </a:p>
                  </a:txBody>
                  <a:tcPr marL="4562" marR="4562" marT="4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700" b="0" i="0" u="none" strike="noStrike" dirty="0">
                          <a:solidFill>
                            <a:srgbClr val="000000"/>
                          </a:solidFill>
                          <a:effectLst/>
                          <a:latin typeface="Times New Roman"/>
                        </a:rPr>
                        <a:t>1,5%</a:t>
                      </a:r>
                    </a:p>
                  </a:txBody>
                  <a:tcPr marL="4562" marR="4562" marT="4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6449">
                <a:tc>
                  <a:txBody>
                    <a:bodyPr/>
                    <a:lstStyle/>
                    <a:p>
                      <a:pPr algn="ctr" fontAlgn="ctr"/>
                      <a:r>
                        <a:rPr lang="ru-RU" sz="700" b="0" i="0" u="none" strike="noStrike">
                          <a:solidFill>
                            <a:srgbClr val="000000"/>
                          </a:solidFill>
                          <a:effectLst/>
                          <a:latin typeface="Times New Roman"/>
                        </a:rPr>
                        <a:t>10</a:t>
                      </a:r>
                    </a:p>
                  </a:txBody>
                  <a:tcPr marL="4562" marR="4562" marT="4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700" b="0" i="0" u="none" strike="noStrike">
                          <a:solidFill>
                            <a:srgbClr val="000000"/>
                          </a:solidFill>
                          <a:effectLst/>
                          <a:latin typeface="Times New Roman"/>
                        </a:rPr>
                        <a:t>прочие земельные участки</a:t>
                      </a:r>
                    </a:p>
                  </a:txBody>
                  <a:tcPr marL="4562" marR="4562" marT="4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700" b="0" i="0" u="none" strike="noStrike" dirty="0">
                          <a:solidFill>
                            <a:srgbClr val="000000"/>
                          </a:solidFill>
                          <a:effectLst/>
                          <a:latin typeface="Times New Roman"/>
                        </a:rPr>
                        <a:t>1,5%</a:t>
                      </a:r>
                    </a:p>
                  </a:txBody>
                  <a:tcPr marL="4562" marR="4562" marT="45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45144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43608" y="136335"/>
            <a:ext cx="7920880" cy="504056"/>
          </a:xfrm>
        </p:spPr>
        <p:txBody>
          <a:bodyPr anchor="t">
            <a:noAutofit/>
          </a:bodyPr>
          <a:lstStyle/>
          <a:p>
            <a:r>
              <a:rPr lang="ru-RU" sz="12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Налоговые ставки по земельному налогу на территории Городского округа Подольск в соответствии </a:t>
            </a:r>
            <a:r>
              <a:rPr lang="ru-RU" sz="12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с </a:t>
            </a:r>
            <a:r>
              <a:rPr lang="ru-RU" sz="12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решением </a:t>
            </a:r>
            <a:r>
              <a:rPr lang="ru-RU" sz="12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Совета депутатов Городского округа Подольск от 30.11.2015 №7/6 "Об установлении налога на имущество физических лиц на территории муниципального образования "Городской округ Подольск Московской области"</a:t>
            </a:r>
          </a:p>
        </p:txBody>
      </p:sp>
      <p:graphicFrame>
        <p:nvGraphicFramePr>
          <p:cNvPr id="4" name="Таблица 3"/>
          <p:cNvGraphicFramePr>
            <a:graphicFrameLocks noGrp="1"/>
          </p:cNvGraphicFramePr>
          <p:nvPr>
            <p:extLst>
              <p:ext uri="{D42A27DB-BD31-4B8C-83A1-F6EECF244321}">
                <p14:modId xmlns:p14="http://schemas.microsoft.com/office/powerpoint/2010/main" val="3488918636"/>
              </p:ext>
            </p:extLst>
          </p:nvPr>
        </p:nvGraphicFramePr>
        <p:xfrm>
          <a:off x="467544" y="1200150"/>
          <a:ext cx="8280920" cy="3603847"/>
        </p:xfrm>
        <a:graphic>
          <a:graphicData uri="http://schemas.openxmlformats.org/drawingml/2006/table">
            <a:tbl>
              <a:tblPr/>
              <a:tblGrid>
                <a:gridCol w="289177"/>
                <a:gridCol w="7059711"/>
                <a:gridCol w="932032"/>
              </a:tblGrid>
              <a:tr h="290904">
                <a:tc>
                  <a:txBody>
                    <a:bodyPr/>
                    <a:lstStyle/>
                    <a:p>
                      <a:pPr algn="ctr" fontAlgn="b"/>
                      <a:r>
                        <a:rPr lang="ru-RU" sz="900" b="0" i="0" u="none" strike="noStrike" dirty="0">
                          <a:solidFill>
                            <a:srgbClr val="000000"/>
                          </a:solidFill>
                          <a:effectLst/>
                          <a:latin typeface="Times New Roman"/>
                        </a:rPr>
                        <a:t>№ п/п</a:t>
                      </a:r>
                    </a:p>
                  </a:txBody>
                  <a:tcPr marL="4999" marR="4999" marT="49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ctr" fontAlgn="ctr"/>
                      <a:r>
                        <a:rPr lang="ru-RU" sz="900" b="0" i="0" u="none" strike="noStrike" dirty="0">
                          <a:solidFill>
                            <a:srgbClr val="000000"/>
                          </a:solidFill>
                          <a:effectLst/>
                          <a:latin typeface="Times New Roman"/>
                        </a:rPr>
                        <a:t>объекты налогообложения</a:t>
                      </a:r>
                    </a:p>
                  </a:txBody>
                  <a:tcPr marL="4999" marR="4999" marT="49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ctr" fontAlgn="ctr"/>
                      <a:r>
                        <a:rPr lang="ru-RU" sz="900" b="0" i="0" u="none" strike="noStrike" dirty="0">
                          <a:solidFill>
                            <a:srgbClr val="000000"/>
                          </a:solidFill>
                          <a:effectLst/>
                          <a:latin typeface="Times New Roman"/>
                        </a:rPr>
                        <a:t>налоговые </a:t>
                      </a:r>
                      <a:r>
                        <a:rPr lang="ru-RU" sz="900" b="0" i="0" u="none" strike="noStrike" dirty="0" smtClean="0">
                          <a:solidFill>
                            <a:srgbClr val="000000"/>
                          </a:solidFill>
                          <a:effectLst/>
                          <a:latin typeface="Times New Roman"/>
                        </a:rPr>
                        <a:t>   ставки</a:t>
                      </a:r>
                      <a:endParaRPr lang="ru-RU" sz="900" b="0" i="0" u="none" strike="noStrike" dirty="0">
                        <a:solidFill>
                          <a:srgbClr val="000000"/>
                        </a:solidFill>
                        <a:effectLst/>
                        <a:latin typeface="Times New Roman"/>
                      </a:endParaRPr>
                    </a:p>
                  </a:txBody>
                  <a:tcPr marL="4999" marR="4999" marT="49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r>
              <a:tr h="205856">
                <a:tc>
                  <a:txBody>
                    <a:bodyPr/>
                    <a:lstStyle/>
                    <a:p>
                      <a:pPr algn="ctr" fontAlgn="ctr"/>
                      <a:r>
                        <a:rPr lang="ru-RU" sz="900" b="0" i="0" u="none" strike="noStrike">
                          <a:solidFill>
                            <a:srgbClr val="000000"/>
                          </a:solidFill>
                          <a:effectLst/>
                          <a:latin typeface="Times New Roman"/>
                        </a:rPr>
                        <a:t>1.</a:t>
                      </a:r>
                    </a:p>
                  </a:txBody>
                  <a:tcPr marL="4999" marR="4999" marT="49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l" fontAlgn="ctr"/>
                      <a:r>
                        <a:rPr lang="ru-RU" sz="900" b="0" i="0" u="none" strike="noStrike" dirty="0">
                          <a:solidFill>
                            <a:srgbClr val="000000"/>
                          </a:solidFill>
                          <a:effectLst/>
                          <a:latin typeface="Times New Roman"/>
                        </a:rPr>
                        <a:t>кадастровая стоимость меньше 300 млн. рублей:</a:t>
                      </a:r>
                    </a:p>
                  </a:txBody>
                  <a:tcPr marL="4999" marR="4999" marT="49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ru-RU" sz="900" b="0" i="0" u="none" strike="noStrike">
                          <a:solidFill>
                            <a:srgbClr val="000000"/>
                          </a:solidFill>
                          <a:effectLst/>
                          <a:latin typeface="Times New Roman"/>
                        </a:rPr>
                        <a:t> </a:t>
                      </a:r>
                    </a:p>
                  </a:txBody>
                  <a:tcPr marL="4999" marR="4999" marT="49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r>
              <a:tr h="211274">
                <a:tc>
                  <a:txBody>
                    <a:bodyPr/>
                    <a:lstStyle/>
                    <a:p>
                      <a:pPr algn="ctr" fontAlgn="ctr"/>
                      <a:r>
                        <a:rPr lang="ru-RU" sz="900" b="0" i="0" u="none" strike="noStrike">
                          <a:solidFill>
                            <a:srgbClr val="000000"/>
                          </a:solidFill>
                          <a:effectLst/>
                          <a:latin typeface="Times New Roman"/>
                        </a:rPr>
                        <a:t>1.1.</a:t>
                      </a:r>
                    </a:p>
                  </a:txBody>
                  <a:tcPr marL="4999" marR="4999" marT="49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Times New Roman"/>
                        </a:rPr>
                        <a:t>квартиры, части квартир, комнаты</a:t>
                      </a:r>
                    </a:p>
                  </a:txBody>
                  <a:tcPr marL="4999" marR="4999" marT="49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900" b="0" i="0" u="none" strike="noStrike">
                          <a:solidFill>
                            <a:srgbClr val="000000"/>
                          </a:solidFill>
                          <a:effectLst/>
                          <a:latin typeface="Times New Roman"/>
                        </a:rPr>
                        <a:t>0,1%</a:t>
                      </a:r>
                    </a:p>
                  </a:txBody>
                  <a:tcPr marL="4999" marR="4999" marT="49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108">
                <a:tc>
                  <a:txBody>
                    <a:bodyPr/>
                    <a:lstStyle/>
                    <a:p>
                      <a:pPr algn="ctr" fontAlgn="ctr"/>
                      <a:r>
                        <a:rPr lang="ru-RU" sz="900" b="0" i="0" u="none" strike="noStrike">
                          <a:solidFill>
                            <a:srgbClr val="000000"/>
                          </a:solidFill>
                          <a:effectLst/>
                          <a:latin typeface="Times New Roman"/>
                        </a:rPr>
                        <a:t>1.2.</a:t>
                      </a:r>
                    </a:p>
                  </a:txBody>
                  <a:tcPr marL="4999" marR="4999" marT="49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Times New Roman"/>
                        </a:rPr>
                        <a:t>жилые дома, части жилых домов</a:t>
                      </a:r>
                    </a:p>
                  </a:txBody>
                  <a:tcPr marL="4999" marR="4999" marT="49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900" b="0" i="0" u="none" strike="noStrike">
                          <a:solidFill>
                            <a:srgbClr val="000000"/>
                          </a:solidFill>
                          <a:effectLst/>
                          <a:latin typeface="Times New Roman"/>
                        </a:rPr>
                        <a:t>0,3%</a:t>
                      </a:r>
                    </a:p>
                  </a:txBody>
                  <a:tcPr marL="4999" marR="4999" marT="49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7526">
                <a:tc>
                  <a:txBody>
                    <a:bodyPr/>
                    <a:lstStyle/>
                    <a:p>
                      <a:pPr algn="ctr" fontAlgn="ctr"/>
                      <a:r>
                        <a:rPr lang="ru-RU" sz="900" b="0" i="0" u="none" strike="noStrike">
                          <a:solidFill>
                            <a:srgbClr val="000000"/>
                          </a:solidFill>
                          <a:effectLst/>
                          <a:latin typeface="Times New Roman"/>
                        </a:rPr>
                        <a:t>1.3.</a:t>
                      </a:r>
                    </a:p>
                  </a:txBody>
                  <a:tcPr marL="4999" marR="4999" marT="49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Times New Roman"/>
                        </a:rPr>
                        <a:t>объекты незавершенного строительства в случае, если проектируемым назначением таких объектов является жилой дом</a:t>
                      </a:r>
                    </a:p>
                  </a:txBody>
                  <a:tcPr marL="4999" marR="4999" marT="49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900" b="0" i="0" u="none" strike="noStrike">
                          <a:solidFill>
                            <a:srgbClr val="000000"/>
                          </a:solidFill>
                          <a:effectLst/>
                          <a:latin typeface="Times New Roman"/>
                        </a:rPr>
                        <a:t>0,3%</a:t>
                      </a:r>
                    </a:p>
                  </a:txBody>
                  <a:tcPr marL="4999" marR="4999" marT="49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9194">
                <a:tc>
                  <a:txBody>
                    <a:bodyPr/>
                    <a:lstStyle/>
                    <a:p>
                      <a:pPr algn="ctr" fontAlgn="ctr"/>
                      <a:r>
                        <a:rPr lang="ru-RU" sz="900" b="0" i="0" u="none" strike="noStrike">
                          <a:solidFill>
                            <a:srgbClr val="000000"/>
                          </a:solidFill>
                          <a:effectLst/>
                          <a:latin typeface="Times New Roman"/>
                        </a:rPr>
                        <a:t>1.4.</a:t>
                      </a:r>
                    </a:p>
                  </a:txBody>
                  <a:tcPr marL="4999" marR="4999" marT="49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Times New Roman"/>
                        </a:rPr>
                        <a:t>единые недвижимые комплексы, в состав которых входит хотя бы один жилой дом</a:t>
                      </a:r>
                    </a:p>
                  </a:txBody>
                  <a:tcPr marL="4999" marR="4999" marT="49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900" b="0" i="0" u="none" strike="noStrike">
                          <a:solidFill>
                            <a:srgbClr val="000000"/>
                          </a:solidFill>
                          <a:effectLst/>
                          <a:latin typeface="Times New Roman"/>
                        </a:rPr>
                        <a:t>0,3%</a:t>
                      </a:r>
                    </a:p>
                  </a:txBody>
                  <a:tcPr marL="4999" marR="4999" marT="49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87994">
                <a:tc>
                  <a:txBody>
                    <a:bodyPr/>
                    <a:lstStyle/>
                    <a:p>
                      <a:pPr algn="ctr" fontAlgn="ctr"/>
                      <a:r>
                        <a:rPr lang="ru-RU" sz="900" b="0" i="0" u="none" strike="noStrike">
                          <a:solidFill>
                            <a:srgbClr val="000000"/>
                          </a:solidFill>
                          <a:effectLst/>
                          <a:latin typeface="Times New Roman"/>
                        </a:rPr>
                        <a:t>1.5.</a:t>
                      </a:r>
                    </a:p>
                  </a:txBody>
                  <a:tcPr marL="4999" marR="4999" marT="49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Times New Roman"/>
                        </a:rPr>
                        <a:t>гаражи и </a:t>
                      </a:r>
                      <a:r>
                        <a:rPr lang="ru-RU" sz="900" b="0" i="0" u="none" strike="noStrike" dirty="0" err="1">
                          <a:solidFill>
                            <a:srgbClr val="000000"/>
                          </a:solidFill>
                          <a:effectLst/>
                          <a:latin typeface="Times New Roman"/>
                        </a:rPr>
                        <a:t>машино</a:t>
                      </a:r>
                      <a:r>
                        <a:rPr lang="ru-RU" sz="900" b="0" i="0" u="none" strike="noStrike" dirty="0">
                          <a:solidFill>
                            <a:srgbClr val="000000"/>
                          </a:solidFill>
                          <a:effectLst/>
                          <a:latin typeface="Times New Roman"/>
                        </a:rPr>
                        <a:t>-места,  в том числе расположенные в объектах налогообложения, включенные в перечень, определяемый в соответствии с пунктом 7 статьи 378.2. Налогового кодекса Российской Федерации, в объектах налогообложения, предусмотренных абзацем 2 пункта 10 статьи 378.2. Налогового кодекса Российской Федерации, в объектах налогообложения, кадастровая стоимость каждого из которых превышает 300 млн. руб.</a:t>
                      </a:r>
                    </a:p>
                  </a:txBody>
                  <a:tcPr marL="4999" marR="4999" marT="49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900" b="0" i="0" u="none" strike="noStrike">
                          <a:solidFill>
                            <a:srgbClr val="000000"/>
                          </a:solidFill>
                          <a:effectLst/>
                          <a:latin typeface="Times New Roman"/>
                        </a:rPr>
                        <a:t>0,3%</a:t>
                      </a:r>
                    </a:p>
                  </a:txBody>
                  <a:tcPr marL="4999" marR="4999" marT="49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9224">
                <a:tc>
                  <a:txBody>
                    <a:bodyPr/>
                    <a:lstStyle/>
                    <a:p>
                      <a:pPr algn="ctr" fontAlgn="ctr"/>
                      <a:r>
                        <a:rPr lang="ru-RU" sz="900" b="0" i="0" u="none" strike="noStrike">
                          <a:solidFill>
                            <a:srgbClr val="000000"/>
                          </a:solidFill>
                          <a:effectLst/>
                          <a:latin typeface="Times New Roman"/>
                        </a:rPr>
                        <a:t>1.6.</a:t>
                      </a:r>
                    </a:p>
                  </a:txBody>
                  <a:tcPr marL="4999" marR="4999" marT="49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Times New Roman"/>
                        </a:rPr>
                        <a:t>хозяйственные строения и сооружения, площадь каждого из которых не превышает 50 квадратных метров и которые расположены на земельных участках, предоставленных для ведения личного </a:t>
                      </a:r>
                      <a:r>
                        <a:rPr lang="ru-RU" sz="900" b="0" i="0" u="none" strike="noStrike" dirty="0" smtClean="0">
                          <a:solidFill>
                            <a:srgbClr val="000000"/>
                          </a:solidFill>
                          <a:effectLst/>
                          <a:latin typeface="Times New Roman"/>
                        </a:rPr>
                        <a:t>подсобного хозяйства, огородничества</a:t>
                      </a:r>
                      <a:r>
                        <a:rPr lang="ru-RU" sz="900" b="0" i="0" u="none" strike="noStrike" dirty="0">
                          <a:solidFill>
                            <a:srgbClr val="000000"/>
                          </a:solidFill>
                          <a:effectLst/>
                          <a:latin typeface="Times New Roman"/>
                        </a:rPr>
                        <a:t>, садоводства или индивидуального жилищного строительства</a:t>
                      </a:r>
                    </a:p>
                  </a:txBody>
                  <a:tcPr marL="4999" marR="4999" marT="49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900" b="0" i="0" u="none" strike="noStrike">
                          <a:solidFill>
                            <a:srgbClr val="000000"/>
                          </a:solidFill>
                          <a:effectLst/>
                          <a:latin typeface="Times New Roman"/>
                        </a:rPr>
                        <a:t>0,3%</a:t>
                      </a:r>
                    </a:p>
                  </a:txBody>
                  <a:tcPr marL="4999" marR="4999" marT="49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4291">
                <a:tc>
                  <a:txBody>
                    <a:bodyPr/>
                    <a:lstStyle/>
                    <a:p>
                      <a:pPr algn="ctr" fontAlgn="ctr"/>
                      <a:r>
                        <a:rPr lang="ru-RU" sz="900" b="0" i="0" u="none" strike="noStrike">
                          <a:solidFill>
                            <a:srgbClr val="000000"/>
                          </a:solidFill>
                          <a:effectLst/>
                          <a:latin typeface="Times New Roman"/>
                        </a:rPr>
                        <a:t>2.</a:t>
                      </a:r>
                    </a:p>
                  </a:txBody>
                  <a:tcPr marL="4999" marR="4999" marT="49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fontAlgn="ctr"/>
                      <a:r>
                        <a:rPr lang="ru-RU" sz="900" b="0" i="0" u="none" strike="noStrike" dirty="0">
                          <a:solidFill>
                            <a:srgbClr val="000000"/>
                          </a:solidFill>
                          <a:effectLst/>
                          <a:latin typeface="Times New Roman"/>
                        </a:rPr>
                        <a:t>объекты налогообложения, включенные в перечень, определяемый в соответствии с пунктом 7 статьи 378.2. Налогового кодекса Российской Федерации; объекты налогообложения, предусмотренных абзацем 2 пункта 10 статьи 378.2. Налогового кодекса Российской Федерации</a:t>
                      </a:r>
                    </a:p>
                  </a:txBody>
                  <a:tcPr marL="4999" marR="4999" marT="49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r>
                        <a:rPr lang="ru-RU" sz="900" b="0" i="0" u="none" strike="noStrike" dirty="0">
                          <a:solidFill>
                            <a:srgbClr val="000000"/>
                          </a:solidFill>
                          <a:effectLst/>
                          <a:latin typeface="Times New Roman"/>
                        </a:rPr>
                        <a:t>2,0%</a:t>
                      </a:r>
                    </a:p>
                  </a:txBody>
                  <a:tcPr marL="4999" marR="4999" marT="49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r>
              <a:tr h="270864">
                <a:tc>
                  <a:txBody>
                    <a:bodyPr/>
                    <a:lstStyle/>
                    <a:p>
                      <a:pPr algn="ctr" fontAlgn="ctr"/>
                      <a:r>
                        <a:rPr lang="ru-RU" sz="900" b="0" i="0" u="none" strike="noStrike">
                          <a:solidFill>
                            <a:srgbClr val="000000"/>
                          </a:solidFill>
                          <a:effectLst/>
                          <a:latin typeface="Times New Roman"/>
                        </a:rPr>
                        <a:t>3.</a:t>
                      </a:r>
                    </a:p>
                  </a:txBody>
                  <a:tcPr marL="4999" marR="4999" marT="49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l" fontAlgn="ctr"/>
                      <a:r>
                        <a:rPr lang="ru-RU" sz="900" b="0" i="0" u="none" strike="noStrike">
                          <a:solidFill>
                            <a:srgbClr val="000000"/>
                          </a:solidFill>
                          <a:effectLst/>
                          <a:latin typeface="Times New Roman"/>
                        </a:rPr>
                        <a:t>объекты налогообложения, кадастровая стоимость каждого из которых превышает 300 млн. руб.</a:t>
                      </a:r>
                    </a:p>
                  </a:txBody>
                  <a:tcPr marL="4999" marR="4999" marT="49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ru-RU" sz="900" b="0" i="0" u="none" strike="noStrike" dirty="0" smtClean="0">
                          <a:solidFill>
                            <a:srgbClr val="000000"/>
                          </a:solidFill>
                          <a:effectLst/>
                          <a:latin typeface="Times New Roman"/>
                        </a:rPr>
                        <a:t>2,5%</a:t>
                      </a:r>
                      <a:endParaRPr lang="ru-RU" sz="900" b="0" i="0" u="none" strike="noStrike" dirty="0">
                        <a:solidFill>
                          <a:srgbClr val="000000"/>
                        </a:solidFill>
                        <a:effectLst/>
                        <a:latin typeface="Times New Roman"/>
                      </a:endParaRPr>
                    </a:p>
                  </a:txBody>
                  <a:tcPr marL="4999" marR="4999" marT="49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254612">
                <a:tc>
                  <a:txBody>
                    <a:bodyPr/>
                    <a:lstStyle/>
                    <a:p>
                      <a:pPr algn="ctr" fontAlgn="ctr"/>
                      <a:r>
                        <a:rPr lang="ru-RU" sz="900" b="0" i="0" u="none" strike="noStrike">
                          <a:solidFill>
                            <a:srgbClr val="000000"/>
                          </a:solidFill>
                          <a:effectLst/>
                          <a:latin typeface="Times New Roman"/>
                        </a:rPr>
                        <a:t>4.</a:t>
                      </a:r>
                    </a:p>
                  </a:txBody>
                  <a:tcPr marL="4999" marR="4999" marT="49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l" fontAlgn="ctr"/>
                      <a:r>
                        <a:rPr lang="ru-RU" sz="900" b="0" i="0" u="none" strike="noStrike">
                          <a:solidFill>
                            <a:srgbClr val="000000"/>
                          </a:solidFill>
                          <a:effectLst/>
                          <a:latin typeface="Times New Roman"/>
                        </a:rPr>
                        <a:t>прочие объекты налогообложения</a:t>
                      </a:r>
                    </a:p>
                  </a:txBody>
                  <a:tcPr marL="4999" marR="4999" marT="49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ru-RU" sz="900" b="0" i="0" u="none" strike="noStrike" dirty="0">
                          <a:solidFill>
                            <a:srgbClr val="000000"/>
                          </a:solidFill>
                          <a:effectLst/>
                          <a:latin typeface="Times New Roman"/>
                        </a:rPr>
                        <a:t>0,5%</a:t>
                      </a:r>
                    </a:p>
                  </a:txBody>
                  <a:tcPr marL="4999" marR="4999" marT="499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r>
            </a:tbl>
          </a:graphicData>
        </a:graphic>
      </p:graphicFrame>
    </p:spTree>
    <p:extLst>
      <p:ext uri="{BB962C8B-B14F-4D97-AF65-F5344CB8AC3E}">
        <p14:creationId xmlns:p14="http://schemas.microsoft.com/office/powerpoint/2010/main" val="10756100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43608" y="201915"/>
            <a:ext cx="7920880" cy="504056"/>
          </a:xfrm>
        </p:spPr>
        <p:txBody>
          <a:bodyPr anchor="t">
            <a:noAutofit/>
          </a:bodyPr>
          <a:lstStyle/>
          <a:p>
            <a:r>
              <a:rPr lang="ru-RU" sz="1600" b="1" dirty="0" smtClean="0">
                <a:solidFill>
                  <a:schemeClr val="bg1"/>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Информация о налоговых  льготах  </a:t>
            </a:r>
            <a:r>
              <a:rPr lang="ru-RU" sz="1600" b="1" dirty="0">
                <a:solidFill>
                  <a:schemeClr val="bg1"/>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на территории Городского округа </a:t>
            </a:r>
            <a:r>
              <a:rPr lang="ru-RU" sz="1600" b="1" dirty="0" smtClean="0">
                <a:solidFill>
                  <a:schemeClr val="bg1"/>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Подольск</a:t>
            </a:r>
            <a:r>
              <a:rPr lang="ru-RU" sz="1600" b="1" dirty="0">
                <a:solidFill>
                  <a:schemeClr val="bg1"/>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 </a:t>
            </a:r>
            <a:r>
              <a:rPr lang="ru-RU" sz="1600" b="1" dirty="0" smtClean="0">
                <a:solidFill>
                  <a:schemeClr val="bg1"/>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 и оценке налоговых расходов в связи с предоставлением льгот</a:t>
            </a:r>
            <a:endParaRPr lang="ru-RU" sz="1600" b="1" dirty="0">
              <a:solidFill>
                <a:schemeClr val="bg1"/>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3190336224"/>
              </p:ext>
            </p:extLst>
          </p:nvPr>
        </p:nvGraphicFramePr>
        <p:xfrm>
          <a:off x="323527" y="1131590"/>
          <a:ext cx="8568954" cy="3816423"/>
        </p:xfrm>
        <a:graphic>
          <a:graphicData uri="http://schemas.openxmlformats.org/drawingml/2006/table">
            <a:tbl>
              <a:tblPr/>
              <a:tblGrid>
                <a:gridCol w="375861"/>
                <a:gridCol w="4109736"/>
                <a:gridCol w="628082"/>
                <a:gridCol w="929760"/>
                <a:gridCol w="677537"/>
                <a:gridCol w="375861"/>
                <a:gridCol w="370916"/>
                <a:gridCol w="369265"/>
                <a:gridCol w="369265"/>
                <a:gridCol w="362671"/>
              </a:tblGrid>
              <a:tr h="241951">
                <a:tc rowSpan="2">
                  <a:txBody>
                    <a:bodyPr/>
                    <a:lstStyle/>
                    <a:p>
                      <a:pPr algn="ctr" fontAlgn="ctr"/>
                      <a:r>
                        <a:rPr lang="ru-RU" sz="600" b="1" i="0" u="none" strike="noStrike" dirty="0">
                          <a:solidFill>
                            <a:srgbClr val="000000"/>
                          </a:solidFill>
                          <a:effectLst/>
                          <a:latin typeface="Times New Roman"/>
                        </a:rPr>
                        <a:t>№ п/п</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rowSpan="2">
                  <a:txBody>
                    <a:bodyPr/>
                    <a:lstStyle/>
                    <a:p>
                      <a:pPr algn="ctr" fontAlgn="ctr"/>
                      <a:r>
                        <a:rPr lang="ru-RU" sz="600" b="1" i="0" u="none" strike="noStrike" dirty="0">
                          <a:solidFill>
                            <a:srgbClr val="000000"/>
                          </a:solidFill>
                          <a:effectLst/>
                          <a:latin typeface="Times New Roman"/>
                        </a:rPr>
                        <a:t>Категория налогоплательщика</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rowSpan="2">
                  <a:txBody>
                    <a:bodyPr/>
                    <a:lstStyle/>
                    <a:p>
                      <a:pPr algn="ctr" fontAlgn="ctr"/>
                      <a:r>
                        <a:rPr lang="ru-RU" sz="600" b="1" i="0" u="none" strike="noStrike" dirty="0">
                          <a:solidFill>
                            <a:srgbClr val="000000"/>
                          </a:solidFill>
                          <a:effectLst/>
                          <a:latin typeface="Times New Roman"/>
                        </a:rPr>
                        <a:t>Наименование налога</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rowSpan="2">
                  <a:txBody>
                    <a:bodyPr/>
                    <a:lstStyle/>
                    <a:p>
                      <a:pPr algn="ctr" fontAlgn="ctr"/>
                      <a:r>
                        <a:rPr lang="ru-RU" sz="600" b="1" i="0" u="none" strike="noStrike" dirty="0">
                          <a:solidFill>
                            <a:srgbClr val="000000"/>
                          </a:solidFill>
                          <a:effectLst/>
                          <a:latin typeface="Times New Roman"/>
                        </a:rPr>
                        <a:t>Наименование НПА</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rowSpan="2">
                  <a:txBody>
                    <a:bodyPr/>
                    <a:lstStyle/>
                    <a:p>
                      <a:pPr algn="ctr" fontAlgn="ctr"/>
                      <a:r>
                        <a:rPr lang="ru-RU" sz="600" b="1" i="0" u="none" strike="noStrike" dirty="0">
                          <a:solidFill>
                            <a:srgbClr val="000000"/>
                          </a:solidFill>
                          <a:effectLst/>
                          <a:latin typeface="Times New Roman"/>
                        </a:rPr>
                        <a:t>Вид льготы</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gridSpan="5">
                  <a:txBody>
                    <a:bodyPr/>
                    <a:lstStyle/>
                    <a:p>
                      <a:pPr algn="ctr" fontAlgn="ctr"/>
                      <a:r>
                        <a:rPr lang="ru-RU" sz="600" b="1" i="0" u="none" strike="noStrike" dirty="0">
                          <a:solidFill>
                            <a:srgbClr val="000000"/>
                          </a:solidFill>
                          <a:effectLst/>
                          <a:latin typeface="Times New Roman"/>
                        </a:rPr>
                        <a:t>налоговые расходы в связи с предоставлением льгот, тыс. рублей</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24122">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fontAlgn="ctr"/>
                      <a:r>
                        <a:rPr lang="ru-RU" sz="600" b="1" i="0" u="none" strike="noStrike" dirty="0" smtClean="0">
                          <a:solidFill>
                            <a:srgbClr val="000000"/>
                          </a:solidFill>
                          <a:effectLst/>
                          <a:latin typeface="Times New Roman"/>
                        </a:rPr>
                        <a:t>2023 </a:t>
                      </a:r>
                      <a:r>
                        <a:rPr lang="ru-RU" sz="600" b="1" i="0" u="none" strike="noStrike" dirty="0">
                          <a:solidFill>
                            <a:srgbClr val="000000"/>
                          </a:solidFill>
                          <a:effectLst/>
                          <a:latin typeface="Times New Roman"/>
                        </a:rPr>
                        <a:t>год (отчет)</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ctr" fontAlgn="ctr"/>
                      <a:r>
                        <a:rPr lang="ru-RU" sz="600" b="1" i="0" u="none" strike="noStrike" dirty="0" smtClean="0">
                          <a:solidFill>
                            <a:srgbClr val="000000"/>
                          </a:solidFill>
                          <a:effectLst/>
                          <a:latin typeface="Times New Roman"/>
                        </a:rPr>
                        <a:t>2024 </a:t>
                      </a:r>
                      <a:r>
                        <a:rPr lang="ru-RU" sz="600" b="1" i="0" u="none" strike="noStrike" dirty="0">
                          <a:solidFill>
                            <a:srgbClr val="000000"/>
                          </a:solidFill>
                          <a:effectLst/>
                          <a:latin typeface="Times New Roman"/>
                        </a:rPr>
                        <a:t>год (оценка)</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ctr" fontAlgn="ctr"/>
                      <a:r>
                        <a:rPr lang="ru-RU" sz="600" b="1" i="0" u="none" strike="noStrike" dirty="0" smtClean="0">
                          <a:solidFill>
                            <a:srgbClr val="000000"/>
                          </a:solidFill>
                          <a:effectLst/>
                          <a:latin typeface="Times New Roman"/>
                        </a:rPr>
                        <a:t>2025 </a:t>
                      </a:r>
                      <a:r>
                        <a:rPr lang="ru-RU" sz="600" b="1" i="0" u="none" strike="noStrike" dirty="0">
                          <a:solidFill>
                            <a:srgbClr val="000000"/>
                          </a:solidFill>
                          <a:effectLst/>
                          <a:latin typeface="Times New Roman"/>
                        </a:rPr>
                        <a:t>год (прогноз)</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ctr" fontAlgn="ctr"/>
                      <a:r>
                        <a:rPr lang="ru-RU" sz="600" b="1" i="0" u="none" strike="noStrike" dirty="0" smtClean="0">
                          <a:solidFill>
                            <a:srgbClr val="000000"/>
                          </a:solidFill>
                          <a:effectLst/>
                          <a:latin typeface="Times New Roman"/>
                        </a:rPr>
                        <a:t>2026 </a:t>
                      </a:r>
                      <a:r>
                        <a:rPr lang="ru-RU" sz="600" b="1" i="0" u="none" strike="noStrike" dirty="0">
                          <a:solidFill>
                            <a:srgbClr val="000000"/>
                          </a:solidFill>
                          <a:effectLst/>
                          <a:latin typeface="Times New Roman"/>
                        </a:rPr>
                        <a:t>год (прогноз)</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ctr" fontAlgn="ctr"/>
                      <a:r>
                        <a:rPr lang="ru-RU" sz="600" b="1" i="0" u="none" strike="noStrike" dirty="0" smtClean="0">
                          <a:solidFill>
                            <a:srgbClr val="000000"/>
                          </a:solidFill>
                          <a:effectLst/>
                          <a:latin typeface="Times New Roman"/>
                        </a:rPr>
                        <a:t>2027 </a:t>
                      </a:r>
                      <a:r>
                        <a:rPr lang="ru-RU" sz="600" b="1" i="0" u="none" strike="noStrike" dirty="0">
                          <a:solidFill>
                            <a:srgbClr val="000000"/>
                          </a:solidFill>
                          <a:effectLst/>
                          <a:latin typeface="Times New Roman"/>
                        </a:rPr>
                        <a:t>год (прогноз)</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r>
              <a:tr h="575202">
                <a:tc>
                  <a:txBody>
                    <a:bodyPr/>
                    <a:lstStyle/>
                    <a:p>
                      <a:pPr algn="ctr" fontAlgn="ctr"/>
                      <a:r>
                        <a:rPr lang="ru-RU" sz="600" b="0" i="0" u="none" strike="noStrike" dirty="0">
                          <a:solidFill>
                            <a:srgbClr val="000000"/>
                          </a:solidFill>
                          <a:effectLst/>
                          <a:latin typeface="Times New Roman"/>
                        </a:rPr>
                        <a:t>1</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600" b="0" i="0" u="none" strike="noStrike" dirty="0">
                          <a:solidFill>
                            <a:srgbClr val="000000"/>
                          </a:solidFill>
                          <a:effectLst/>
                          <a:latin typeface="Times New Roman"/>
                        </a:rPr>
                        <a:t>Ветераны и инвалиды Великой Отечественной войны, ветераны и инвалиды боевых действий, а также граждане, проживающие на территории Российской Федерации, на которых законодательством распространены социальные гарантии и льготы, установленные для участников и инвалидов Великой Отечественной войны, в том числе бывшие несовершеннолетние узники концлагерей, гетто, других мест принудительного содержания, созданных фашистами и их союзниками в период Второй мировой войны.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земельный налог</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7">
                  <a:txBody>
                    <a:bodyPr/>
                    <a:lstStyle/>
                    <a:p>
                      <a:pPr algn="ctr" fontAlgn="ctr"/>
                      <a:r>
                        <a:rPr lang="ru-RU" sz="600" b="0" i="0" u="none" strike="noStrike" dirty="0">
                          <a:solidFill>
                            <a:srgbClr val="000000"/>
                          </a:solidFill>
                          <a:effectLst/>
                          <a:latin typeface="Times New Roman"/>
                        </a:rPr>
                        <a:t> решение Совета депутатов Городского округа Подольск от 25.11.2021 №16/4 "Об установлении земельного налога на территории муниципального образования "Городской округ Подольск Московской области"</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освобождение от уплаты налога</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1 232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1 232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1 232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1 232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1 232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865">
                <a:tc>
                  <a:txBody>
                    <a:bodyPr/>
                    <a:lstStyle/>
                    <a:p>
                      <a:pPr algn="ctr" fontAlgn="ctr"/>
                      <a:r>
                        <a:rPr lang="ru-RU" sz="600" b="0" i="0" u="none" strike="noStrike">
                          <a:solidFill>
                            <a:srgbClr val="000000"/>
                          </a:solidFill>
                          <a:effectLst/>
                          <a:latin typeface="Times New Roman"/>
                        </a:rPr>
                        <a:t>2</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600" b="0" i="0" u="none" strike="noStrike">
                          <a:solidFill>
                            <a:srgbClr val="000000"/>
                          </a:solidFill>
                          <a:effectLst/>
                          <a:latin typeface="Times New Roman"/>
                        </a:rPr>
                        <a:t>Инвалиды I, II групп инвалидности, инвалиды с детства, дети-инвалиды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земельный налог</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fontAlgn="ctr"/>
                      <a:r>
                        <a:rPr lang="ru-RU" sz="600" b="0" i="0" u="none" strike="noStrike">
                          <a:solidFill>
                            <a:srgbClr val="000000"/>
                          </a:solidFill>
                          <a:effectLst/>
                          <a:latin typeface="Times New Roman"/>
                        </a:rPr>
                        <a:t>освобождение от уплаты налога</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2 222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2 222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2 222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dirty="0">
                          <a:solidFill>
                            <a:srgbClr val="000000"/>
                          </a:solidFill>
                          <a:effectLst/>
                          <a:latin typeface="Times New Roman"/>
                        </a:rPr>
                        <a:t>2 222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2 222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66937">
                <a:tc>
                  <a:txBody>
                    <a:bodyPr/>
                    <a:lstStyle/>
                    <a:p>
                      <a:pPr algn="ctr" fontAlgn="ctr"/>
                      <a:r>
                        <a:rPr lang="ru-RU" sz="600" b="0" i="0" u="none" strike="noStrike">
                          <a:solidFill>
                            <a:srgbClr val="000000"/>
                          </a:solidFill>
                          <a:effectLst/>
                          <a:latin typeface="Times New Roman"/>
                        </a:rPr>
                        <a:t>3</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600" b="0" i="0" u="none" strike="noStrike">
                          <a:solidFill>
                            <a:srgbClr val="000000"/>
                          </a:solidFill>
                          <a:effectLst/>
                          <a:latin typeface="Times New Roman"/>
                        </a:rPr>
                        <a:t>Физические лица, имеющие право на получение социальной поддержки в соответствии с Законом Российской Федерации "О социальной защите граждан, подвергшихся воздействию радиации вследствие катастрофы на Чернобыльской АЭС" , в соответствии с Федеральным законом от 26 ноября 1998 года № 175-ФЗ "О социальной защите граждан Российской Федерации, подвергшихся воздействию радиации вследствие аварии в 1957 году на производственном объединении "Маяк" и сбросов радиоактивных отходов в реку Теча" и в соответствии с Федеральным законом от 10 января 2002 года № 2-ФЗ "О социальных гарантиях гражданам, подвергшимся радиационному воздействию вследствие ядерных испытаний на Семипалатинском полигоне"</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земельный налог</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fontAlgn="ctr"/>
                      <a:r>
                        <a:rPr lang="ru-RU" sz="600" b="0" i="0" u="none" strike="noStrike">
                          <a:solidFill>
                            <a:srgbClr val="000000"/>
                          </a:solidFill>
                          <a:effectLst/>
                          <a:latin typeface="Times New Roman"/>
                        </a:rPr>
                        <a:t>освобождение от уплаты налога</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558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558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558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558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558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9557">
                <a:tc>
                  <a:txBody>
                    <a:bodyPr/>
                    <a:lstStyle/>
                    <a:p>
                      <a:pPr algn="ctr" fontAlgn="ctr"/>
                      <a:r>
                        <a:rPr lang="ru-RU" sz="600" b="0" i="0" u="none" strike="noStrike">
                          <a:solidFill>
                            <a:srgbClr val="000000"/>
                          </a:solidFill>
                          <a:effectLst/>
                          <a:latin typeface="Times New Roman"/>
                        </a:rPr>
                        <a:t>4</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600" b="0" i="0" u="none" strike="noStrike">
                          <a:solidFill>
                            <a:srgbClr val="000000"/>
                          </a:solidFill>
                          <a:effectLst/>
                          <a:latin typeface="Times New Roman"/>
                        </a:rPr>
                        <a:t>Физические лица, принимавшие в составе подразделений особого риска непосредственное участие в испытаниях ядерного и термоядерного оружия, ликвидации аварий ядерных установок на средствах вооружения и военных объектах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земельный налог</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fontAlgn="ctr"/>
                      <a:r>
                        <a:rPr lang="ru-RU" sz="600" b="0" i="0" u="none" strike="noStrike">
                          <a:solidFill>
                            <a:srgbClr val="000000"/>
                          </a:solidFill>
                          <a:effectLst/>
                          <a:latin typeface="Times New Roman"/>
                        </a:rPr>
                        <a:t>освобождение от уплаты налога</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7817">
                <a:tc>
                  <a:txBody>
                    <a:bodyPr/>
                    <a:lstStyle/>
                    <a:p>
                      <a:pPr algn="ctr" fontAlgn="ctr"/>
                      <a:r>
                        <a:rPr lang="ru-RU" sz="600" b="0" i="0" u="none" strike="noStrike">
                          <a:solidFill>
                            <a:srgbClr val="000000"/>
                          </a:solidFill>
                          <a:effectLst/>
                          <a:latin typeface="Times New Roman"/>
                        </a:rPr>
                        <a:t>5</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600" b="0" i="0" u="none" strike="noStrike">
                          <a:solidFill>
                            <a:srgbClr val="000000"/>
                          </a:solidFill>
                          <a:effectLst/>
                          <a:latin typeface="Times New Roman"/>
                        </a:rPr>
                        <a:t>Физические лица, получившие или перенесшие лучевую болезнь или ставшие инвалидами в результате испытаний, учений и иных работ, связанных с любыми видами ядерных установок, включая ядерное оружие и космическую технику</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земельный налог</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fontAlgn="ctr"/>
                      <a:r>
                        <a:rPr lang="ru-RU" sz="600" b="0" i="0" u="none" strike="noStrike">
                          <a:solidFill>
                            <a:srgbClr val="000000"/>
                          </a:solidFill>
                          <a:effectLst/>
                          <a:latin typeface="Times New Roman"/>
                        </a:rPr>
                        <a:t>освобождение от уплаты налога</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66504">
                <a:tc>
                  <a:txBody>
                    <a:bodyPr/>
                    <a:lstStyle/>
                    <a:p>
                      <a:pPr algn="ctr" fontAlgn="ctr"/>
                      <a:r>
                        <a:rPr lang="ru-RU" sz="600" b="0" i="0" u="none" strike="noStrike">
                          <a:solidFill>
                            <a:srgbClr val="000000"/>
                          </a:solidFill>
                          <a:effectLst/>
                          <a:latin typeface="Times New Roman"/>
                        </a:rPr>
                        <a:t>6</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600" b="0" i="0" u="none" strike="noStrike">
                          <a:solidFill>
                            <a:srgbClr val="000000"/>
                          </a:solidFill>
                          <a:effectLst/>
                          <a:latin typeface="Times New Roman"/>
                        </a:rPr>
                        <a:t>Герои Советского Союза, Герои Российской Федерации, Герои Социалистического Труда и Герои Труда Российской Федерации, граждане, награжденные орденами Славы, Трудовой Славы и "За службу Родине в Вооруженных Силах СССР" трех степеней, граждане, имеющие звание "Почетный гражданин Московской области", "Почетный гражданин города Подольска", "Почетный гражданин города Климовска", "Почетный гражданин Подольского района", "Почетный гражданин сельского поселения Дубровицкое", "Почетный гражданин сельского поселения Стрелковское", "Почетный гражданин Городского округа Подольск"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земельный налог</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fontAlgn="ctr"/>
                      <a:r>
                        <a:rPr lang="ru-RU" sz="600" b="0" i="0" u="none" strike="noStrike">
                          <a:solidFill>
                            <a:srgbClr val="000000"/>
                          </a:solidFill>
                          <a:effectLst/>
                          <a:latin typeface="Times New Roman"/>
                        </a:rPr>
                        <a:t>освобождение от уплаты налога</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3468">
                <a:tc>
                  <a:txBody>
                    <a:bodyPr/>
                    <a:lstStyle/>
                    <a:p>
                      <a:pPr algn="ctr" fontAlgn="ctr"/>
                      <a:r>
                        <a:rPr lang="ru-RU" sz="600" b="0" i="0" u="none" strike="noStrike">
                          <a:solidFill>
                            <a:srgbClr val="000000"/>
                          </a:solidFill>
                          <a:effectLst/>
                          <a:latin typeface="Times New Roman"/>
                        </a:rPr>
                        <a:t>7</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600" b="0" i="0" u="none" strike="noStrike" dirty="0">
                          <a:solidFill>
                            <a:srgbClr val="000000"/>
                          </a:solidFill>
                          <a:effectLst/>
                          <a:latin typeface="Times New Roman"/>
                        </a:rPr>
                        <a:t>Члены семей погибших (умерших) инвалидов войны, участников Великой Отечественной войны и ветеранов боевых действий, а также граждане, на которых распространяются меры социальной поддержки, установленные для членов семей погибших (умерших) инвалидов боевых действий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земельный налог</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fontAlgn="ctr"/>
                      <a:r>
                        <a:rPr lang="ru-RU" sz="600" b="0" i="0" u="none" strike="noStrike">
                          <a:solidFill>
                            <a:srgbClr val="000000"/>
                          </a:solidFill>
                          <a:effectLst/>
                          <a:latin typeface="Times New Roman"/>
                        </a:rPr>
                        <a:t>освобождение от уплаты налога</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dirty="0">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885970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43608" y="267495"/>
            <a:ext cx="7920880" cy="504056"/>
          </a:xfrm>
        </p:spPr>
        <p:txBody>
          <a:bodyPr anchor="t">
            <a:noAutofit/>
          </a:bodyPr>
          <a:lstStyle/>
          <a:p>
            <a:r>
              <a:rPr lang="ru-RU" sz="1600" b="1" dirty="0">
                <a:solidFill>
                  <a:schemeClr val="bg1"/>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Информация о налоговых  льготах  на территории Городского округа Подольск  и оценке налоговых расходов в связи с предоставлением льгот</a:t>
            </a:r>
            <a:endParaRPr lang="ru-RU" sz="1200" b="1" dirty="0">
              <a:solidFill>
                <a:schemeClr val="bg1"/>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534585732"/>
              </p:ext>
            </p:extLst>
          </p:nvPr>
        </p:nvGraphicFramePr>
        <p:xfrm>
          <a:off x="323528" y="1131590"/>
          <a:ext cx="8496943" cy="3847806"/>
        </p:xfrm>
        <a:graphic>
          <a:graphicData uri="http://schemas.openxmlformats.org/drawingml/2006/table">
            <a:tbl>
              <a:tblPr/>
              <a:tblGrid>
                <a:gridCol w="369292"/>
                <a:gridCol w="4037911"/>
                <a:gridCol w="617106"/>
                <a:gridCol w="913511"/>
                <a:gridCol w="743442"/>
                <a:gridCol w="369292"/>
                <a:gridCol w="364431"/>
                <a:gridCol w="362813"/>
                <a:gridCol w="362813"/>
                <a:gridCol w="356332"/>
              </a:tblGrid>
              <a:tr h="214286">
                <a:tc rowSpan="2">
                  <a:txBody>
                    <a:bodyPr/>
                    <a:lstStyle/>
                    <a:p>
                      <a:pPr algn="ctr" fontAlgn="ctr"/>
                      <a:r>
                        <a:rPr lang="ru-RU" sz="600" b="1" i="0" u="none" strike="noStrike" dirty="0">
                          <a:solidFill>
                            <a:srgbClr val="000000"/>
                          </a:solidFill>
                          <a:effectLst/>
                          <a:latin typeface="Times New Roman"/>
                        </a:rPr>
                        <a:t>№ п/п</a:t>
                      </a:r>
                    </a:p>
                  </a:txBody>
                  <a:tcPr marL="3630" marR="3630" marT="36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rowSpan="2">
                  <a:txBody>
                    <a:bodyPr/>
                    <a:lstStyle/>
                    <a:p>
                      <a:pPr algn="ctr" fontAlgn="ctr"/>
                      <a:r>
                        <a:rPr lang="ru-RU" sz="600" b="1" i="0" u="none" strike="noStrike" dirty="0">
                          <a:solidFill>
                            <a:srgbClr val="000000"/>
                          </a:solidFill>
                          <a:effectLst/>
                          <a:latin typeface="Times New Roman"/>
                        </a:rPr>
                        <a:t>Категория налогоплательщика</a:t>
                      </a:r>
                    </a:p>
                  </a:txBody>
                  <a:tcPr marL="3630" marR="3630" marT="36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rowSpan="2">
                  <a:txBody>
                    <a:bodyPr/>
                    <a:lstStyle/>
                    <a:p>
                      <a:pPr algn="ctr" fontAlgn="ctr"/>
                      <a:r>
                        <a:rPr lang="ru-RU" sz="600" b="1" i="0" u="none" strike="noStrike">
                          <a:solidFill>
                            <a:srgbClr val="000000"/>
                          </a:solidFill>
                          <a:effectLst/>
                          <a:latin typeface="Times New Roman"/>
                        </a:rPr>
                        <a:t>Наименование налога</a:t>
                      </a:r>
                    </a:p>
                  </a:txBody>
                  <a:tcPr marL="3630" marR="3630" marT="36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rowSpan="2">
                  <a:txBody>
                    <a:bodyPr/>
                    <a:lstStyle/>
                    <a:p>
                      <a:pPr algn="ctr" fontAlgn="ctr"/>
                      <a:r>
                        <a:rPr lang="ru-RU" sz="600" b="1" i="0" u="none" strike="noStrike">
                          <a:solidFill>
                            <a:srgbClr val="000000"/>
                          </a:solidFill>
                          <a:effectLst/>
                          <a:latin typeface="Times New Roman"/>
                        </a:rPr>
                        <a:t>Наименование НПА</a:t>
                      </a:r>
                    </a:p>
                  </a:txBody>
                  <a:tcPr marL="3630" marR="3630" marT="36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rowSpan="2">
                  <a:txBody>
                    <a:bodyPr/>
                    <a:lstStyle/>
                    <a:p>
                      <a:pPr algn="ctr" fontAlgn="ctr"/>
                      <a:r>
                        <a:rPr lang="ru-RU" sz="600" b="1" i="0" u="none" strike="noStrike">
                          <a:solidFill>
                            <a:srgbClr val="000000"/>
                          </a:solidFill>
                          <a:effectLst/>
                          <a:latin typeface="Times New Roman"/>
                        </a:rPr>
                        <a:t>Вид льготы</a:t>
                      </a:r>
                    </a:p>
                  </a:txBody>
                  <a:tcPr marL="3630" marR="3630" marT="36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gridSpan="5">
                  <a:txBody>
                    <a:bodyPr/>
                    <a:lstStyle/>
                    <a:p>
                      <a:pPr algn="ctr" fontAlgn="ctr"/>
                      <a:r>
                        <a:rPr lang="ru-RU" sz="600" b="1" i="0" u="none" strike="noStrike">
                          <a:solidFill>
                            <a:srgbClr val="000000"/>
                          </a:solidFill>
                          <a:effectLst/>
                          <a:latin typeface="Times New Roman"/>
                        </a:rPr>
                        <a:t>налоговые расходы в связи с предоставлением льгот, тыс. рублей</a:t>
                      </a:r>
                    </a:p>
                  </a:txBody>
                  <a:tcPr marL="3630" marR="3630" marT="36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87064">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fontAlgn="ctr"/>
                      <a:r>
                        <a:rPr lang="ru-RU" sz="600" b="1" i="0" u="none" strike="noStrike" dirty="0" smtClean="0">
                          <a:solidFill>
                            <a:srgbClr val="000000"/>
                          </a:solidFill>
                          <a:effectLst/>
                          <a:latin typeface="Times New Roman"/>
                        </a:rPr>
                        <a:t>2023 </a:t>
                      </a:r>
                      <a:r>
                        <a:rPr lang="ru-RU" sz="600" b="1" i="0" u="none" strike="noStrike" dirty="0">
                          <a:solidFill>
                            <a:srgbClr val="000000"/>
                          </a:solidFill>
                          <a:effectLst/>
                          <a:latin typeface="Times New Roman"/>
                        </a:rPr>
                        <a:t>год (отчет)</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ctr" fontAlgn="ctr"/>
                      <a:r>
                        <a:rPr lang="ru-RU" sz="600" b="1" i="0" u="none" strike="noStrike" dirty="0" smtClean="0">
                          <a:solidFill>
                            <a:srgbClr val="000000"/>
                          </a:solidFill>
                          <a:effectLst/>
                          <a:latin typeface="Times New Roman"/>
                        </a:rPr>
                        <a:t>2024 </a:t>
                      </a:r>
                      <a:r>
                        <a:rPr lang="ru-RU" sz="600" b="1" i="0" u="none" strike="noStrike" dirty="0">
                          <a:solidFill>
                            <a:srgbClr val="000000"/>
                          </a:solidFill>
                          <a:effectLst/>
                          <a:latin typeface="Times New Roman"/>
                        </a:rPr>
                        <a:t>год (оценка)</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ctr" fontAlgn="ctr"/>
                      <a:r>
                        <a:rPr lang="ru-RU" sz="600" b="1" i="0" u="none" strike="noStrike" dirty="0" smtClean="0">
                          <a:solidFill>
                            <a:srgbClr val="000000"/>
                          </a:solidFill>
                          <a:effectLst/>
                          <a:latin typeface="Times New Roman"/>
                        </a:rPr>
                        <a:t>2025 </a:t>
                      </a:r>
                      <a:r>
                        <a:rPr lang="ru-RU" sz="600" b="1" i="0" u="none" strike="noStrike" dirty="0">
                          <a:solidFill>
                            <a:srgbClr val="000000"/>
                          </a:solidFill>
                          <a:effectLst/>
                          <a:latin typeface="Times New Roman"/>
                        </a:rPr>
                        <a:t>год (прогноз)</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ctr" fontAlgn="ctr"/>
                      <a:r>
                        <a:rPr lang="ru-RU" sz="600" b="1" i="0" u="none" strike="noStrike" dirty="0" smtClean="0">
                          <a:solidFill>
                            <a:srgbClr val="000000"/>
                          </a:solidFill>
                          <a:effectLst/>
                          <a:latin typeface="Times New Roman"/>
                        </a:rPr>
                        <a:t>2026 </a:t>
                      </a:r>
                      <a:r>
                        <a:rPr lang="ru-RU" sz="600" b="1" i="0" u="none" strike="noStrike" dirty="0">
                          <a:solidFill>
                            <a:srgbClr val="000000"/>
                          </a:solidFill>
                          <a:effectLst/>
                          <a:latin typeface="Times New Roman"/>
                        </a:rPr>
                        <a:t>год (прогноз)</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ctr" fontAlgn="ctr"/>
                      <a:r>
                        <a:rPr lang="ru-RU" sz="600" b="1" i="0" u="none" strike="noStrike" dirty="0" smtClean="0">
                          <a:solidFill>
                            <a:srgbClr val="000000"/>
                          </a:solidFill>
                          <a:effectLst/>
                          <a:latin typeface="Times New Roman"/>
                        </a:rPr>
                        <a:t>2027 </a:t>
                      </a:r>
                      <a:r>
                        <a:rPr lang="ru-RU" sz="600" b="1" i="0" u="none" strike="noStrike" dirty="0">
                          <a:solidFill>
                            <a:srgbClr val="000000"/>
                          </a:solidFill>
                          <a:effectLst/>
                          <a:latin typeface="Times New Roman"/>
                        </a:rPr>
                        <a:t>год (прогноз)</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r>
              <a:tr h="177897">
                <a:tc>
                  <a:txBody>
                    <a:bodyPr/>
                    <a:lstStyle/>
                    <a:p>
                      <a:pPr algn="ctr" fontAlgn="ctr"/>
                      <a:r>
                        <a:rPr lang="ru-RU" sz="600" b="0" i="0" u="none" strike="noStrike">
                          <a:solidFill>
                            <a:srgbClr val="000000"/>
                          </a:solidFill>
                          <a:effectLst/>
                          <a:latin typeface="Times New Roman"/>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600" b="0" i="0" u="none" strike="noStrike" dirty="0">
                          <a:solidFill>
                            <a:srgbClr val="000000"/>
                          </a:solidFill>
                          <a:effectLst/>
                          <a:latin typeface="Times New Roman"/>
                        </a:rPr>
                        <a:t>Старосты сельских населенных пунктов Городского округа Подольск на период действия полномочий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земельный налог</a:t>
                      </a:r>
                    </a:p>
                  </a:txBody>
                  <a:tcPr marL="3630" marR="3630" marT="36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9">
                  <a:txBody>
                    <a:bodyPr/>
                    <a:lstStyle/>
                    <a:p>
                      <a:pPr algn="ctr" fontAlgn="ctr"/>
                      <a:r>
                        <a:rPr lang="ru-RU" sz="600" b="0" i="0" u="none" strike="noStrike">
                          <a:solidFill>
                            <a:srgbClr val="000000"/>
                          </a:solidFill>
                          <a:effectLst/>
                          <a:latin typeface="Times New Roman"/>
                        </a:rPr>
                        <a:t>решение Совета депутатов Городского округа Подольск от 25.11.2021 №16/4 "Об установлении земельного налога на территории муниципального образования "Городской округ Подольск Московской области"</a:t>
                      </a:r>
                    </a:p>
                  </a:txBody>
                  <a:tcPr marL="3630" marR="3630" marT="36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освобождение от уплаты налога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8404">
                <a:tc>
                  <a:txBody>
                    <a:bodyPr/>
                    <a:lstStyle/>
                    <a:p>
                      <a:pPr algn="ctr" fontAlgn="ctr"/>
                      <a:r>
                        <a:rPr lang="ru-RU" sz="600" b="0" i="0" u="none" strike="noStrike">
                          <a:solidFill>
                            <a:srgbClr val="000000"/>
                          </a:solidFill>
                          <a:effectLst/>
                          <a:latin typeface="Times New Roman"/>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600" b="0" i="0" u="none" strike="noStrike" dirty="0">
                          <a:solidFill>
                            <a:srgbClr val="000000"/>
                          </a:solidFill>
                          <a:effectLst/>
                          <a:latin typeface="Times New Roman"/>
                        </a:rPr>
                        <a:t>Членам многодетных семей, которым земельные участки предоставлены на праве долевой собственности всех членов семьи в соответствии с Законом Московской области от 01.06.2011 № 73/2011-ОЗ "О бесплатном предоставлении земельных участков многодетным семьям в Московской области" для индивидуального жилищного строительства, ведения личного подсобного хозяйства, садоводства или огородничества.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земельный налог</a:t>
                      </a:r>
                    </a:p>
                  </a:txBody>
                  <a:tcPr marL="3630" marR="3630" marT="36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fontAlgn="ctr"/>
                      <a:r>
                        <a:rPr lang="ru-RU" sz="600" b="0" i="0" u="none" strike="noStrike" dirty="0">
                          <a:solidFill>
                            <a:srgbClr val="000000"/>
                          </a:solidFill>
                          <a:effectLst/>
                          <a:latin typeface="Times New Roman"/>
                        </a:rPr>
                        <a:t>освобождение от уплаты налога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326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326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326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326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326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6445">
                <a:tc>
                  <a:txBody>
                    <a:bodyPr/>
                    <a:lstStyle/>
                    <a:p>
                      <a:pPr algn="ctr" fontAlgn="ctr"/>
                      <a:r>
                        <a:rPr lang="ru-RU" sz="600" b="0" i="0" u="none" strike="noStrike">
                          <a:solidFill>
                            <a:srgbClr val="000000"/>
                          </a:solidFill>
                          <a:effectLst/>
                          <a:latin typeface="Times New Roman"/>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600" b="0" i="0" u="none" strike="noStrike" dirty="0" smtClean="0">
                          <a:solidFill>
                            <a:srgbClr val="000000"/>
                          </a:solidFill>
                          <a:effectLst/>
                          <a:latin typeface="Times New Roman"/>
                        </a:rPr>
                        <a:t>Военнослужащим</a:t>
                      </a:r>
                      <a:r>
                        <a:rPr lang="ru-RU" sz="600" b="0" i="0" u="none" strike="noStrike" dirty="0">
                          <a:solidFill>
                            <a:srgbClr val="000000"/>
                          </a:solidFill>
                          <a:effectLst/>
                          <a:latin typeface="Times New Roman"/>
                        </a:rPr>
                        <a:t>, из числа мобилизованных и лицам, заключившим контракт о добровольном содействии в выполнении задач, возложенных на Вооруженные Силы Российской Федерации, принимавшим участие в специальной военной операции на территориях Донецкой Народной Республики, Луганской Народной Республики, Запорожской области, Херсонской области и Украины.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dirty="0">
                          <a:solidFill>
                            <a:srgbClr val="000000"/>
                          </a:solidFill>
                          <a:effectLst/>
                          <a:latin typeface="Times New Roman"/>
                        </a:rPr>
                        <a:t>земельный налог</a:t>
                      </a:r>
                    </a:p>
                  </a:txBody>
                  <a:tcPr marL="3630" marR="3630" marT="36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fontAlgn="ctr"/>
                      <a:r>
                        <a:rPr lang="ru-RU" sz="600" b="0" i="0" u="none" strike="noStrike">
                          <a:solidFill>
                            <a:srgbClr val="000000"/>
                          </a:solidFill>
                          <a:effectLst/>
                          <a:latin typeface="Times New Roman"/>
                        </a:rPr>
                        <a:t>освобождение от уплаты налога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7711">
                <a:tc>
                  <a:txBody>
                    <a:bodyPr/>
                    <a:lstStyle/>
                    <a:p>
                      <a:pPr algn="ctr" fontAlgn="ctr"/>
                      <a:r>
                        <a:rPr lang="ru-RU" sz="600" b="0" i="0" u="none" strike="noStrike">
                          <a:solidFill>
                            <a:srgbClr val="000000"/>
                          </a:solidFill>
                          <a:effectLst/>
                          <a:latin typeface="Times New Roman"/>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600" b="0" i="0" u="none" strike="noStrike" dirty="0">
                          <a:solidFill>
                            <a:srgbClr val="000000"/>
                          </a:solidFill>
                          <a:effectLst/>
                          <a:latin typeface="Times New Roman"/>
                        </a:rPr>
                        <a:t>Многодетные семьи, имеющие трех и более несовершеннолетних детей, среднедушевой доход которых ниже величины прожиточного минимума, установленной в Московской области на душу населения, в отношении земельных участков, приобретенных (предоставленных) для индивидуального жилищного строительства, ведения личного подсобного хозяйства, садоводства или огородничества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dirty="0">
                          <a:solidFill>
                            <a:srgbClr val="000000"/>
                          </a:solidFill>
                          <a:effectLst/>
                          <a:latin typeface="Times New Roman"/>
                        </a:rPr>
                        <a:t>земельный налог</a:t>
                      </a:r>
                    </a:p>
                  </a:txBody>
                  <a:tcPr marL="3630" marR="3630" marT="36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fontAlgn="ctr"/>
                      <a:r>
                        <a:rPr lang="ru-RU" sz="600" b="0" i="0" u="none" strike="noStrike">
                          <a:solidFill>
                            <a:srgbClr val="000000"/>
                          </a:solidFill>
                          <a:effectLst/>
                          <a:latin typeface="Times New Roman"/>
                        </a:rPr>
                        <a:t>уменьшение исчисленной суммы налога на 50 процентов</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3531">
                <a:tc>
                  <a:txBody>
                    <a:bodyPr/>
                    <a:lstStyle/>
                    <a:p>
                      <a:pPr algn="ctr" fontAlgn="ctr"/>
                      <a:r>
                        <a:rPr lang="ru-RU" sz="600" b="0" i="0" u="none" strike="noStrike">
                          <a:solidFill>
                            <a:srgbClr val="000000"/>
                          </a:solidFill>
                          <a:effectLst/>
                          <a:latin typeface="Times New Roman"/>
                        </a:rPr>
                        <a:t>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600" b="0" i="0" u="none" strike="noStrike" dirty="0">
                          <a:solidFill>
                            <a:srgbClr val="000000"/>
                          </a:solidFill>
                          <a:effectLst/>
                          <a:latin typeface="Times New Roman"/>
                        </a:rPr>
                        <a:t>Многодетные семьи, имеющие трех и более несовершеннолетних детей, среднедушевой доход которых ниже величины прожиточного минимума, установленной в Московской области на душу населения, в отношении земельных участков, предоставленных для индивидуального гаражного строительства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земельный налог</a:t>
                      </a:r>
                    </a:p>
                  </a:txBody>
                  <a:tcPr marL="3630" marR="3630" marT="36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fontAlgn="ctr"/>
                      <a:r>
                        <a:rPr lang="ru-RU" sz="600" b="0" i="0" u="none" strike="noStrike">
                          <a:solidFill>
                            <a:srgbClr val="000000"/>
                          </a:solidFill>
                          <a:effectLst/>
                          <a:latin typeface="Times New Roman"/>
                        </a:rPr>
                        <a:t>уменьшение исчисленной суммы налога на 75 процентов</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6013">
                <a:tc>
                  <a:txBody>
                    <a:bodyPr/>
                    <a:lstStyle/>
                    <a:p>
                      <a:pPr algn="ctr" fontAlgn="ctr"/>
                      <a:r>
                        <a:rPr lang="ru-RU" sz="600" b="0" i="0" u="none" strike="noStrike">
                          <a:solidFill>
                            <a:srgbClr val="000000"/>
                          </a:solidFill>
                          <a:effectLst/>
                          <a:latin typeface="Times New Roman"/>
                        </a:rPr>
                        <a:t>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600" b="0" i="0" u="none" strike="noStrike" dirty="0">
                          <a:solidFill>
                            <a:srgbClr val="000000"/>
                          </a:solidFill>
                          <a:effectLst/>
                          <a:latin typeface="Times New Roman"/>
                        </a:rPr>
                        <a:t>Пенсионеры, доход которых ниже двукратной величины прожиточного минимума, установленной в Московской области для пенсионеров, в отношении земельных участков, приобретенных (предоставленных) для индивидуального жилищного строительства, ведения личного подсобного хозяйства, садоводства или огородничества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земельный налог</a:t>
                      </a:r>
                    </a:p>
                  </a:txBody>
                  <a:tcPr marL="3630" marR="3630" marT="36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fontAlgn="ctr"/>
                      <a:r>
                        <a:rPr lang="ru-RU" sz="600" b="0" i="0" u="none" strike="noStrike">
                          <a:solidFill>
                            <a:srgbClr val="000000"/>
                          </a:solidFill>
                          <a:effectLst/>
                          <a:latin typeface="Times New Roman"/>
                        </a:rPr>
                        <a:t>уменьшение исчисленной суммы налога на 50 процентов</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7140">
                <a:tc>
                  <a:txBody>
                    <a:bodyPr/>
                    <a:lstStyle/>
                    <a:p>
                      <a:pPr algn="ctr" fontAlgn="ctr"/>
                      <a:r>
                        <a:rPr lang="ru-RU" sz="600" b="0" i="0" u="none" strike="noStrike">
                          <a:solidFill>
                            <a:srgbClr val="000000"/>
                          </a:solidFill>
                          <a:effectLst/>
                          <a:latin typeface="Times New Roman"/>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600" b="0" i="0" u="none" strike="noStrike" dirty="0">
                          <a:solidFill>
                            <a:srgbClr val="000000"/>
                          </a:solidFill>
                          <a:effectLst/>
                          <a:latin typeface="Times New Roman"/>
                        </a:rPr>
                        <a:t>Пенсионеры, доход которых ниже двукратной величины прожиточного минимума, установленной в Московской области для пенсионеров, в отношении земельных участков, предоставленных для индивидуального гаражного строительства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земельный налог</a:t>
                      </a:r>
                    </a:p>
                  </a:txBody>
                  <a:tcPr marL="3630" marR="3630" marT="36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fontAlgn="ctr"/>
                      <a:r>
                        <a:rPr lang="ru-RU" sz="600" b="0" i="0" u="none" strike="noStrike">
                          <a:solidFill>
                            <a:srgbClr val="000000"/>
                          </a:solidFill>
                          <a:effectLst/>
                          <a:latin typeface="Times New Roman"/>
                        </a:rPr>
                        <a:t>уменьшение исчисленной суммы налога на 75 процентов</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1895">
                <a:tc>
                  <a:txBody>
                    <a:bodyPr/>
                    <a:lstStyle/>
                    <a:p>
                      <a:pPr algn="ctr" fontAlgn="ctr"/>
                      <a:r>
                        <a:rPr lang="ru-RU" sz="600" b="0" i="0" u="none" strike="noStrike">
                          <a:solidFill>
                            <a:srgbClr val="000000"/>
                          </a:solidFill>
                          <a:effectLst/>
                          <a:latin typeface="Times New Roman"/>
                        </a:rPr>
                        <a:t>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600" b="0" i="0" u="none" strike="noStrike" dirty="0">
                          <a:solidFill>
                            <a:srgbClr val="000000"/>
                          </a:solidFill>
                          <a:effectLst/>
                          <a:latin typeface="Times New Roman"/>
                        </a:rPr>
                        <a:t>Инвалиды III группы инвалидности в отношении земельных участков, приобретенных (предоставленных) для индивидуального жилищного строительства, ведения личного подсобного хозяйства, садоводства или огородничества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земельный налог</a:t>
                      </a:r>
                    </a:p>
                  </a:txBody>
                  <a:tcPr marL="3630" marR="3630" marT="36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fontAlgn="ctr"/>
                      <a:r>
                        <a:rPr lang="ru-RU" sz="600" b="0" i="0" u="none" strike="noStrike" dirty="0">
                          <a:solidFill>
                            <a:srgbClr val="000000"/>
                          </a:solidFill>
                          <a:effectLst/>
                          <a:latin typeface="Times New Roman"/>
                        </a:rPr>
                        <a:t>уменьшение исчисленной суммы налога на 50 процентов</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32049">
                <a:tc>
                  <a:txBody>
                    <a:bodyPr/>
                    <a:lstStyle/>
                    <a:p>
                      <a:pPr algn="ctr" fontAlgn="ctr"/>
                      <a:r>
                        <a:rPr lang="ru-RU" sz="600" b="0" i="0" u="none" strike="noStrike">
                          <a:solidFill>
                            <a:srgbClr val="000000"/>
                          </a:solidFill>
                          <a:effectLst/>
                          <a:latin typeface="Times New Roman"/>
                        </a:rPr>
                        <a:t>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600" b="0" i="0" u="none" strike="noStrike" dirty="0">
                          <a:solidFill>
                            <a:srgbClr val="000000"/>
                          </a:solidFill>
                          <a:effectLst/>
                          <a:latin typeface="Times New Roman"/>
                        </a:rPr>
                        <a:t>Инвалиды III группы инвалидности в отношении земельных участков, приобретенных (предоставленных) для индивидуального гаражного строительства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земельный налог</a:t>
                      </a:r>
                    </a:p>
                  </a:txBody>
                  <a:tcPr marL="3630" marR="3630" marT="36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fontAlgn="ctr"/>
                      <a:r>
                        <a:rPr lang="ru-RU" sz="600" b="0" i="0" u="none" strike="noStrike" dirty="0">
                          <a:solidFill>
                            <a:srgbClr val="000000"/>
                          </a:solidFill>
                          <a:effectLst/>
                          <a:latin typeface="Times New Roman"/>
                        </a:rPr>
                        <a:t>уменьшение исчисленной суммы налога на 75 процентов</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dirty="0">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448752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43608" y="267495"/>
            <a:ext cx="7920880" cy="504056"/>
          </a:xfrm>
        </p:spPr>
        <p:txBody>
          <a:bodyPr anchor="t">
            <a:noAutofit/>
          </a:bodyPr>
          <a:lstStyle/>
          <a:p>
            <a:r>
              <a:rPr lang="ru-RU" sz="1600" b="1" dirty="0">
                <a:solidFill>
                  <a:schemeClr val="bg1"/>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Информация о налоговых  льготах  на территории Городского округа Подольск  и оценке налоговых расходов в связи с предоставлением льгот</a:t>
            </a:r>
            <a:endParaRPr lang="ru-RU" sz="1200" b="1" dirty="0">
              <a:solidFill>
                <a:schemeClr val="bg1"/>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1027830662"/>
              </p:ext>
            </p:extLst>
          </p:nvPr>
        </p:nvGraphicFramePr>
        <p:xfrm>
          <a:off x="287524" y="1203599"/>
          <a:ext cx="8568950" cy="3456382"/>
        </p:xfrm>
        <a:graphic>
          <a:graphicData uri="http://schemas.openxmlformats.org/drawingml/2006/table">
            <a:tbl>
              <a:tblPr/>
              <a:tblGrid>
                <a:gridCol w="372423"/>
                <a:gridCol w="4072129"/>
                <a:gridCol w="622335"/>
                <a:gridCol w="921253"/>
                <a:gridCol w="749742"/>
                <a:gridCol w="372423"/>
                <a:gridCol w="367520"/>
                <a:gridCol w="365886"/>
                <a:gridCol w="365886"/>
                <a:gridCol w="359353"/>
              </a:tblGrid>
              <a:tr h="228336">
                <a:tc rowSpan="2">
                  <a:txBody>
                    <a:bodyPr/>
                    <a:lstStyle/>
                    <a:p>
                      <a:pPr algn="ctr" fontAlgn="ctr"/>
                      <a:r>
                        <a:rPr lang="ru-RU" sz="600" b="1" i="0" u="none" strike="noStrike" dirty="0">
                          <a:solidFill>
                            <a:srgbClr val="000000"/>
                          </a:solidFill>
                          <a:effectLst/>
                          <a:latin typeface="Times New Roman"/>
                        </a:rPr>
                        <a:t>№ п/п</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rowSpan="2">
                  <a:txBody>
                    <a:bodyPr/>
                    <a:lstStyle/>
                    <a:p>
                      <a:pPr algn="ctr" fontAlgn="ctr"/>
                      <a:r>
                        <a:rPr lang="ru-RU" sz="600" b="1" i="0" u="none" strike="noStrike" dirty="0">
                          <a:solidFill>
                            <a:srgbClr val="000000"/>
                          </a:solidFill>
                          <a:effectLst/>
                          <a:latin typeface="Times New Roman"/>
                        </a:rPr>
                        <a:t>Категория налогоплательщика</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rowSpan="2">
                  <a:txBody>
                    <a:bodyPr/>
                    <a:lstStyle/>
                    <a:p>
                      <a:pPr algn="ctr" fontAlgn="ctr"/>
                      <a:r>
                        <a:rPr lang="ru-RU" sz="600" b="1" i="0" u="none" strike="noStrike">
                          <a:solidFill>
                            <a:srgbClr val="000000"/>
                          </a:solidFill>
                          <a:effectLst/>
                          <a:latin typeface="Times New Roman"/>
                        </a:rPr>
                        <a:t>Наименование налога</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rowSpan="2">
                  <a:txBody>
                    <a:bodyPr/>
                    <a:lstStyle/>
                    <a:p>
                      <a:pPr algn="ctr" fontAlgn="ctr"/>
                      <a:r>
                        <a:rPr lang="ru-RU" sz="600" b="1" i="0" u="none" strike="noStrike">
                          <a:solidFill>
                            <a:srgbClr val="000000"/>
                          </a:solidFill>
                          <a:effectLst/>
                          <a:latin typeface="Times New Roman"/>
                        </a:rPr>
                        <a:t>Наименование НПА</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rowSpan="2">
                  <a:txBody>
                    <a:bodyPr/>
                    <a:lstStyle/>
                    <a:p>
                      <a:pPr algn="ctr" fontAlgn="ctr"/>
                      <a:r>
                        <a:rPr lang="ru-RU" sz="600" b="1" i="0" u="none" strike="noStrike">
                          <a:solidFill>
                            <a:srgbClr val="000000"/>
                          </a:solidFill>
                          <a:effectLst/>
                          <a:latin typeface="Times New Roman"/>
                        </a:rPr>
                        <a:t>Вид льготы</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gridSpan="5">
                  <a:txBody>
                    <a:bodyPr/>
                    <a:lstStyle/>
                    <a:p>
                      <a:pPr algn="ctr" fontAlgn="ctr"/>
                      <a:r>
                        <a:rPr lang="ru-RU" sz="600" b="1" i="0" u="none" strike="noStrike" dirty="0">
                          <a:solidFill>
                            <a:srgbClr val="000000"/>
                          </a:solidFill>
                          <a:effectLst/>
                          <a:latin typeface="Times New Roman"/>
                        </a:rPr>
                        <a:t>налоговые расходы в связи с предоставлением льгот, тыс. рублей</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05883">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fontAlgn="ctr"/>
                      <a:r>
                        <a:rPr lang="ru-RU" sz="600" b="1" i="0" u="none" strike="noStrike" dirty="0" smtClean="0">
                          <a:solidFill>
                            <a:srgbClr val="000000"/>
                          </a:solidFill>
                          <a:effectLst/>
                          <a:latin typeface="Times New Roman"/>
                        </a:rPr>
                        <a:t>2023 </a:t>
                      </a:r>
                      <a:r>
                        <a:rPr lang="ru-RU" sz="600" b="1" i="0" u="none" strike="noStrike" dirty="0">
                          <a:solidFill>
                            <a:srgbClr val="000000"/>
                          </a:solidFill>
                          <a:effectLst/>
                          <a:latin typeface="Times New Roman"/>
                        </a:rPr>
                        <a:t>год (отчет)</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ctr" fontAlgn="ctr"/>
                      <a:r>
                        <a:rPr lang="ru-RU" sz="600" b="1" i="0" u="none" strike="noStrike" dirty="0" smtClean="0">
                          <a:solidFill>
                            <a:srgbClr val="000000"/>
                          </a:solidFill>
                          <a:effectLst/>
                          <a:latin typeface="Times New Roman"/>
                        </a:rPr>
                        <a:t>2024 </a:t>
                      </a:r>
                      <a:r>
                        <a:rPr lang="ru-RU" sz="600" b="1" i="0" u="none" strike="noStrike" dirty="0">
                          <a:solidFill>
                            <a:srgbClr val="000000"/>
                          </a:solidFill>
                          <a:effectLst/>
                          <a:latin typeface="Times New Roman"/>
                        </a:rPr>
                        <a:t>год (оценка)</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ctr" fontAlgn="ctr"/>
                      <a:r>
                        <a:rPr lang="ru-RU" sz="600" b="1" i="0" u="none" strike="noStrike" dirty="0" smtClean="0">
                          <a:solidFill>
                            <a:srgbClr val="000000"/>
                          </a:solidFill>
                          <a:effectLst/>
                          <a:latin typeface="Times New Roman"/>
                        </a:rPr>
                        <a:t>2025 </a:t>
                      </a:r>
                      <a:r>
                        <a:rPr lang="ru-RU" sz="600" b="1" i="0" u="none" strike="noStrike" dirty="0">
                          <a:solidFill>
                            <a:srgbClr val="000000"/>
                          </a:solidFill>
                          <a:effectLst/>
                          <a:latin typeface="Times New Roman"/>
                        </a:rPr>
                        <a:t>год (прогноз)</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ctr" fontAlgn="ctr"/>
                      <a:r>
                        <a:rPr lang="ru-RU" sz="600" b="1" i="0" u="none" strike="noStrike" dirty="0" smtClean="0">
                          <a:solidFill>
                            <a:srgbClr val="000000"/>
                          </a:solidFill>
                          <a:effectLst/>
                          <a:latin typeface="Times New Roman"/>
                        </a:rPr>
                        <a:t>2026 </a:t>
                      </a:r>
                      <a:r>
                        <a:rPr lang="ru-RU" sz="600" b="1" i="0" u="none" strike="noStrike" dirty="0">
                          <a:solidFill>
                            <a:srgbClr val="000000"/>
                          </a:solidFill>
                          <a:effectLst/>
                          <a:latin typeface="Times New Roman"/>
                        </a:rPr>
                        <a:t>год (прогноз)</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ctr" fontAlgn="ctr"/>
                      <a:r>
                        <a:rPr lang="ru-RU" sz="600" b="1" i="0" u="none" strike="noStrike" dirty="0" smtClean="0">
                          <a:solidFill>
                            <a:srgbClr val="000000"/>
                          </a:solidFill>
                          <a:effectLst/>
                          <a:latin typeface="Times New Roman"/>
                        </a:rPr>
                        <a:t>2027 </a:t>
                      </a:r>
                      <a:r>
                        <a:rPr lang="ru-RU" sz="600" b="1" i="0" u="none" strike="noStrike" dirty="0">
                          <a:solidFill>
                            <a:srgbClr val="000000"/>
                          </a:solidFill>
                          <a:effectLst/>
                          <a:latin typeface="Times New Roman"/>
                        </a:rPr>
                        <a:t>год (прогноз)</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r>
              <a:tr h="534912">
                <a:tc>
                  <a:txBody>
                    <a:bodyPr/>
                    <a:lstStyle/>
                    <a:p>
                      <a:pPr algn="ctr" fontAlgn="ctr"/>
                      <a:r>
                        <a:rPr lang="ru-RU" sz="600" b="0" i="0" u="none" strike="noStrike" dirty="0">
                          <a:solidFill>
                            <a:srgbClr val="000000"/>
                          </a:solidFill>
                          <a:effectLst/>
                          <a:latin typeface="Times New Roman"/>
                        </a:rPr>
                        <a:t>17</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600" b="0" i="0" u="none" strike="noStrike" dirty="0">
                          <a:solidFill>
                            <a:srgbClr val="000000"/>
                          </a:solidFill>
                          <a:effectLst/>
                          <a:latin typeface="Times New Roman"/>
                        </a:rPr>
                        <a:t>Малоимущие семьи и малоимущие одиноко проживающие граждане, среднедушевой доход которых ниже величины прожиточного минимума, установленной в Московской области на душу населения, в отношении земельных участков, приобретенных (предоставленных) для индивидуального жилищного строительства, ведения личного подсобного хозяйства, садоводства или огородничества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dirty="0">
                          <a:solidFill>
                            <a:srgbClr val="000000"/>
                          </a:solidFill>
                          <a:effectLst/>
                          <a:latin typeface="Times New Roman"/>
                        </a:rPr>
                        <a:t>земельный налог</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6">
                  <a:txBody>
                    <a:bodyPr/>
                    <a:lstStyle/>
                    <a:p>
                      <a:pPr algn="ctr" fontAlgn="ctr"/>
                      <a:r>
                        <a:rPr lang="ru-RU" sz="600" b="0" i="0" u="none" strike="noStrike" dirty="0">
                          <a:solidFill>
                            <a:srgbClr val="000000"/>
                          </a:solidFill>
                          <a:effectLst/>
                          <a:latin typeface="Times New Roman"/>
                        </a:rPr>
                        <a:t>решение Совета депутатов Городского округа Подольск от 25.11.2021 №16/4 "Об установлении земельного налога на территории муниципального образования "Городской округ Подольск Московской области"</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dirty="0">
                          <a:solidFill>
                            <a:srgbClr val="000000"/>
                          </a:solidFill>
                          <a:effectLst/>
                          <a:latin typeface="Times New Roman"/>
                        </a:rPr>
                        <a:t>уменьшение исчисленной суммы налога на </a:t>
                      </a:r>
                      <a:r>
                        <a:rPr lang="ru-RU" sz="600" b="0" i="0" u="none" strike="noStrike" dirty="0" smtClean="0">
                          <a:solidFill>
                            <a:srgbClr val="000000"/>
                          </a:solidFill>
                          <a:effectLst/>
                          <a:latin typeface="Times New Roman"/>
                        </a:rPr>
                        <a:t>50 </a:t>
                      </a:r>
                      <a:r>
                        <a:rPr lang="ru-RU" sz="600" b="0" i="0" u="none" strike="noStrike" dirty="0">
                          <a:solidFill>
                            <a:srgbClr val="000000"/>
                          </a:solidFill>
                          <a:effectLst/>
                          <a:latin typeface="Times New Roman"/>
                        </a:rPr>
                        <a:t>процентов</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1777">
                <a:tc>
                  <a:txBody>
                    <a:bodyPr/>
                    <a:lstStyle/>
                    <a:p>
                      <a:pPr algn="ctr" fontAlgn="ctr"/>
                      <a:r>
                        <a:rPr lang="ru-RU" sz="600" b="0" i="0" u="none" strike="noStrike">
                          <a:solidFill>
                            <a:srgbClr val="000000"/>
                          </a:solidFill>
                          <a:effectLst/>
                          <a:latin typeface="Times New Roman"/>
                        </a:rPr>
                        <a:t>18</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600" b="0" i="0" u="none" strike="noStrike" dirty="0">
                          <a:solidFill>
                            <a:srgbClr val="000000"/>
                          </a:solidFill>
                          <a:effectLst/>
                          <a:latin typeface="Times New Roman"/>
                        </a:rPr>
                        <a:t>Малоимущие семьи и малоимущие одиноко проживающие граждане, среднедушевой доход которых ниже величины прожиточного минимума, установленной в Московской области на душу населения, в отношении земельных участков, приобретенных (предоставленных) для индивидуального гаражного строительства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dirty="0">
                          <a:solidFill>
                            <a:srgbClr val="000000"/>
                          </a:solidFill>
                          <a:effectLst/>
                          <a:latin typeface="Times New Roman"/>
                        </a:rPr>
                        <a:t>земельный налог</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fontAlgn="ctr"/>
                      <a:r>
                        <a:rPr lang="ru-RU" sz="600" b="0" i="0" u="none" strike="noStrike">
                          <a:solidFill>
                            <a:srgbClr val="000000"/>
                          </a:solidFill>
                          <a:effectLst/>
                          <a:latin typeface="Times New Roman"/>
                        </a:rPr>
                        <a:t>уменьшение исчисленной суммы налога на 75 процентов</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dirty="0" smtClean="0">
                          <a:solidFill>
                            <a:srgbClr val="000000"/>
                          </a:solidFill>
                          <a:effectLst/>
                          <a:latin typeface="Times New Roman"/>
                        </a:rPr>
                        <a:t>0</a:t>
                      </a:r>
                      <a:endParaRPr lang="ru-RU" sz="600" b="0" i="0" u="none" strike="noStrike" dirty="0">
                        <a:solidFill>
                          <a:srgbClr val="000000"/>
                        </a:solidFill>
                        <a:effectLst/>
                        <a:latin typeface="Times New Roman"/>
                      </a:endParaRP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dirty="0" smtClean="0">
                          <a:solidFill>
                            <a:srgbClr val="000000"/>
                          </a:solidFill>
                          <a:effectLst/>
                          <a:latin typeface="Times New Roman"/>
                        </a:rPr>
                        <a:t>0</a:t>
                      </a:r>
                      <a:endParaRPr lang="ru-RU" sz="600" b="0" i="0" u="none" strike="noStrike" dirty="0">
                        <a:solidFill>
                          <a:srgbClr val="000000"/>
                        </a:solidFill>
                        <a:effectLst/>
                        <a:latin typeface="Times New Roman"/>
                      </a:endParaRP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dirty="0" smtClean="0">
                          <a:solidFill>
                            <a:srgbClr val="000000"/>
                          </a:solidFill>
                          <a:effectLst/>
                          <a:latin typeface="Times New Roman"/>
                        </a:rPr>
                        <a:t>0</a:t>
                      </a:r>
                      <a:endParaRPr lang="ru-RU" sz="600" b="0" i="0" u="none" strike="noStrike" dirty="0">
                        <a:solidFill>
                          <a:srgbClr val="000000"/>
                        </a:solidFill>
                        <a:effectLst/>
                        <a:latin typeface="Times New Roman"/>
                      </a:endParaRP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dirty="0" smtClean="0">
                          <a:solidFill>
                            <a:srgbClr val="000000"/>
                          </a:solidFill>
                          <a:effectLst/>
                          <a:latin typeface="Times New Roman"/>
                        </a:rPr>
                        <a:t>0</a:t>
                      </a:r>
                      <a:endParaRPr lang="ru-RU" sz="600" b="0" i="0" u="none" strike="noStrike" dirty="0">
                        <a:solidFill>
                          <a:srgbClr val="000000"/>
                        </a:solidFill>
                        <a:effectLst/>
                        <a:latin typeface="Times New Roman"/>
                      </a:endParaRP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dirty="0" smtClean="0">
                          <a:solidFill>
                            <a:srgbClr val="000000"/>
                          </a:solidFill>
                          <a:effectLst/>
                          <a:latin typeface="Times New Roman"/>
                        </a:rPr>
                        <a:t>0</a:t>
                      </a:r>
                      <a:endParaRPr lang="ru-RU" sz="600" b="0" i="0" u="none" strike="noStrike" dirty="0">
                        <a:solidFill>
                          <a:srgbClr val="000000"/>
                        </a:solidFill>
                        <a:effectLst/>
                        <a:latin typeface="Times New Roman"/>
                      </a:endParaRP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1777">
                <a:tc>
                  <a:txBody>
                    <a:bodyPr/>
                    <a:lstStyle/>
                    <a:p>
                      <a:pPr algn="ctr" fontAlgn="ctr"/>
                      <a:r>
                        <a:rPr lang="ru-RU" sz="600" b="0" i="0" u="none" strike="noStrike">
                          <a:solidFill>
                            <a:srgbClr val="000000"/>
                          </a:solidFill>
                          <a:effectLst/>
                          <a:latin typeface="Times New Roman"/>
                        </a:rPr>
                        <a:t>19</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600" b="0" i="0" u="none" strike="noStrike" dirty="0">
                          <a:solidFill>
                            <a:srgbClr val="000000"/>
                          </a:solidFill>
                          <a:effectLst/>
                          <a:latin typeface="Times New Roman"/>
                        </a:rPr>
                        <a:t>Юридические лица (за исключением муниципальных учреждений) по земельным участкам, приобретенным (предоставленным) для размещения зданий и сооружений для занятия спортом</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dirty="0">
                          <a:solidFill>
                            <a:srgbClr val="000000"/>
                          </a:solidFill>
                          <a:effectLst/>
                          <a:latin typeface="Times New Roman"/>
                        </a:rPr>
                        <a:t>земельный налог</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fontAlgn="ctr"/>
                      <a:r>
                        <a:rPr lang="ru-RU" sz="600" b="0" i="0" u="none" strike="noStrike" dirty="0">
                          <a:solidFill>
                            <a:srgbClr val="000000"/>
                          </a:solidFill>
                          <a:effectLst/>
                          <a:latin typeface="Times New Roman"/>
                        </a:rPr>
                        <a:t>уменьшение исчисленной суммы налога на </a:t>
                      </a:r>
                      <a:r>
                        <a:rPr lang="ru-RU" sz="600" b="0" i="0" u="none" strike="noStrike" dirty="0" smtClean="0">
                          <a:solidFill>
                            <a:srgbClr val="000000"/>
                          </a:solidFill>
                          <a:effectLst/>
                          <a:latin typeface="Times New Roman"/>
                        </a:rPr>
                        <a:t>75 </a:t>
                      </a:r>
                      <a:r>
                        <a:rPr lang="ru-RU" sz="600" b="0" i="0" u="none" strike="noStrike" dirty="0">
                          <a:solidFill>
                            <a:srgbClr val="000000"/>
                          </a:solidFill>
                          <a:effectLst/>
                          <a:latin typeface="Times New Roman"/>
                        </a:rPr>
                        <a:t>процентов</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dirty="0" smtClean="0">
                          <a:solidFill>
                            <a:srgbClr val="000000"/>
                          </a:solidFill>
                          <a:effectLst/>
                          <a:latin typeface="Times New Roman"/>
                        </a:rPr>
                        <a:t>1 662</a:t>
                      </a:r>
                      <a:endParaRPr lang="ru-RU" sz="600" b="0" i="0" u="none" strike="noStrike" dirty="0">
                        <a:solidFill>
                          <a:srgbClr val="000000"/>
                        </a:solidFill>
                        <a:effectLst/>
                        <a:latin typeface="Times New Roman"/>
                      </a:endParaRP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dirty="0" smtClean="0">
                          <a:solidFill>
                            <a:srgbClr val="000000"/>
                          </a:solidFill>
                          <a:effectLst/>
                          <a:latin typeface="Times New Roman"/>
                        </a:rPr>
                        <a:t>1 662</a:t>
                      </a:r>
                      <a:endParaRPr lang="ru-RU" sz="600" b="0" i="0" u="none" strike="noStrike" dirty="0">
                        <a:solidFill>
                          <a:srgbClr val="000000"/>
                        </a:solidFill>
                        <a:effectLst/>
                        <a:latin typeface="Times New Roman"/>
                      </a:endParaRP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dirty="0" smtClean="0">
                          <a:solidFill>
                            <a:srgbClr val="000000"/>
                          </a:solidFill>
                          <a:effectLst/>
                          <a:latin typeface="Times New Roman"/>
                        </a:rPr>
                        <a:t>1 662</a:t>
                      </a:r>
                      <a:endParaRPr lang="ru-RU" sz="600" b="0" i="0" u="none" strike="noStrike" dirty="0">
                        <a:solidFill>
                          <a:srgbClr val="000000"/>
                        </a:solidFill>
                        <a:effectLst/>
                        <a:latin typeface="Times New Roman"/>
                      </a:endParaRP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dirty="0" smtClean="0">
                          <a:solidFill>
                            <a:srgbClr val="000000"/>
                          </a:solidFill>
                          <a:effectLst/>
                          <a:latin typeface="Times New Roman"/>
                        </a:rPr>
                        <a:t>1 662</a:t>
                      </a:r>
                      <a:endParaRPr lang="ru-RU" sz="600" b="0" i="0" u="none" strike="noStrike" dirty="0">
                        <a:solidFill>
                          <a:srgbClr val="000000"/>
                        </a:solidFill>
                        <a:effectLst/>
                        <a:latin typeface="Times New Roman"/>
                      </a:endParaRP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dirty="0" smtClean="0">
                          <a:solidFill>
                            <a:srgbClr val="000000"/>
                          </a:solidFill>
                          <a:effectLst/>
                          <a:latin typeface="Times New Roman"/>
                        </a:rPr>
                        <a:t>1 662</a:t>
                      </a:r>
                      <a:endParaRPr lang="ru-RU" sz="600" b="0" i="0" u="none" strike="noStrike" dirty="0">
                        <a:solidFill>
                          <a:srgbClr val="000000"/>
                        </a:solidFill>
                        <a:effectLst/>
                        <a:latin typeface="Times New Roman"/>
                      </a:endParaRP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0932">
                <a:tc>
                  <a:txBody>
                    <a:bodyPr/>
                    <a:lstStyle/>
                    <a:p>
                      <a:pPr algn="ctr" fontAlgn="ctr"/>
                      <a:r>
                        <a:rPr lang="ru-RU" sz="600" b="0" i="0" u="none" strike="noStrike" dirty="0">
                          <a:solidFill>
                            <a:srgbClr val="000000"/>
                          </a:solidFill>
                          <a:effectLst/>
                          <a:latin typeface="Times New Roman"/>
                        </a:rPr>
                        <a:t>20</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600" b="0" i="0" u="none" strike="noStrike" dirty="0">
                          <a:solidFill>
                            <a:srgbClr val="000000"/>
                          </a:solidFill>
                          <a:effectLst/>
                          <a:latin typeface="Times New Roman"/>
                        </a:rPr>
                        <a:t>Предприятия, 100 процентов акций которых прямо или косвенно находятся в собственности Российской Федерации, в отношении земельных участков размером не менее 500 га, фактически более чем на 90 процентов используемых предприятиями в качестве испытательных полигонов, предназначенных для испытания или уничтожения вооружения, техники военного назначения и боеприпасов в целях исполнения государственного оборонного заказа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земельный налог</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fontAlgn="ctr"/>
                      <a:r>
                        <a:rPr lang="ru-RU" sz="600" b="0" i="0" u="none" strike="noStrike" dirty="0" smtClean="0">
                          <a:solidFill>
                            <a:srgbClr val="000000"/>
                          </a:solidFill>
                          <a:effectLst/>
                          <a:latin typeface="Times New Roman"/>
                        </a:rPr>
                        <a:t>уменьшение исчисленной суммы налога на 80 процентов</a:t>
                      </a:r>
                      <a:endParaRPr lang="ru-RU" sz="600" b="0" i="0" u="none" strike="noStrike" dirty="0">
                        <a:solidFill>
                          <a:srgbClr val="000000"/>
                        </a:solidFill>
                        <a:effectLst/>
                        <a:latin typeface="Times New Roman"/>
                      </a:endParaRP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dirty="0" smtClean="0">
                          <a:solidFill>
                            <a:srgbClr val="000000"/>
                          </a:solidFill>
                          <a:effectLst/>
                          <a:latin typeface="Times New Roman"/>
                        </a:rPr>
                        <a:t>33 297</a:t>
                      </a:r>
                      <a:endParaRPr lang="ru-RU" sz="600" b="0" i="0" u="none" strike="noStrike" dirty="0">
                        <a:solidFill>
                          <a:srgbClr val="000000"/>
                        </a:solidFill>
                        <a:effectLst/>
                        <a:latin typeface="Times New Roman"/>
                      </a:endParaRP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dirty="0" smtClean="0">
                          <a:solidFill>
                            <a:srgbClr val="000000"/>
                          </a:solidFill>
                          <a:effectLst/>
                          <a:latin typeface="Times New Roman"/>
                        </a:rPr>
                        <a:t>33 297</a:t>
                      </a:r>
                      <a:endParaRPr lang="ru-RU" sz="600" b="0" i="0" u="none" strike="noStrike" dirty="0">
                        <a:solidFill>
                          <a:srgbClr val="000000"/>
                        </a:solidFill>
                        <a:effectLst/>
                        <a:latin typeface="Times New Roman"/>
                      </a:endParaRP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dirty="0" smtClean="0">
                          <a:solidFill>
                            <a:srgbClr val="000000"/>
                          </a:solidFill>
                          <a:effectLst/>
                          <a:latin typeface="Times New Roman"/>
                        </a:rPr>
                        <a:t>33 297</a:t>
                      </a:r>
                      <a:endParaRPr lang="ru-RU" sz="600" b="0" i="0" u="none" strike="noStrike" dirty="0">
                        <a:solidFill>
                          <a:srgbClr val="000000"/>
                        </a:solidFill>
                        <a:effectLst/>
                        <a:latin typeface="Times New Roman"/>
                      </a:endParaRP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dirty="0" smtClean="0">
                          <a:solidFill>
                            <a:srgbClr val="000000"/>
                          </a:solidFill>
                          <a:effectLst/>
                          <a:latin typeface="Times New Roman"/>
                        </a:rPr>
                        <a:t>33 297</a:t>
                      </a:r>
                      <a:endParaRPr lang="ru-RU" sz="600" b="0" i="0" u="none" strike="noStrike" dirty="0">
                        <a:solidFill>
                          <a:srgbClr val="000000"/>
                        </a:solidFill>
                        <a:effectLst/>
                        <a:latin typeface="Times New Roman"/>
                      </a:endParaRP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dirty="0" smtClean="0">
                          <a:solidFill>
                            <a:srgbClr val="000000"/>
                          </a:solidFill>
                          <a:effectLst/>
                          <a:latin typeface="Times New Roman"/>
                        </a:rPr>
                        <a:t>33 297</a:t>
                      </a:r>
                      <a:endParaRPr lang="ru-RU" sz="600" b="0" i="0" u="none" strike="noStrike" dirty="0">
                        <a:solidFill>
                          <a:srgbClr val="000000"/>
                        </a:solidFill>
                        <a:effectLst/>
                        <a:latin typeface="Times New Roman"/>
                      </a:endParaRP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8199">
                <a:tc>
                  <a:txBody>
                    <a:bodyPr/>
                    <a:lstStyle/>
                    <a:p>
                      <a:pPr algn="ctr" fontAlgn="ctr"/>
                      <a:r>
                        <a:rPr lang="ru-RU" sz="600" b="0" i="0" u="none" strike="noStrike" dirty="0">
                          <a:solidFill>
                            <a:srgbClr val="000000"/>
                          </a:solidFill>
                          <a:effectLst/>
                          <a:latin typeface="Times New Roman"/>
                        </a:rPr>
                        <a:t>21</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600" b="0" i="0" u="none" strike="noStrike" dirty="0">
                          <a:solidFill>
                            <a:srgbClr val="000000"/>
                          </a:solidFill>
                          <a:effectLst/>
                          <a:latin typeface="Times New Roman"/>
                        </a:rPr>
                        <a:t>Муниципальные учреждения, финансируемые из бюджета Городского округа Подольск, в отношении земельных участков, используемых для выполнения возложенных на эти учреждения функций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земельный налог</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fontAlgn="ctr"/>
                      <a:r>
                        <a:rPr lang="ru-RU" sz="600" b="0" i="0" u="none" strike="noStrike" dirty="0">
                          <a:solidFill>
                            <a:srgbClr val="000000"/>
                          </a:solidFill>
                          <a:effectLst/>
                          <a:latin typeface="Times New Roman"/>
                        </a:rPr>
                        <a:t>освобождение от уплаты налога</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dirty="0" smtClean="0">
                          <a:solidFill>
                            <a:srgbClr val="000000"/>
                          </a:solidFill>
                          <a:effectLst/>
                          <a:latin typeface="Times New Roman"/>
                        </a:rPr>
                        <a:t>128 295</a:t>
                      </a:r>
                      <a:endParaRPr lang="ru-RU" sz="600" b="0" i="0" u="none" strike="noStrike" dirty="0">
                        <a:solidFill>
                          <a:srgbClr val="000000"/>
                        </a:solidFill>
                        <a:effectLst/>
                        <a:latin typeface="Times New Roman"/>
                      </a:endParaRP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smtClean="0">
                          <a:solidFill>
                            <a:srgbClr val="000000"/>
                          </a:solidFill>
                          <a:effectLst/>
                          <a:latin typeface="Times New Roman"/>
                        </a:rPr>
                        <a:t>128 295</a:t>
                      </a:r>
                      <a:endParaRPr lang="ru-RU" sz="600" b="0" i="0" u="none" strike="noStrike" dirty="0">
                        <a:solidFill>
                          <a:srgbClr val="000000"/>
                        </a:solidFill>
                        <a:effectLst/>
                        <a:latin typeface="Times New Roman"/>
                      </a:endParaRP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smtClean="0">
                          <a:solidFill>
                            <a:srgbClr val="000000"/>
                          </a:solidFill>
                          <a:effectLst/>
                          <a:latin typeface="Times New Roman"/>
                        </a:rPr>
                        <a:t>128 295</a:t>
                      </a:r>
                      <a:endParaRPr lang="ru-RU" sz="600" b="0" i="0" u="none" strike="noStrike" dirty="0">
                        <a:solidFill>
                          <a:srgbClr val="000000"/>
                        </a:solidFill>
                        <a:effectLst/>
                        <a:latin typeface="Times New Roman"/>
                      </a:endParaRP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smtClean="0">
                          <a:solidFill>
                            <a:srgbClr val="000000"/>
                          </a:solidFill>
                          <a:effectLst/>
                          <a:latin typeface="Times New Roman"/>
                        </a:rPr>
                        <a:t>128 295</a:t>
                      </a:r>
                      <a:endParaRPr lang="ru-RU" sz="600" b="0" i="0" u="none" strike="noStrike" dirty="0">
                        <a:solidFill>
                          <a:srgbClr val="000000"/>
                        </a:solidFill>
                        <a:effectLst/>
                        <a:latin typeface="Times New Roman"/>
                      </a:endParaRP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dirty="0" smtClean="0">
                          <a:solidFill>
                            <a:srgbClr val="000000"/>
                          </a:solidFill>
                          <a:effectLst/>
                          <a:latin typeface="Times New Roman"/>
                        </a:rPr>
                        <a:t>128 295</a:t>
                      </a:r>
                      <a:endParaRPr lang="ru-RU" sz="600" b="0" i="0" u="none" strike="noStrike" dirty="0">
                        <a:solidFill>
                          <a:srgbClr val="000000"/>
                        </a:solidFill>
                        <a:effectLst/>
                        <a:latin typeface="Times New Roman"/>
                      </a:endParaRP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34566">
                <a:tc>
                  <a:txBody>
                    <a:bodyPr/>
                    <a:lstStyle/>
                    <a:p>
                      <a:pPr algn="ctr" fontAlgn="ctr"/>
                      <a:r>
                        <a:rPr lang="ru-RU" sz="600" b="0" i="0" u="none" strike="noStrike" dirty="0">
                          <a:solidFill>
                            <a:srgbClr val="000000"/>
                          </a:solidFill>
                          <a:effectLst/>
                          <a:latin typeface="Times New Roman"/>
                        </a:rPr>
                        <a:t>22</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600" b="0" i="0" u="none" strike="noStrike" dirty="0">
                          <a:solidFill>
                            <a:srgbClr val="000000"/>
                          </a:solidFill>
                          <a:effectLst/>
                          <a:latin typeface="Times New Roman"/>
                        </a:rPr>
                        <a:t>Органы местного самоуправления Городского округа Подольск в отношении земельных участков, используемых для выполнения возложенных на них функций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dirty="0">
                          <a:solidFill>
                            <a:srgbClr val="000000"/>
                          </a:solidFill>
                          <a:effectLst/>
                          <a:latin typeface="Times New Roman"/>
                        </a:rPr>
                        <a:t>земельный налог</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fontAlgn="ctr"/>
                      <a:r>
                        <a:rPr lang="ru-RU" sz="600" b="0" i="0" u="none" strike="noStrike" dirty="0">
                          <a:solidFill>
                            <a:srgbClr val="000000"/>
                          </a:solidFill>
                          <a:effectLst/>
                          <a:latin typeface="Times New Roman"/>
                        </a:rPr>
                        <a:t>освобождение от уплаты налога</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dirty="0" smtClean="0">
                          <a:solidFill>
                            <a:srgbClr val="000000"/>
                          </a:solidFill>
                          <a:effectLst/>
                          <a:latin typeface="Times New Roman"/>
                        </a:rPr>
                        <a:t>420</a:t>
                      </a:r>
                      <a:endParaRPr lang="ru-RU" sz="600" b="0" i="0" u="none" strike="noStrike" dirty="0">
                        <a:solidFill>
                          <a:srgbClr val="000000"/>
                        </a:solidFill>
                        <a:effectLst/>
                        <a:latin typeface="Times New Roman"/>
                      </a:endParaRP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smtClean="0">
                          <a:solidFill>
                            <a:srgbClr val="000000"/>
                          </a:solidFill>
                          <a:effectLst/>
                          <a:latin typeface="Times New Roman"/>
                        </a:rPr>
                        <a:t>420</a:t>
                      </a:r>
                      <a:endParaRPr lang="ru-RU" sz="600" b="0" i="0" u="none" strike="noStrike" dirty="0">
                        <a:solidFill>
                          <a:srgbClr val="000000"/>
                        </a:solidFill>
                        <a:effectLst/>
                        <a:latin typeface="Times New Roman"/>
                      </a:endParaRP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smtClean="0">
                          <a:solidFill>
                            <a:srgbClr val="000000"/>
                          </a:solidFill>
                          <a:effectLst/>
                          <a:latin typeface="Times New Roman"/>
                        </a:rPr>
                        <a:t>420</a:t>
                      </a:r>
                      <a:endParaRPr lang="ru-RU" sz="600" b="0" i="0" u="none" strike="noStrike" dirty="0">
                        <a:solidFill>
                          <a:srgbClr val="000000"/>
                        </a:solidFill>
                        <a:effectLst/>
                        <a:latin typeface="Times New Roman"/>
                      </a:endParaRP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smtClean="0">
                          <a:solidFill>
                            <a:srgbClr val="000000"/>
                          </a:solidFill>
                          <a:effectLst/>
                          <a:latin typeface="Times New Roman"/>
                        </a:rPr>
                        <a:t>420</a:t>
                      </a:r>
                      <a:endParaRPr lang="ru-RU" sz="600" b="0" i="0" u="none" strike="noStrike" dirty="0">
                        <a:solidFill>
                          <a:srgbClr val="000000"/>
                        </a:solidFill>
                        <a:effectLst/>
                        <a:latin typeface="Times New Roman"/>
                      </a:endParaRP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dirty="0" smtClean="0">
                          <a:solidFill>
                            <a:srgbClr val="000000"/>
                          </a:solidFill>
                          <a:effectLst/>
                          <a:latin typeface="Times New Roman"/>
                        </a:rPr>
                        <a:t>420</a:t>
                      </a:r>
                      <a:endParaRPr lang="ru-RU" sz="600" b="0" i="0" u="none" strike="noStrike" dirty="0">
                        <a:solidFill>
                          <a:srgbClr val="000000"/>
                        </a:solidFill>
                        <a:effectLst/>
                        <a:latin typeface="Times New Roman"/>
                      </a:endParaRP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682989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43608" y="267495"/>
            <a:ext cx="7920880" cy="504056"/>
          </a:xfrm>
        </p:spPr>
        <p:txBody>
          <a:bodyPr anchor="t">
            <a:noAutofit/>
          </a:bodyPr>
          <a:lstStyle/>
          <a:p>
            <a:r>
              <a:rPr lang="ru-RU" sz="1600" b="1" dirty="0">
                <a:solidFill>
                  <a:schemeClr val="bg1"/>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Информация о налоговых  льготах  на территории Городского округа Подольск  и оценке налоговых расходов в связи с предоставлением льгот</a:t>
            </a:r>
            <a:endParaRPr lang="ru-RU" sz="1200" b="1" dirty="0">
              <a:solidFill>
                <a:schemeClr val="bg1"/>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2025759060"/>
              </p:ext>
            </p:extLst>
          </p:nvPr>
        </p:nvGraphicFramePr>
        <p:xfrm>
          <a:off x="287524" y="1203598"/>
          <a:ext cx="8568950" cy="2496672"/>
        </p:xfrm>
        <a:graphic>
          <a:graphicData uri="http://schemas.openxmlformats.org/drawingml/2006/table">
            <a:tbl>
              <a:tblPr/>
              <a:tblGrid>
                <a:gridCol w="372423"/>
                <a:gridCol w="4072129"/>
                <a:gridCol w="622335"/>
                <a:gridCol w="921253"/>
                <a:gridCol w="749742"/>
                <a:gridCol w="372423"/>
                <a:gridCol w="367520"/>
                <a:gridCol w="365886"/>
                <a:gridCol w="365886"/>
                <a:gridCol w="359353"/>
              </a:tblGrid>
              <a:tr h="226452">
                <a:tc rowSpan="2">
                  <a:txBody>
                    <a:bodyPr/>
                    <a:lstStyle/>
                    <a:p>
                      <a:pPr algn="ctr" fontAlgn="ctr"/>
                      <a:r>
                        <a:rPr lang="ru-RU" sz="600" b="1" i="0" u="none" strike="noStrike" dirty="0">
                          <a:solidFill>
                            <a:srgbClr val="000000"/>
                          </a:solidFill>
                          <a:effectLst/>
                          <a:latin typeface="Times New Roman"/>
                        </a:rPr>
                        <a:t>№ п/п</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rowSpan="2">
                  <a:txBody>
                    <a:bodyPr/>
                    <a:lstStyle/>
                    <a:p>
                      <a:pPr algn="ctr" fontAlgn="ctr"/>
                      <a:r>
                        <a:rPr lang="ru-RU" sz="600" b="1" i="0" u="none" strike="noStrike" dirty="0">
                          <a:solidFill>
                            <a:srgbClr val="000000"/>
                          </a:solidFill>
                          <a:effectLst/>
                          <a:latin typeface="Times New Roman"/>
                        </a:rPr>
                        <a:t>Категория налогоплательщика</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rowSpan="2">
                  <a:txBody>
                    <a:bodyPr/>
                    <a:lstStyle/>
                    <a:p>
                      <a:pPr algn="ctr" fontAlgn="ctr"/>
                      <a:r>
                        <a:rPr lang="ru-RU" sz="600" b="1" i="0" u="none" strike="noStrike">
                          <a:solidFill>
                            <a:srgbClr val="000000"/>
                          </a:solidFill>
                          <a:effectLst/>
                          <a:latin typeface="Times New Roman"/>
                        </a:rPr>
                        <a:t>Наименование налога</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rowSpan="2">
                  <a:txBody>
                    <a:bodyPr/>
                    <a:lstStyle/>
                    <a:p>
                      <a:pPr algn="ctr" fontAlgn="ctr"/>
                      <a:r>
                        <a:rPr lang="ru-RU" sz="600" b="1" i="0" u="none" strike="noStrike">
                          <a:solidFill>
                            <a:srgbClr val="000000"/>
                          </a:solidFill>
                          <a:effectLst/>
                          <a:latin typeface="Times New Roman"/>
                        </a:rPr>
                        <a:t>Наименование НПА</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rowSpan="2">
                  <a:txBody>
                    <a:bodyPr/>
                    <a:lstStyle/>
                    <a:p>
                      <a:pPr algn="ctr" fontAlgn="ctr"/>
                      <a:r>
                        <a:rPr lang="ru-RU" sz="600" b="1" i="0" u="none" strike="noStrike">
                          <a:solidFill>
                            <a:srgbClr val="000000"/>
                          </a:solidFill>
                          <a:effectLst/>
                          <a:latin typeface="Times New Roman"/>
                        </a:rPr>
                        <a:t>Вид льготы</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gridSpan="5">
                  <a:txBody>
                    <a:bodyPr/>
                    <a:lstStyle/>
                    <a:p>
                      <a:pPr algn="ctr" fontAlgn="ctr"/>
                      <a:r>
                        <a:rPr lang="ru-RU" sz="600" b="1" i="0" u="none" strike="noStrike" dirty="0">
                          <a:solidFill>
                            <a:srgbClr val="000000"/>
                          </a:solidFill>
                          <a:effectLst/>
                          <a:latin typeface="Times New Roman"/>
                        </a:rPr>
                        <a:t>налоговые расходы в связи с предоставлением льгот, тыс. рублей</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03358">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fontAlgn="ctr"/>
                      <a:r>
                        <a:rPr lang="ru-RU" sz="600" b="1" i="0" u="none" strike="noStrike" dirty="0" smtClean="0">
                          <a:solidFill>
                            <a:srgbClr val="000000"/>
                          </a:solidFill>
                          <a:effectLst/>
                          <a:latin typeface="Times New Roman"/>
                        </a:rPr>
                        <a:t>2023 </a:t>
                      </a:r>
                      <a:r>
                        <a:rPr lang="ru-RU" sz="600" b="1" i="0" u="none" strike="noStrike" dirty="0">
                          <a:solidFill>
                            <a:srgbClr val="000000"/>
                          </a:solidFill>
                          <a:effectLst/>
                          <a:latin typeface="Times New Roman"/>
                        </a:rPr>
                        <a:t>год (отчет)</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ctr" fontAlgn="ctr"/>
                      <a:r>
                        <a:rPr lang="ru-RU" sz="600" b="1" i="0" u="none" strike="noStrike" dirty="0" smtClean="0">
                          <a:solidFill>
                            <a:srgbClr val="000000"/>
                          </a:solidFill>
                          <a:effectLst/>
                          <a:latin typeface="Times New Roman"/>
                        </a:rPr>
                        <a:t>2024 </a:t>
                      </a:r>
                      <a:r>
                        <a:rPr lang="ru-RU" sz="600" b="1" i="0" u="none" strike="noStrike" dirty="0">
                          <a:solidFill>
                            <a:srgbClr val="000000"/>
                          </a:solidFill>
                          <a:effectLst/>
                          <a:latin typeface="Times New Roman"/>
                        </a:rPr>
                        <a:t>год (оценка)</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ctr" fontAlgn="ctr"/>
                      <a:r>
                        <a:rPr lang="ru-RU" sz="600" b="1" i="0" u="none" strike="noStrike" dirty="0" smtClean="0">
                          <a:solidFill>
                            <a:srgbClr val="000000"/>
                          </a:solidFill>
                          <a:effectLst/>
                          <a:latin typeface="Times New Roman"/>
                        </a:rPr>
                        <a:t>2025 </a:t>
                      </a:r>
                      <a:r>
                        <a:rPr lang="ru-RU" sz="600" b="1" i="0" u="none" strike="noStrike" dirty="0">
                          <a:solidFill>
                            <a:srgbClr val="000000"/>
                          </a:solidFill>
                          <a:effectLst/>
                          <a:latin typeface="Times New Roman"/>
                        </a:rPr>
                        <a:t>год (прогноз)</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ctr" fontAlgn="ctr"/>
                      <a:r>
                        <a:rPr lang="ru-RU" sz="600" b="1" i="0" u="none" strike="noStrike" dirty="0" smtClean="0">
                          <a:solidFill>
                            <a:srgbClr val="000000"/>
                          </a:solidFill>
                          <a:effectLst/>
                          <a:latin typeface="Times New Roman"/>
                        </a:rPr>
                        <a:t>2026 </a:t>
                      </a:r>
                      <a:r>
                        <a:rPr lang="ru-RU" sz="600" b="1" i="0" u="none" strike="noStrike" dirty="0">
                          <a:solidFill>
                            <a:srgbClr val="000000"/>
                          </a:solidFill>
                          <a:effectLst/>
                          <a:latin typeface="Times New Roman"/>
                        </a:rPr>
                        <a:t>год (прогноз)</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ctr" fontAlgn="ctr"/>
                      <a:r>
                        <a:rPr lang="ru-RU" sz="600" b="1" i="0" u="none" strike="noStrike" dirty="0" smtClean="0">
                          <a:solidFill>
                            <a:srgbClr val="000000"/>
                          </a:solidFill>
                          <a:effectLst/>
                          <a:latin typeface="Times New Roman"/>
                        </a:rPr>
                        <a:t>2027 </a:t>
                      </a:r>
                      <a:r>
                        <a:rPr lang="ru-RU" sz="600" b="1" i="0" u="none" strike="noStrike" dirty="0">
                          <a:solidFill>
                            <a:srgbClr val="000000"/>
                          </a:solidFill>
                          <a:effectLst/>
                          <a:latin typeface="Times New Roman"/>
                        </a:rPr>
                        <a:t>год (прогноз)</a:t>
                      </a:r>
                    </a:p>
                  </a:txBody>
                  <a:tcPr marL="4060" marR="4060" marT="40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r>
              <a:tr h="418720">
                <a:tc>
                  <a:txBody>
                    <a:bodyPr/>
                    <a:lstStyle/>
                    <a:p>
                      <a:pPr algn="ctr" fontAlgn="ctr"/>
                      <a:r>
                        <a:rPr lang="ru-RU" sz="600" b="0" i="0" u="none" strike="noStrike" dirty="0" smtClean="0">
                          <a:solidFill>
                            <a:srgbClr val="000000"/>
                          </a:solidFill>
                          <a:effectLst/>
                          <a:latin typeface="Times New Roman"/>
                        </a:rPr>
                        <a:t>23</a:t>
                      </a:r>
                      <a:endParaRPr lang="ru-RU" sz="600" b="0" i="0" u="none" strike="noStrike" dirty="0">
                        <a:solidFill>
                          <a:srgbClr val="000000"/>
                        </a:solidFill>
                        <a:effectLst/>
                        <a:latin typeface="Times New Roman"/>
                      </a:endParaRP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600" b="0" i="0" u="none" strike="noStrike" dirty="0" smtClean="0">
                          <a:solidFill>
                            <a:srgbClr val="000000"/>
                          </a:solidFill>
                          <a:effectLst/>
                          <a:latin typeface="Times New Roman"/>
                        </a:rPr>
                        <a:t>Государственные учреждения Московской области, вид деятельности которых направлен на сопровождение процедуры оформления права собственности Московской области на объекты недвижимости, включая земельные участки</a:t>
                      </a:r>
                      <a:endParaRPr lang="ru-RU" sz="6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dirty="0">
                          <a:solidFill>
                            <a:srgbClr val="000000"/>
                          </a:solidFill>
                          <a:effectLst/>
                          <a:latin typeface="Times New Roman"/>
                        </a:rPr>
                        <a:t>земельный налог</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dirty="0">
                          <a:solidFill>
                            <a:srgbClr val="000000"/>
                          </a:solidFill>
                          <a:effectLst/>
                          <a:latin typeface="Times New Roman"/>
                        </a:rPr>
                        <a:t>решение Совета депутатов Городского округа Подольск от 25.11.2021 №16/4 "Об установлении земельного налога на территории муниципального образования "Городской округ Подольск Московской области"</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dirty="0" smtClean="0">
                          <a:solidFill>
                            <a:srgbClr val="000000"/>
                          </a:solidFill>
                          <a:effectLst/>
                          <a:latin typeface="Times New Roman"/>
                        </a:rPr>
                        <a:t>освобождение от уплаты налога</a:t>
                      </a:r>
                      <a:endParaRPr lang="ru-RU" sz="600" b="0" i="0" u="none" strike="noStrike" dirty="0">
                        <a:solidFill>
                          <a:srgbClr val="000000"/>
                        </a:solidFill>
                        <a:effectLst/>
                        <a:latin typeface="Times New Roman"/>
                      </a:endParaRP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dirty="0" smtClean="0">
                          <a:solidFill>
                            <a:srgbClr val="000000"/>
                          </a:solidFill>
                          <a:effectLst/>
                          <a:latin typeface="Times New Roman"/>
                        </a:rPr>
                        <a:t>10</a:t>
                      </a:r>
                      <a:endParaRPr lang="ru-RU" sz="600" b="0" i="0" u="none" strike="noStrike" dirty="0">
                        <a:solidFill>
                          <a:srgbClr val="000000"/>
                        </a:solidFill>
                        <a:effectLst/>
                        <a:latin typeface="Times New Roman"/>
                      </a:endParaRP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dirty="0" smtClean="0">
                          <a:solidFill>
                            <a:srgbClr val="000000"/>
                          </a:solidFill>
                          <a:effectLst/>
                          <a:latin typeface="Times New Roman"/>
                        </a:rPr>
                        <a:t>10</a:t>
                      </a:r>
                      <a:endParaRPr lang="ru-RU" sz="600" b="0" i="0" u="none" strike="noStrike" dirty="0">
                        <a:solidFill>
                          <a:srgbClr val="000000"/>
                        </a:solidFill>
                        <a:effectLst/>
                        <a:latin typeface="Times New Roman"/>
                      </a:endParaRP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dirty="0" smtClean="0">
                          <a:solidFill>
                            <a:srgbClr val="000000"/>
                          </a:solidFill>
                          <a:effectLst/>
                          <a:latin typeface="Times New Roman"/>
                        </a:rPr>
                        <a:t>10</a:t>
                      </a:r>
                      <a:endParaRPr lang="ru-RU" sz="600" b="0" i="0" u="none" strike="noStrike" dirty="0">
                        <a:solidFill>
                          <a:srgbClr val="000000"/>
                        </a:solidFill>
                        <a:effectLst/>
                        <a:latin typeface="Times New Roman"/>
                      </a:endParaRP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dirty="0" smtClean="0">
                          <a:solidFill>
                            <a:srgbClr val="000000"/>
                          </a:solidFill>
                          <a:effectLst/>
                          <a:latin typeface="Times New Roman"/>
                        </a:rPr>
                        <a:t>10</a:t>
                      </a:r>
                      <a:endParaRPr lang="ru-RU" sz="600" b="0" i="0" u="none" strike="noStrike" dirty="0">
                        <a:solidFill>
                          <a:srgbClr val="000000"/>
                        </a:solidFill>
                        <a:effectLst/>
                        <a:latin typeface="Times New Roman"/>
                      </a:endParaRP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dirty="0" smtClean="0">
                          <a:solidFill>
                            <a:srgbClr val="000000"/>
                          </a:solidFill>
                          <a:effectLst/>
                          <a:latin typeface="Times New Roman"/>
                        </a:rPr>
                        <a:t>10</a:t>
                      </a:r>
                      <a:endParaRPr lang="ru-RU" sz="600" b="0" i="0" u="none" strike="noStrike" dirty="0">
                        <a:solidFill>
                          <a:srgbClr val="000000"/>
                        </a:solidFill>
                        <a:effectLst/>
                        <a:latin typeface="Times New Roman"/>
                      </a:endParaRP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48805">
                <a:tc>
                  <a:txBody>
                    <a:bodyPr/>
                    <a:lstStyle/>
                    <a:p>
                      <a:pPr algn="ctr" fontAlgn="ctr"/>
                      <a:r>
                        <a:rPr lang="ru-RU" sz="600" b="0" i="0" u="none" strike="noStrike" dirty="0" smtClean="0">
                          <a:solidFill>
                            <a:srgbClr val="000000"/>
                          </a:solidFill>
                          <a:effectLst/>
                          <a:latin typeface="Times New Roman"/>
                        </a:rPr>
                        <a:t>24</a:t>
                      </a:r>
                      <a:endParaRPr lang="ru-RU" sz="600" b="0" i="0" u="none" strike="noStrike" dirty="0">
                        <a:solidFill>
                          <a:srgbClr val="000000"/>
                        </a:solidFill>
                        <a:effectLst/>
                        <a:latin typeface="Times New Roman"/>
                      </a:endParaRP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600" b="0" i="0" u="none" strike="noStrike" dirty="0" smtClean="0">
                          <a:solidFill>
                            <a:srgbClr val="000000"/>
                          </a:solidFill>
                          <a:effectLst/>
                          <a:latin typeface="Times New Roman"/>
                        </a:rPr>
                        <a:t>Один из родителей в многодетной малоимущей семье, имеющей трех и более несовершеннолетних детей, среднедушевой доход которых ниже величины прожиточного минимума, установленной в Московской области на душу населения, в отношении одного объекта налогообложения жилого назначения по выбору налогоплательщика</a:t>
                      </a:r>
                      <a:endParaRPr lang="ru-RU" sz="6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налог на имущество физических лиц</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dirty="0">
                          <a:solidFill>
                            <a:srgbClr val="000000"/>
                          </a:solidFill>
                          <a:effectLst/>
                          <a:latin typeface="Times New Roman"/>
                        </a:rPr>
                        <a:t>решение Совета депутатов Городского округа Подольск от 30.11.2015 №7/6 "Об установлении налога на имущество физических лиц на территории муниципального образования "Городской округ Подольск Московской области"</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dirty="0">
                          <a:solidFill>
                            <a:srgbClr val="000000"/>
                          </a:solidFill>
                          <a:effectLst/>
                          <a:latin typeface="Times New Roman"/>
                        </a:rPr>
                        <a:t>освобождение от уплаты налога</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a:solidFill>
                            <a:srgbClr val="000000"/>
                          </a:solidFill>
                          <a:effectLst/>
                          <a:latin typeface="Times New Roman"/>
                        </a:rPr>
                        <a:t>0</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dirty="0">
                          <a:solidFill>
                            <a:srgbClr val="000000"/>
                          </a:solidFill>
                          <a:effectLst/>
                          <a:latin typeface="Times New Roman"/>
                        </a:rPr>
                        <a:t>0</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dirty="0">
                          <a:solidFill>
                            <a:srgbClr val="000000"/>
                          </a:solidFill>
                          <a:effectLst/>
                          <a:latin typeface="Times New Roman"/>
                        </a:rPr>
                        <a:t>0</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600" b="0" i="0" u="none" strike="noStrike" dirty="0">
                          <a:solidFill>
                            <a:srgbClr val="000000"/>
                          </a:solidFill>
                          <a:effectLst/>
                          <a:latin typeface="Times New Roman"/>
                        </a:rPr>
                        <a:t>0</a:t>
                      </a:r>
                    </a:p>
                  </a:txBody>
                  <a:tcPr marL="3657" marR="3657" marT="3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690364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827584" y="51470"/>
            <a:ext cx="8136904" cy="936104"/>
          </a:xfrm>
        </p:spPr>
        <p:txBody>
          <a:bodyPr anchor="t">
            <a:noAutofit/>
          </a:bodyPr>
          <a:lstStyle/>
          <a:p>
            <a:pPr marL="457200" marR="0" lvl="1" indent="0" algn="ctr" defTabSz="914400" rtl="0" eaLnBrk="1" fontAlgn="ctr" latinLnBrk="0" hangingPunct="1">
              <a:lnSpc>
                <a:spcPct val="100000"/>
              </a:lnSpc>
              <a:spcBef>
                <a:spcPct val="0"/>
              </a:spcBef>
              <a:spcAft>
                <a:spcPts val="0"/>
              </a:spcAft>
              <a:tabLst/>
              <a:defRPr/>
            </a:pPr>
            <a:r>
              <a:rPr lang="ru-RU" sz="1600" b="1" kern="1200" dirty="0" smtClean="0">
                <a:solidFill>
                  <a:prstClr val="white"/>
                </a:solidFill>
                <a:latin typeface="Philosopher" panose="00000500000000000000" pitchFamily="2" charset="-52"/>
                <a:ea typeface="+mn-ea"/>
                <a:cs typeface="+mn-cs"/>
              </a:rPr>
              <a:t>Расходы </a:t>
            </a:r>
            <a:r>
              <a:rPr lang="ru-RU" sz="1600" b="1" kern="1200" dirty="0">
                <a:solidFill>
                  <a:prstClr val="white"/>
                </a:solidFill>
                <a:latin typeface="Philosopher" panose="00000500000000000000" pitchFamily="2" charset="-52"/>
                <a:ea typeface="+mn-ea"/>
                <a:cs typeface="+mn-cs"/>
              </a:rPr>
              <a:t>бюджета Городского округа Подольск по разделам и подразделам классификации расходов на </a:t>
            </a:r>
            <a:r>
              <a:rPr lang="ru-RU" sz="1600" b="1" kern="1200" dirty="0" smtClean="0">
                <a:solidFill>
                  <a:prstClr val="white"/>
                </a:solidFill>
                <a:latin typeface="Philosopher" panose="00000500000000000000" pitchFamily="2" charset="-52"/>
                <a:ea typeface="+mn-ea"/>
                <a:cs typeface="+mn-cs"/>
              </a:rPr>
              <a:t>2025 </a:t>
            </a:r>
            <a:r>
              <a:rPr lang="ru-RU" sz="1600" b="1" kern="1200" dirty="0">
                <a:solidFill>
                  <a:prstClr val="white"/>
                </a:solidFill>
                <a:latin typeface="Philosopher" panose="00000500000000000000" pitchFamily="2" charset="-52"/>
                <a:ea typeface="+mn-ea"/>
                <a:cs typeface="+mn-cs"/>
              </a:rPr>
              <a:t>год  и на плановый период </a:t>
            </a:r>
            <a:r>
              <a:rPr lang="ru-RU" sz="1600" b="1" kern="1200" dirty="0" smtClean="0">
                <a:solidFill>
                  <a:prstClr val="white"/>
                </a:solidFill>
                <a:latin typeface="Philosopher" panose="00000500000000000000" pitchFamily="2" charset="-52"/>
                <a:ea typeface="+mn-ea"/>
                <a:cs typeface="+mn-cs"/>
              </a:rPr>
              <a:t>2026-2027 годов</a:t>
            </a:r>
            <a:r>
              <a:rPr lang="ru-RU" b="1" kern="1200" dirty="0" smtClean="0">
                <a:solidFill>
                  <a:prstClr val="white"/>
                </a:solidFill>
                <a:latin typeface="Philosopher" panose="00000500000000000000" pitchFamily="2" charset="-52"/>
                <a:ea typeface="+mn-ea"/>
                <a:cs typeface="+mn-cs"/>
              </a:rPr>
              <a:t>                           </a:t>
            </a:r>
            <a:r>
              <a:rPr lang="ru-RU" sz="1600" b="1" kern="1200" dirty="0" smtClean="0">
                <a:solidFill>
                  <a:prstClr val="white"/>
                </a:solidFill>
                <a:latin typeface="Philosopher" panose="00000500000000000000" pitchFamily="2" charset="-52"/>
                <a:ea typeface="+mn-ea"/>
                <a:cs typeface="+mn-cs"/>
              </a:rPr>
              <a:t>(млн. рублей)</a:t>
            </a:r>
            <a:r>
              <a:rPr lang="ru-RU" sz="1600" b="1" kern="1200" dirty="0">
                <a:solidFill>
                  <a:prstClr val="white"/>
                </a:solidFill>
                <a:latin typeface="Philosopher" panose="00000500000000000000" pitchFamily="2" charset="-52"/>
                <a:ea typeface="+mn-ea"/>
                <a:cs typeface="+mn-cs"/>
              </a:rPr>
              <a:t/>
            </a:r>
            <a:br>
              <a:rPr lang="ru-RU" sz="1600" b="1" kern="1200" dirty="0">
                <a:solidFill>
                  <a:prstClr val="white"/>
                </a:solidFill>
                <a:latin typeface="Philosopher" panose="00000500000000000000" pitchFamily="2" charset="-52"/>
                <a:ea typeface="+mn-ea"/>
                <a:cs typeface="+mn-cs"/>
              </a:rPr>
            </a:br>
            <a:endParaRPr lang="ru-RU" sz="16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endParaRPr>
          </a:p>
        </p:txBody>
      </p:sp>
      <p:sp>
        <p:nvSpPr>
          <p:cNvPr id="3" name="Прямоугольник 2"/>
          <p:cNvSpPr/>
          <p:nvPr/>
        </p:nvSpPr>
        <p:spPr>
          <a:xfrm>
            <a:off x="1043608" y="1131590"/>
            <a:ext cx="7056784" cy="677108"/>
          </a:xfrm>
          <a:prstGeom prst="rect">
            <a:avLst/>
          </a:prstGeom>
        </p:spPr>
        <p:txBody>
          <a:bodyPr wrap="square">
            <a:spAutoFit/>
          </a:bodyPr>
          <a:lstStyle/>
          <a:p>
            <a:endParaRPr lang="ru-RU" sz="1400" dirty="0" smtClean="0">
              <a:solidFill>
                <a:srgbClr val="271A52"/>
              </a:solidFill>
            </a:endParaRPr>
          </a:p>
          <a:p>
            <a:endParaRPr lang="ru-RU" sz="1200" dirty="0" smtClean="0">
              <a:solidFill>
                <a:prstClr val="black"/>
              </a:solidFill>
            </a:endParaRPr>
          </a:p>
          <a:p>
            <a:endParaRPr lang="ru-RU" sz="1200" dirty="0">
              <a:solidFill>
                <a:prstClr val="black"/>
              </a:solidFill>
            </a:endParaRPr>
          </a:p>
        </p:txBody>
      </p:sp>
      <p:graphicFrame>
        <p:nvGraphicFramePr>
          <p:cNvPr id="6" name="Таблица 5"/>
          <p:cNvGraphicFramePr>
            <a:graphicFrameLocks noGrp="1"/>
          </p:cNvGraphicFramePr>
          <p:nvPr>
            <p:extLst>
              <p:ext uri="{D42A27DB-BD31-4B8C-83A1-F6EECF244321}">
                <p14:modId xmlns:p14="http://schemas.microsoft.com/office/powerpoint/2010/main" val="858959761"/>
              </p:ext>
            </p:extLst>
          </p:nvPr>
        </p:nvGraphicFramePr>
        <p:xfrm>
          <a:off x="629026" y="1059582"/>
          <a:ext cx="8136904" cy="3938429"/>
        </p:xfrm>
        <a:graphic>
          <a:graphicData uri="http://schemas.openxmlformats.org/drawingml/2006/table">
            <a:tbl>
              <a:tblPr/>
              <a:tblGrid>
                <a:gridCol w="360040"/>
                <a:gridCol w="3294902"/>
                <a:gridCol w="792088"/>
                <a:gridCol w="720080"/>
                <a:gridCol w="809554"/>
                <a:gridCol w="720080"/>
                <a:gridCol w="720080"/>
                <a:gridCol w="720080"/>
              </a:tblGrid>
              <a:tr h="369962">
                <a:tc>
                  <a:txBody>
                    <a:bodyPr/>
                    <a:lstStyle/>
                    <a:p>
                      <a:pPr algn="ctr" fontAlgn="ctr"/>
                      <a:r>
                        <a:rPr lang="ru-RU" sz="800" b="0" i="0" u="none" strike="noStrike" dirty="0">
                          <a:solidFill>
                            <a:srgbClr val="000000"/>
                          </a:solidFill>
                          <a:effectLst/>
                          <a:latin typeface="Times New Roman"/>
                        </a:rPr>
                        <a:t>Код</a:t>
                      </a:r>
                    </a:p>
                  </a:txBody>
                  <a:tcPr marL="4201" marR="4201" marT="42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ru-RU" sz="800" b="0" i="0" u="none" strike="noStrike" dirty="0">
                          <a:solidFill>
                            <a:srgbClr val="000000"/>
                          </a:solidFill>
                          <a:effectLst/>
                          <a:latin typeface="Times New Roman"/>
                        </a:rPr>
                        <a:t>Наименование разделов, подразделов</a:t>
                      </a:r>
                    </a:p>
                  </a:txBody>
                  <a:tcPr marL="4201" marR="4201" marT="42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ru-RU" sz="800" b="0" i="0" u="none" strike="noStrike" dirty="0">
                          <a:solidFill>
                            <a:srgbClr val="000000"/>
                          </a:solidFill>
                          <a:effectLst/>
                          <a:latin typeface="Times New Roman"/>
                        </a:rPr>
                        <a:t>Факт </a:t>
                      </a:r>
                      <a:r>
                        <a:rPr lang="ru-RU" sz="800" b="0" i="0" u="none" strike="noStrike" dirty="0" smtClean="0">
                          <a:solidFill>
                            <a:srgbClr val="000000"/>
                          </a:solidFill>
                          <a:effectLst/>
                          <a:latin typeface="Times New Roman"/>
                        </a:rPr>
                        <a:t>2023 </a:t>
                      </a:r>
                      <a:r>
                        <a:rPr lang="ru-RU" sz="800" b="0" i="0" u="none" strike="noStrike" dirty="0">
                          <a:solidFill>
                            <a:srgbClr val="000000"/>
                          </a:solidFill>
                          <a:effectLst/>
                          <a:latin typeface="Times New Roman"/>
                        </a:rPr>
                        <a:t>года</a:t>
                      </a:r>
                    </a:p>
                  </a:txBody>
                  <a:tcPr marL="4201" marR="4201" marT="42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ru-RU" sz="800" b="0" i="0" u="none" strike="noStrike" dirty="0">
                          <a:solidFill>
                            <a:srgbClr val="000000"/>
                          </a:solidFill>
                          <a:effectLst/>
                          <a:latin typeface="Times New Roman"/>
                        </a:rPr>
                        <a:t>План </a:t>
                      </a:r>
                      <a:r>
                        <a:rPr lang="ru-RU" sz="800" b="0" i="0" u="none" strike="noStrike" dirty="0" smtClean="0">
                          <a:solidFill>
                            <a:srgbClr val="000000"/>
                          </a:solidFill>
                          <a:effectLst/>
                          <a:latin typeface="Times New Roman"/>
                        </a:rPr>
                        <a:t>2024  </a:t>
                      </a:r>
                      <a:r>
                        <a:rPr lang="ru-RU" sz="800" b="0" i="0" u="none" strike="noStrike" dirty="0">
                          <a:solidFill>
                            <a:srgbClr val="000000"/>
                          </a:solidFill>
                          <a:effectLst/>
                          <a:latin typeface="Times New Roman"/>
                        </a:rPr>
                        <a:t>года</a:t>
                      </a:r>
                    </a:p>
                  </a:txBody>
                  <a:tcPr marL="4201" marR="4201" marT="42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ru-RU" sz="800" b="0" i="0" u="none" strike="noStrike" dirty="0">
                          <a:solidFill>
                            <a:srgbClr val="000000"/>
                          </a:solidFill>
                          <a:effectLst/>
                          <a:latin typeface="Times New Roman"/>
                        </a:rPr>
                        <a:t>Ожидаемое исполнение </a:t>
                      </a:r>
                      <a:r>
                        <a:rPr lang="ru-RU" sz="800" b="0" i="0" u="none" strike="noStrike" dirty="0" smtClean="0">
                          <a:solidFill>
                            <a:srgbClr val="000000"/>
                          </a:solidFill>
                          <a:effectLst/>
                          <a:latin typeface="Times New Roman"/>
                        </a:rPr>
                        <a:t>2024  </a:t>
                      </a:r>
                      <a:r>
                        <a:rPr lang="ru-RU" sz="800" b="0" i="0" u="none" strike="noStrike" dirty="0">
                          <a:solidFill>
                            <a:srgbClr val="000000"/>
                          </a:solidFill>
                          <a:effectLst/>
                          <a:latin typeface="Times New Roman"/>
                        </a:rPr>
                        <a:t>года</a:t>
                      </a:r>
                    </a:p>
                  </a:txBody>
                  <a:tcPr marL="4201" marR="4201" marT="42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ru-RU" sz="800" b="0" i="0" u="none" strike="noStrike" dirty="0">
                          <a:solidFill>
                            <a:srgbClr val="000000"/>
                          </a:solidFill>
                          <a:effectLst/>
                          <a:latin typeface="Times New Roman"/>
                        </a:rPr>
                        <a:t>Прогноз на </a:t>
                      </a:r>
                      <a:r>
                        <a:rPr lang="ru-RU" sz="800" b="0" i="0" u="none" strike="noStrike" dirty="0" smtClean="0">
                          <a:solidFill>
                            <a:srgbClr val="000000"/>
                          </a:solidFill>
                          <a:effectLst/>
                          <a:latin typeface="Times New Roman"/>
                        </a:rPr>
                        <a:t>2025 </a:t>
                      </a:r>
                      <a:r>
                        <a:rPr lang="ru-RU" sz="800" b="0" i="0" u="none" strike="noStrike" dirty="0">
                          <a:solidFill>
                            <a:srgbClr val="000000"/>
                          </a:solidFill>
                          <a:effectLst/>
                          <a:latin typeface="Times New Roman"/>
                        </a:rPr>
                        <a:t>год</a:t>
                      </a:r>
                    </a:p>
                  </a:txBody>
                  <a:tcPr marL="4201" marR="4201" marT="42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ru-RU" sz="800" b="0" i="0" u="none" strike="noStrike" dirty="0">
                          <a:solidFill>
                            <a:srgbClr val="000000"/>
                          </a:solidFill>
                          <a:effectLst/>
                          <a:latin typeface="Times New Roman"/>
                        </a:rPr>
                        <a:t>Прогноз на </a:t>
                      </a:r>
                      <a:r>
                        <a:rPr lang="ru-RU" sz="800" b="0" i="0" u="none" strike="noStrike" dirty="0" smtClean="0">
                          <a:solidFill>
                            <a:srgbClr val="000000"/>
                          </a:solidFill>
                          <a:effectLst/>
                          <a:latin typeface="Times New Roman"/>
                        </a:rPr>
                        <a:t>2026 </a:t>
                      </a:r>
                      <a:r>
                        <a:rPr lang="ru-RU" sz="800" b="0" i="0" u="none" strike="noStrike" dirty="0">
                          <a:solidFill>
                            <a:srgbClr val="000000"/>
                          </a:solidFill>
                          <a:effectLst/>
                          <a:latin typeface="Times New Roman"/>
                        </a:rPr>
                        <a:t>год</a:t>
                      </a:r>
                    </a:p>
                  </a:txBody>
                  <a:tcPr marL="4201" marR="4201" marT="42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ru-RU" sz="800" b="0" i="0" u="none" strike="noStrike" dirty="0">
                          <a:solidFill>
                            <a:srgbClr val="000000"/>
                          </a:solidFill>
                          <a:effectLst/>
                          <a:latin typeface="Times New Roman"/>
                        </a:rPr>
                        <a:t>Прогноз на </a:t>
                      </a:r>
                      <a:r>
                        <a:rPr lang="ru-RU" sz="800" b="0" i="0" u="none" strike="noStrike" dirty="0" smtClean="0">
                          <a:solidFill>
                            <a:srgbClr val="000000"/>
                          </a:solidFill>
                          <a:effectLst/>
                          <a:latin typeface="Times New Roman"/>
                        </a:rPr>
                        <a:t>2027 год</a:t>
                      </a:r>
                      <a:endParaRPr lang="ru-RU" sz="800" b="0" i="0" u="none" strike="noStrike" dirty="0">
                        <a:solidFill>
                          <a:srgbClr val="000000"/>
                        </a:solidFill>
                        <a:effectLst/>
                        <a:latin typeface="Times New Roman"/>
                      </a:endParaRPr>
                    </a:p>
                  </a:txBody>
                  <a:tcPr marL="4201" marR="4201" marT="42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220178">
                <a:tc>
                  <a:txBody>
                    <a:bodyPr/>
                    <a:lstStyle/>
                    <a:p>
                      <a:pPr algn="ctr" fontAlgn="ctr"/>
                      <a:r>
                        <a:rPr lang="ru-RU" sz="800" b="1" i="0" u="none" strike="noStrike">
                          <a:solidFill>
                            <a:srgbClr val="000000"/>
                          </a:solidFill>
                          <a:effectLst/>
                          <a:latin typeface="Times New Roman"/>
                        </a:rPr>
                        <a:t> </a:t>
                      </a:r>
                    </a:p>
                  </a:txBody>
                  <a:tcPr marL="4201" marR="4201" marT="42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l" fontAlgn="ctr"/>
                      <a:r>
                        <a:rPr lang="ru-RU" sz="800" b="1" i="0" u="none" strike="noStrike">
                          <a:solidFill>
                            <a:srgbClr val="000000"/>
                          </a:solidFill>
                          <a:effectLst/>
                          <a:latin typeface="Times New Roman"/>
                        </a:rPr>
                        <a:t>РАСХОДЫ БЮДЖЕТА - ВСЕГО</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marL="0" algn="ctr" defTabSz="914400" rtl="0" eaLnBrk="1" fontAlgn="ctr" latinLnBrk="0" hangingPunct="1"/>
                      <a:r>
                        <a:rPr lang="ru-RU" sz="800" b="1" i="0" u="none" strike="noStrike" kern="1200" dirty="0">
                          <a:solidFill>
                            <a:srgbClr val="000000"/>
                          </a:solidFill>
                          <a:effectLst/>
                          <a:latin typeface="Times New Roman"/>
                          <a:ea typeface="+mn-ea"/>
                          <a:cs typeface="+mn-cs"/>
                        </a:rPr>
                        <a:t>18 </a:t>
                      </a:r>
                      <a:r>
                        <a:rPr lang="ru-RU" sz="800" b="1" i="0" u="none" strike="noStrike" kern="1200" dirty="0" smtClean="0">
                          <a:solidFill>
                            <a:srgbClr val="000000"/>
                          </a:solidFill>
                          <a:effectLst/>
                          <a:latin typeface="Times New Roman"/>
                          <a:ea typeface="+mn-ea"/>
                          <a:cs typeface="+mn-cs"/>
                        </a:rPr>
                        <a:t>028,0</a:t>
                      </a:r>
                      <a:endParaRPr lang="ru-RU" sz="800" b="1" i="0" u="none" strike="noStrike" kern="1200" dirty="0">
                        <a:solidFill>
                          <a:srgbClr val="000000"/>
                        </a:solidFill>
                        <a:effectLst/>
                        <a:latin typeface="Times New Roman"/>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ctr"/>
                      <a:r>
                        <a:rPr lang="ru-RU" sz="800" b="1" i="0" u="none" strike="noStrike" dirty="0" smtClean="0">
                          <a:solidFill>
                            <a:srgbClr val="000000"/>
                          </a:solidFill>
                          <a:effectLst/>
                          <a:latin typeface="Times New Roman"/>
                        </a:rPr>
                        <a:t>25 962,0</a:t>
                      </a:r>
                      <a:endParaRPr lang="ru-RU" sz="8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ctr"/>
                      <a:r>
                        <a:rPr lang="ru-RU" sz="800" b="1" i="0" u="none" strike="noStrike" dirty="0">
                          <a:solidFill>
                            <a:srgbClr val="000000"/>
                          </a:solidFill>
                          <a:effectLst/>
                          <a:latin typeface="Times New Roman"/>
                        </a:rPr>
                        <a:t>25 820,0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ctr"/>
                      <a:r>
                        <a:rPr lang="ru-RU" sz="800" b="1" i="0" u="none" strike="noStrike" dirty="0">
                          <a:solidFill>
                            <a:srgbClr val="000000"/>
                          </a:solidFill>
                          <a:effectLst/>
                          <a:latin typeface="Times New Roman"/>
                        </a:rPr>
                        <a:t>24 935,3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ctr"/>
                      <a:r>
                        <a:rPr lang="ru-RU" sz="800" b="1" i="0" u="none" strike="noStrike" dirty="0">
                          <a:solidFill>
                            <a:srgbClr val="000000"/>
                          </a:solidFill>
                          <a:effectLst/>
                          <a:latin typeface="Times New Roman"/>
                        </a:rPr>
                        <a:t>22 617,1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ctr"/>
                      <a:r>
                        <a:rPr lang="ru-RU" sz="800" b="1" i="0" u="none" strike="noStrike" dirty="0">
                          <a:solidFill>
                            <a:srgbClr val="000000"/>
                          </a:solidFill>
                          <a:effectLst/>
                          <a:latin typeface="Times New Roman"/>
                        </a:rPr>
                        <a:t>21 647,6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r>
              <a:tr h="220178">
                <a:tc>
                  <a:txBody>
                    <a:bodyPr/>
                    <a:lstStyle/>
                    <a:p>
                      <a:pPr algn="ctr" fontAlgn="ctr"/>
                      <a:r>
                        <a:rPr lang="ru-RU" sz="800" b="1" i="0" u="none" strike="noStrike" dirty="0">
                          <a:solidFill>
                            <a:srgbClr val="000000"/>
                          </a:solidFill>
                          <a:effectLst/>
                          <a:latin typeface="Times New Roman"/>
                        </a:rPr>
                        <a:t>0100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ctr"/>
                      <a:r>
                        <a:rPr lang="ru-RU" sz="800" b="1" i="0" u="none" strike="noStrike">
                          <a:solidFill>
                            <a:srgbClr val="000000"/>
                          </a:solidFill>
                          <a:effectLst/>
                          <a:latin typeface="Times New Roman"/>
                        </a:rPr>
                        <a:t>Общегосударственные вопросы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marL="0" algn="ctr" defTabSz="914400" rtl="0" eaLnBrk="1" fontAlgn="ctr" latinLnBrk="0" hangingPunct="1"/>
                      <a:r>
                        <a:rPr lang="ru-RU" sz="800" b="1" i="0" u="none" strike="noStrike" kern="1200" dirty="0">
                          <a:solidFill>
                            <a:srgbClr val="000000"/>
                          </a:solidFill>
                          <a:effectLst/>
                          <a:latin typeface="Times New Roman"/>
                          <a:ea typeface="+mn-ea"/>
                          <a:cs typeface="+mn-cs"/>
                        </a:rPr>
                        <a:t>1 </a:t>
                      </a:r>
                      <a:r>
                        <a:rPr lang="ru-RU" sz="800" b="1" i="0" u="none" strike="noStrike" kern="1200" dirty="0" smtClean="0">
                          <a:solidFill>
                            <a:srgbClr val="000000"/>
                          </a:solidFill>
                          <a:effectLst/>
                          <a:latin typeface="Times New Roman"/>
                          <a:ea typeface="+mn-ea"/>
                          <a:cs typeface="+mn-cs"/>
                        </a:rPr>
                        <a:t>636,2</a:t>
                      </a:r>
                      <a:endParaRPr lang="ru-RU" sz="800" b="1" i="0" u="none" strike="noStrike" kern="1200" dirty="0">
                        <a:solidFill>
                          <a:srgbClr val="000000"/>
                        </a:solidFill>
                        <a:effectLst/>
                        <a:latin typeface="Times New Roman"/>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dirty="0">
                          <a:solidFill>
                            <a:srgbClr val="000000"/>
                          </a:solidFill>
                          <a:effectLst/>
                          <a:latin typeface="Times New Roman"/>
                        </a:rPr>
                        <a:t>2 </a:t>
                      </a:r>
                      <a:r>
                        <a:rPr lang="ru-RU" sz="800" b="1" i="0" u="none" strike="noStrike" dirty="0" smtClean="0">
                          <a:solidFill>
                            <a:srgbClr val="000000"/>
                          </a:solidFill>
                          <a:effectLst/>
                          <a:latin typeface="Times New Roman"/>
                        </a:rPr>
                        <a:t>295,5</a:t>
                      </a:r>
                      <a:endParaRPr lang="ru-RU" sz="8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dirty="0">
                          <a:solidFill>
                            <a:srgbClr val="000000"/>
                          </a:solidFill>
                          <a:effectLst/>
                          <a:latin typeface="Times New Roman"/>
                        </a:rPr>
                        <a:t>2 290,9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a:solidFill>
                            <a:srgbClr val="000000"/>
                          </a:solidFill>
                          <a:effectLst/>
                          <a:latin typeface="Times New Roman"/>
                        </a:rPr>
                        <a:t>2 107,7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a:solidFill>
                            <a:srgbClr val="000000"/>
                          </a:solidFill>
                          <a:effectLst/>
                          <a:latin typeface="Times New Roman"/>
                        </a:rPr>
                        <a:t>2 122,4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a:solidFill>
                            <a:srgbClr val="000000"/>
                          </a:solidFill>
                          <a:effectLst/>
                          <a:latin typeface="Times New Roman"/>
                        </a:rPr>
                        <a:t>2 160,9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r>
              <a:tr h="293571">
                <a:tc>
                  <a:txBody>
                    <a:bodyPr/>
                    <a:lstStyle/>
                    <a:p>
                      <a:pPr algn="ctr" fontAlgn="ctr"/>
                      <a:r>
                        <a:rPr lang="ru-RU" sz="800" b="0" i="0" u="none" strike="noStrike">
                          <a:solidFill>
                            <a:srgbClr val="000000"/>
                          </a:solidFill>
                          <a:effectLst/>
                          <a:latin typeface="Times New Roman"/>
                        </a:rPr>
                        <a:t>0102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ru-RU" sz="800" b="0" i="0" u="none" strike="noStrike">
                          <a:solidFill>
                            <a:srgbClr val="000000"/>
                          </a:solidFill>
                          <a:effectLst/>
                          <a:latin typeface="Times New Roman"/>
                        </a:rPr>
                        <a:t>Функционирование высшего должностного лица субъекта Российской Федерации и муниципального образования</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marL="0" algn="ctr" defTabSz="914400" rtl="0" eaLnBrk="1" fontAlgn="ctr" latinLnBrk="0" hangingPunct="1"/>
                      <a:r>
                        <a:rPr lang="ru-RU" sz="800" b="0" i="0" u="none" strike="noStrike" kern="1200" dirty="0">
                          <a:solidFill>
                            <a:srgbClr val="000000"/>
                          </a:solidFill>
                          <a:effectLst/>
                          <a:latin typeface="Times New Roman"/>
                          <a:ea typeface="+mn-ea"/>
                          <a:cs typeface="+mn-cs"/>
                        </a:rPr>
                        <a:t>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r>
              <a:tr h="408279">
                <a:tc>
                  <a:txBody>
                    <a:bodyPr/>
                    <a:lstStyle/>
                    <a:p>
                      <a:pPr algn="ctr" fontAlgn="ctr"/>
                      <a:r>
                        <a:rPr lang="ru-RU" sz="800" b="0" i="0" u="none" strike="noStrike" dirty="0">
                          <a:solidFill>
                            <a:srgbClr val="000000"/>
                          </a:solidFill>
                          <a:effectLst/>
                          <a:latin typeface="Times New Roman"/>
                        </a:rPr>
                        <a:t>0103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ru-RU" sz="800" b="0" i="0" u="none" strike="noStrike">
                          <a:solidFill>
                            <a:srgbClr val="000000"/>
                          </a:solidFill>
                          <a:effectLst/>
                          <a:latin typeface="Times New Roman"/>
                        </a:rPr>
                        <a:t>Функционирование законодательных (представительных) органов государственной власти и представительных органов муниципальных образований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marL="0" algn="ctr" defTabSz="914400" rtl="0" eaLnBrk="1" fontAlgn="ctr" latinLnBrk="0" hangingPunct="1"/>
                      <a:r>
                        <a:rPr lang="ru-RU" sz="800" b="0" i="0" u="none" strike="noStrike" kern="1200" dirty="0">
                          <a:solidFill>
                            <a:srgbClr val="000000"/>
                          </a:solidFill>
                          <a:effectLst/>
                          <a:latin typeface="Times New Roman"/>
                          <a:ea typeface="+mn-ea"/>
                          <a:cs typeface="+mn-cs"/>
                        </a:rPr>
                        <a:t>45,2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22,5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22,5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29,3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29,3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29,3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r>
              <a:tr h="327962">
                <a:tc>
                  <a:txBody>
                    <a:bodyPr/>
                    <a:lstStyle/>
                    <a:p>
                      <a:pPr algn="ctr" fontAlgn="ctr"/>
                      <a:r>
                        <a:rPr lang="ru-RU" sz="800" b="0" i="0" u="none" strike="noStrike">
                          <a:solidFill>
                            <a:srgbClr val="000000"/>
                          </a:solidFill>
                          <a:effectLst/>
                          <a:latin typeface="Times New Roman"/>
                        </a:rPr>
                        <a:t>0104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ru-RU" sz="800" b="0" i="0" u="none" strike="noStrike" dirty="0">
                          <a:solidFill>
                            <a:srgbClr val="000000"/>
                          </a:solidFill>
                          <a:effectLst/>
                          <a:latin typeface="Times New Roman"/>
                        </a:rPr>
                        <a:t>Функционирование Правительства Российской Федерации, высших исполнительных органов субъектов Российской Федерации, местных администраций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marL="0" algn="ctr" defTabSz="914400" rtl="0" eaLnBrk="1" fontAlgn="ctr" latinLnBrk="0" hangingPunct="1"/>
                      <a:r>
                        <a:rPr lang="ru-RU" sz="800" b="0" i="0" u="none" strike="noStrike" kern="1200" dirty="0" smtClean="0">
                          <a:solidFill>
                            <a:srgbClr val="000000"/>
                          </a:solidFill>
                          <a:effectLst/>
                          <a:latin typeface="Times New Roman"/>
                          <a:ea typeface="+mn-ea"/>
                          <a:cs typeface="+mn-cs"/>
                        </a:rPr>
                        <a:t>271,2</a:t>
                      </a:r>
                      <a:endParaRPr lang="ru-RU" sz="800" b="0" i="0" u="none" strike="noStrike" kern="1200" dirty="0">
                        <a:solidFill>
                          <a:srgbClr val="000000"/>
                        </a:solidFill>
                        <a:effectLst/>
                        <a:latin typeface="Times New Roman"/>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322,2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322,2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383,8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384,0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384,2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r>
              <a:tr h="278033">
                <a:tc>
                  <a:txBody>
                    <a:bodyPr/>
                    <a:lstStyle/>
                    <a:p>
                      <a:pPr algn="ctr" fontAlgn="ctr"/>
                      <a:r>
                        <a:rPr lang="ru-RU" sz="800" b="0" i="0" u="none" strike="noStrike">
                          <a:solidFill>
                            <a:srgbClr val="000000"/>
                          </a:solidFill>
                          <a:effectLst/>
                          <a:latin typeface="Times New Roman"/>
                        </a:rPr>
                        <a:t>0106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ru-RU" sz="800" b="0" i="0" u="none" strike="noStrike">
                          <a:solidFill>
                            <a:srgbClr val="000000"/>
                          </a:solidFill>
                          <a:effectLst/>
                          <a:latin typeface="Times New Roman"/>
                        </a:rPr>
                        <a:t>Обеспечение деятельности финансовых, налоговых и таможенных органов и органов финансового (финансово-бюджетного) надзора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marL="0" algn="ctr" defTabSz="914400" rtl="0" eaLnBrk="1" fontAlgn="ctr" latinLnBrk="0" hangingPunct="1"/>
                      <a:r>
                        <a:rPr lang="ru-RU" sz="800" b="0" i="0" u="none" strike="noStrike" kern="1200" dirty="0" smtClean="0">
                          <a:solidFill>
                            <a:srgbClr val="000000"/>
                          </a:solidFill>
                          <a:effectLst/>
                          <a:latin typeface="Times New Roman"/>
                          <a:ea typeface="+mn-ea"/>
                          <a:cs typeface="+mn-cs"/>
                        </a:rPr>
                        <a:t>75,0</a:t>
                      </a:r>
                      <a:endParaRPr lang="ru-RU" sz="800" b="0" i="0" u="none" strike="noStrike" kern="1200" dirty="0">
                        <a:solidFill>
                          <a:srgbClr val="000000"/>
                        </a:solidFill>
                        <a:effectLst/>
                        <a:latin typeface="Times New Roman"/>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79,8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79,8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91,5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91,5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91,5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r>
              <a:tr h="186093">
                <a:tc>
                  <a:txBody>
                    <a:bodyPr/>
                    <a:lstStyle/>
                    <a:p>
                      <a:pPr algn="ctr" fontAlgn="ctr"/>
                      <a:r>
                        <a:rPr lang="ru-RU" sz="800" b="0" i="0" u="none" strike="noStrike">
                          <a:solidFill>
                            <a:srgbClr val="000000"/>
                          </a:solidFill>
                          <a:effectLst/>
                          <a:latin typeface="Times New Roman"/>
                        </a:rPr>
                        <a:t>0107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ru-RU" sz="800" b="0" i="0" u="none" strike="noStrike">
                          <a:solidFill>
                            <a:srgbClr val="000000"/>
                          </a:solidFill>
                          <a:effectLst/>
                          <a:latin typeface="Times New Roman"/>
                        </a:rPr>
                        <a:t>Обеспечение проведения выборов и референдумов</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marL="0" algn="ctr" defTabSz="914400" rtl="0" eaLnBrk="1" fontAlgn="ctr" latinLnBrk="0" hangingPunct="1"/>
                      <a:r>
                        <a:rPr lang="ru-RU" sz="800" b="0" i="0" u="none" strike="noStrike" kern="1200" dirty="0">
                          <a:solidFill>
                            <a:srgbClr val="000000"/>
                          </a:solidFill>
                          <a:effectLst/>
                          <a:latin typeface="Times New Roman"/>
                          <a:ea typeface="+mn-ea"/>
                          <a:cs typeface="+mn-cs"/>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smtClean="0">
                          <a:solidFill>
                            <a:srgbClr val="000000"/>
                          </a:solidFill>
                          <a:effectLst/>
                          <a:latin typeface="Times New Roman"/>
                        </a:rPr>
                        <a:t>3,4</a:t>
                      </a:r>
                      <a:endParaRPr lang="ru-RU" sz="8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r>
              <a:tr h="144016">
                <a:tc>
                  <a:txBody>
                    <a:bodyPr/>
                    <a:lstStyle/>
                    <a:p>
                      <a:pPr algn="ctr" fontAlgn="ctr"/>
                      <a:r>
                        <a:rPr lang="ru-RU" sz="800" b="0" i="0" u="none" strike="noStrike">
                          <a:solidFill>
                            <a:srgbClr val="000000"/>
                          </a:solidFill>
                          <a:effectLst/>
                          <a:latin typeface="Times New Roman"/>
                        </a:rPr>
                        <a:t>0111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ru-RU" sz="800" b="0" i="0" u="none" strike="noStrike">
                          <a:solidFill>
                            <a:srgbClr val="000000"/>
                          </a:solidFill>
                          <a:effectLst/>
                          <a:latin typeface="Times New Roman"/>
                        </a:rPr>
                        <a:t>Резервные фонды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marL="0" algn="ctr" defTabSz="914400" rtl="0" eaLnBrk="1" fontAlgn="ctr" latinLnBrk="0" hangingPunct="1"/>
                      <a:r>
                        <a:rPr lang="ru-RU" sz="800" b="0" i="0" u="none" strike="noStrike" kern="1200" dirty="0">
                          <a:solidFill>
                            <a:srgbClr val="000000"/>
                          </a:solidFill>
                          <a:effectLst/>
                          <a:latin typeface="Times New Roman"/>
                          <a:ea typeface="+mn-ea"/>
                          <a:cs typeface="+mn-cs"/>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smtClean="0">
                          <a:solidFill>
                            <a:srgbClr val="000000"/>
                          </a:solidFill>
                          <a:effectLst/>
                          <a:latin typeface="Times New Roman"/>
                        </a:rPr>
                        <a:t>1,8</a:t>
                      </a:r>
                      <a:endParaRPr lang="ru-RU" sz="8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r>
              <a:tr h="144016">
                <a:tc>
                  <a:txBody>
                    <a:bodyPr/>
                    <a:lstStyle/>
                    <a:p>
                      <a:pPr algn="ctr" fontAlgn="ctr"/>
                      <a:r>
                        <a:rPr lang="ru-RU" sz="800" b="0" i="0" u="none" strike="noStrike">
                          <a:solidFill>
                            <a:srgbClr val="000000"/>
                          </a:solidFill>
                          <a:effectLst/>
                          <a:latin typeface="Times New Roman"/>
                        </a:rPr>
                        <a:t>0113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ru-RU" sz="800" b="0" i="0" u="none" strike="noStrike" dirty="0">
                          <a:solidFill>
                            <a:srgbClr val="000000"/>
                          </a:solidFill>
                          <a:effectLst/>
                          <a:latin typeface="Times New Roman"/>
                        </a:rPr>
                        <a:t>Другие общегосударственные вопросы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marL="0" algn="ctr" defTabSz="914400" rtl="0" eaLnBrk="1" fontAlgn="ctr" latinLnBrk="0" hangingPunct="1"/>
                      <a:r>
                        <a:rPr lang="ru-RU" sz="800" b="0" i="0" u="none" strike="noStrike" kern="1200" dirty="0">
                          <a:solidFill>
                            <a:srgbClr val="000000"/>
                          </a:solidFill>
                          <a:effectLst/>
                          <a:latin typeface="Times New Roman"/>
                          <a:ea typeface="+mn-ea"/>
                          <a:cs typeface="+mn-cs"/>
                        </a:rPr>
                        <a:t>1 </a:t>
                      </a:r>
                      <a:r>
                        <a:rPr lang="ru-RU" sz="800" b="0" i="0" u="none" strike="noStrike" kern="1200" dirty="0" smtClean="0">
                          <a:solidFill>
                            <a:srgbClr val="000000"/>
                          </a:solidFill>
                          <a:effectLst/>
                          <a:latin typeface="Times New Roman"/>
                          <a:ea typeface="+mn-ea"/>
                          <a:cs typeface="+mn-cs"/>
                        </a:rPr>
                        <a:t>239,8</a:t>
                      </a:r>
                      <a:endParaRPr lang="ru-RU" sz="800" b="0" i="0" u="none" strike="noStrike" kern="1200" dirty="0">
                        <a:solidFill>
                          <a:srgbClr val="000000"/>
                        </a:solidFill>
                        <a:effectLst/>
                        <a:latin typeface="Times New Roman"/>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1 857,0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1 857,0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1 563,4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1 593,8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1 632,0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r>
              <a:tr h="227354">
                <a:tc>
                  <a:txBody>
                    <a:bodyPr/>
                    <a:lstStyle/>
                    <a:p>
                      <a:pPr algn="ctr" fontAlgn="ctr"/>
                      <a:r>
                        <a:rPr lang="ru-RU" sz="800" b="1" i="0" u="none" strike="noStrike" dirty="0">
                          <a:solidFill>
                            <a:srgbClr val="000000"/>
                          </a:solidFill>
                          <a:effectLst/>
                          <a:latin typeface="Times New Roman"/>
                        </a:rPr>
                        <a:t>0200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ctr"/>
                      <a:r>
                        <a:rPr lang="ru-RU" sz="800" b="1" i="0" u="none" strike="noStrike" dirty="0">
                          <a:solidFill>
                            <a:srgbClr val="000000"/>
                          </a:solidFill>
                          <a:effectLst/>
                          <a:latin typeface="Times New Roman"/>
                        </a:rPr>
                        <a:t>Национальная оборона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marL="0" algn="ctr" defTabSz="914400" rtl="0" eaLnBrk="1" fontAlgn="ctr" latinLnBrk="0" hangingPunct="1"/>
                      <a:r>
                        <a:rPr lang="ru-RU" sz="800" b="1" i="0" u="none" strike="noStrike" kern="1200" dirty="0">
                          <a:solidFill>
                            <a:srgbClr val="000000"/>
                          </a:solidFill>
                          <a:effectLst/>
                          <a:latin typeface="Times New Roman"/>
                          <a:ea typeface="+mn-ea"/>
                          <a:cs typeface="+mn-cs"/>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dirty="0">
                          <a:solidFill>
                            <a:srgbClr val="000000"/>
                          </a:solidFill>
                          <a:effectLst/>
                          <a:latin typeface="Times New Roman"/>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dirty="0">
                          <a:solidFill>
                            <a:srgbClr val="000000"/>
                          </a:solidFill>
                          <a:effectLst/>
                          <a:latin typeface="Times New Roman"/>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a:solidFill>
                            <a:srgbClr val="000000"/>
                          </a:solidFill>
                          <a:effectLst/>
                          <a:latin typeface="Times New Roman"/>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a:solidFill>
                            <a:srgbClr val="000000"/>
                          </a:solidFill>
                          <a:effectLst/>
                          <a:latin typeface="Times New Roman"/>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a:solidFill>
                            <a:srgbClr val="000000"/>
                          </a:solidFill>
                          <a:effectLst/>
                          <a:latin typeface="Times New Roman"/>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r>
              <a:tr h="220178">
                <a:tc>
                  <a:txBody>
                    <a:bodyPr/>
                    <a:lstStyle/>
                    <a:p>
                      <a:pPr algn="ctr" fontAlgn="ctr"/>
                      <a:r>
                        <a:rPr lang="ru-RU" sz="800" b="0" i="0" u="none" strike="noStrike">
                          <a:solidFill>
                            <a:srgbClr val="000000"/>
                          </a:solidFill>
                          <a:effectLst/>
                          <a:latin typeface="Times New Roman"/>
                        </a:rPr>
                        <a:t>0204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ru-RU" sz="800" b="0" i="0" u="none" strike="noStrike" dirty="0">
                          <a:solidFill>
                            <a:srgbClr val="000000"/>
                          </a:solidFill>
                          <a:effectLst/>
                          <a:latin typeface="Times New Roman"/>
                        </a:rPr>
                        <a:t>Мобилизационная подготовка экономики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marL="0" algn="ctr" defTabSz="914400" rtl="0" eaLnBrk="1" fontAlgn="ctr" latinLnBrk="0" hangingPunct="1"/>
                      <a:r>
                        <a:rPr lang="ru-RU" sz="800" b="0" i="0" u="none" strike="noStrike" kern="1200" dirty="0">
                          <a:solidFill>
                            <a:srgbClr val="000000"/>
                          </a:solidFill>
                          <a:effectLst/>
                          <a:latin typeface="Times New Roman"/>
                          <a:ea typeface="+mn-ea"/>
                          <a:cs typeface="+mn-cs"/>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r>
              <a:tr h="200540">
                <a:tc>
                  <a:txBody>
                    <a:bodyPr/>
                    <a:lstStyle/>
                    <a:p>
                      <a:pPr algn="ctr" fontAlgn="ctr"/>
                      <a:r>
                        <a:rPr lang="ru-RU" sz="800" b="1" i="0" u="none" strike="noStrike" dirty="0">
                          <a:solidFill>
                            <a:srgbClr val="000000"/>
                          </a:solidFill>
                          <a:effectLst/>
                          <a:latin typeface="Times New Roman"/>
                        </a:rPr>
                        <a:t>0300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l" fontAlgn="ctr"/>
                      <a:r>
                        <a:rPr lang="ru-RU" sz="800" b="1" i="0" u="none" strike="noStrike" dirty="0">
                          <a:solidFill>
                            <a:srgbClr val="000000"/>
                          </a:solidFill>
                          <a:effectLst/>
                          <a:latin typeface="Times New Roman"/>
                        </a:rPr>
                        <a:t>Национальная безопасность и правоохранительная деятельность</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algn="ctr" defTabSz="914400" rtl="0" eaLnBrk="1" fontAlgn="ctr" latinLnBrk="0" hangingPunct="1"/>
                      <a:r>
                        <a:rPr lang="ru-RU" sz="800" b="1" i="0" u="none" strike="noStrike" kern="1200" dirty="0" smtClean="0">
                          <a:solidFill>
                            <a:srgbClr val="000000"/>
                          </a:solidFill>
                          <a:effectLst/>
                          <a:latin typeface="Times New Roman"/>
                          <a:ea typeface="+mn-ea"/>
                          <a:cs typeface="+mn-cs"/>
                        </a:rPr>
                        <a:t>167,8</a:t>
                      </a:r>
                      <a:endParaRPr lang="ru-RU" sz="800" b="1" i="0" u="none" strike="noStrike" kern="1200" dirty="0">
                        <a:solidFill>
                          <a:srgbClr val="000000"/>
                        </a:solidFill>
                        <a:effectLst/>
                        <a:latin typeface="Times New Roman"/>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ru-RU" sz="800" b="1" i="0" u="none" strike="noStrike" dirty="0" smtClean="0">
                          <a:solidFill>
                            <a:srgbClr val="000000"/>
                          </a:solidFill>
                          <a:effectLst/>
                          <a:latin typeface="Times New Roman"/>
                        </a:rPr>
                        <a:t>206,2</a:t>
                      </a:r>
                      <a:endParaRPr lang="ru-RU" sz="8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ru-RU" sz="800" b="1" i="0" u="none" strike="noStrike" dirty="0">
                          <a:solidFill>
                            <a:srgbClr val="000000"/>
                          </a:solidFill>
                          <a:effectLst/>
                          <a:latin typeface="Times New Roman"/>
                        </a:rPr>
                        <a:t>205,3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ru-RU" sz="800" b="1" i="0" u="none" strike="noStrike">
                          <a:solidFill>
                            <a:srgbClr val="000000"/>
                          </a:solidFill>
                          <a:effectLst/>
                          <a:latin typeface="Times New Roman"/>
                        </a:rPr>
                        <a:t>234,6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ru-RU" sz="800" b="1" i="0" u="none" strike="noStrike">
                          <a:solidFill>
                            <a:srgbClr val="000000"/>
                          </a:solidFill>
                          <a:effectLst/>
                          <a:latin typeface="Times New Roman"/>
                        </a:rPr>
                        <a:t>228,1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ru-RU" sz="800" b="1" i="0" u="none" strike="noStrike">
                          <a:solidFill>
                            <a:srgbClr val="000000"/>
                          </a:solidFill>
                          <a:effectLst/>
                          <a:latin typeface="Times New Roman"/>
                        </a:rPr>
                        <a:t>237,6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r>
              <a:tr h="144016">
                <a:tc>
                  <a:txBody>
                    <a:bodyPr/>
                    <a:lstStyle/>
                    <a:p>
                      <a:pPr algn="ctr" fontAlgn="ctr"/>
                      <a:r>
                        <a:rPr lang="ru-RU" sz="800" b="0" i="0" u="none" strike="noStrike">
                          <a:solidFill>
                            <a:srgbClr val="000000"/>
                          </a:solidFill>
                          <a:effectLst/>
                          <a:latin typeface="Times New Roman"/>
                        </a:rPr>
                        <a:t>0309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ru-RU" sz="800" b="0" i="0" u="none" strike="noStrike" dirty="0">
                          <a:solidFill>
                            <a:srgbClr val="000000"/>
                          </a:solidFill>
                          <a:effectLst/>
                          <a:latin typeface="Times New Roman"/>
                        </a:rPr>
                        <a:t>Гражданская оборона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marL="0" algn="ctr" defTabSz="914400" rtl="0" eaLnBrk="1" fontAlgn="ctr" latinLnBrk="0" hangingPunct="1"/>
                      <a:r>
                        <a:rPr lang="ru-RU" sz="800" b="0" i="0" u="none" strike="noStrike" kern="1200" dirty="0">
                          <a:solidFill>
                            <a:srgbClr val="000000"/>
                          </a:solidFill>
                          <a:effectLst/>
                          <a:latin typeface="Times New Roman"/>
                          <a:ea typeface="+mn-ea"/>
                          <a:cs typeface="+mn-cs"/>
                        </a:rPr>
                        <a:t>10,1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15,0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15,0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r>
              <a:tr h="220178">
                <a:tc>
                  <a:txBody>
                    <a:bodyPr/>
                    <a:lstStyle/>
                    <a:p>
                      <a:pPr algn="ctr" fontAlgn="ctr"/>
                      <a:r>
                        <a:rPr lang="ru-RU" sz="800" b="0" i="0" u="none" strike="noStrike">
                          <a:solidFill>
                            <a:srgbClr val="000000"/>
                          </a:solidFill>
                          <a:effectLst/>
                          <a:latin typeface="Times New Roman"/>
                        </a:rPr>
                        <a:t>0310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ru-RU" sz="800" b="0" i="0" u="none" strike="noStrike">
                          <a:solidFill>
                            <a:srgbClr val="000000"/>
                          </a:solidFill>
                          <a:effectLst/>
                          <a:latin typeface="Times New Roman"/>
                        </a:rPr>
                        <a:t>Защита населения и территории от чрезвычайных ситуаций природного и техногенного характера, пожарная безопасность</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marL="0" algn="ctr" defTabSz="914400" rtl="0" eaLnBrk="1" fontAlgn="ctr" latinLnBrk="0" hangingPunct="1"/>
                      <a:r>
                        <a:rPr lang="ru-RU" sz="800" b="0" i="0" u="none" strike="noStrike" kern="1200" dirty="0">
                          <a:solidFill>
                            <a:srgbClr val="000000"/>
                          </a:solidFill>
                          <a:effectLst/>
                          <a:latin typeface="Times New Roman"/>
                          <a:ea typeface="+mn-ea"/>
                          <a:cs typeface="+mn-cs"/>
                        </a:rPr>
                        <a:t>57,7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73,9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73,9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84,8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80,1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80,4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r>
              <a:tr h="220178">
                <a:tc>
                  <a:txBody>
                    <a:bodyPr/>
                    <a:lstStyle/>
                    <a:p>
                      <a:pPr algn="ctr" fontAlgn="ctr"/>
                      <a:r>
                        <a:rPr lang="ru-RU" sz="800" b="0" i="0" u="none" strike="noStrike">
                          <a:solidFill>
                            <a:srgbClr val="000000"/>
                          </a:solidFill>
                          <a:effectLst/>
                          <a:latin typeface="Times New Roman"/>
                        </a:rPr>
                        <a:t>0314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ru-RU" sz="800" b="0" i="0" u="none" strike="noStrike">
                          <a:solidFill>
                            <a:srgbClr val="000000"/>
                          </a:solidFill>
                          <a:effectLst/>
                          <a:latin typeface="Times New Roman"/>
                        </a:rPr>
                        <a:t>Другие вопросы в области национальной безопасности и правоохранительной деятельности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marL="0" algn="ctr" defTabSz="914400" rtl="0" eaLnBrk="1" fontAlgn="ctr" latinLnBrk="0" hangingPunct="1"/>
                      <a:r>
                        <a:rPr lang="ru-RU" sz="800" b="0" i="0" u="none" strike="noStrike" kern="1200" dirty="0" smtClean="0">
                          <a:solidFill>
                            <a:srgbClr val="000000"/>
                          </a:solidFill>
                          <a:effectLst/>
                          <a:latin typeface="Times New Roman"/>
                          <a:ea typeface="+mn-ea"/>
                          <a:cs typeface="+mn-cs"/>
                        </a:rPr>
                        <a:t>100,0</a:t>
                      </a:r>
                      <a:endParaRPr lang="ru-RU" sz="800" b="0" i="0" u="none" strike="noStrike" kern="1200" dirty="0">
                        <a:solidFill>
                          <a:srgbClr val="000000"/>
                        </a:solidFill>
                        <a:effectLst/>
                        <a:latin typeface="Times New Roman"/>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smtClean="0">
                          <a:solidFill>
                            <a:srgbClr val="000000"/>
                          </a:solidFill>
                          <a:effectLst/>
                          <a:latin typeface="Times New Roman"/>
                        </a:rPr>
                        <a:t>117,3</a:t>
                      </a:r>
                      <a:endParaRPr lang="ru-RU" sz="8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116,5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133,6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131,4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139,7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r>
            </a:tbl>
          </a:graphicData>
        </a:graphic>
      </p:graphicFrame>
    </p:spTree>
    <p:extLst>
      <p:ext uri="{BB962C8B-B14F-4D97-AF65-F5344CB8AC3E}">
        <p14:creationId xmlns:p14="http://schemas.microsoft.com/office/powerpoint/2010/main" val="6354800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904056" y="51470"/>
            <a:ext cx="8060432" cy="936104"/>
          </a:xfrm>
        </p:spPr>
        <p:txBody>
          <a:bodyPr anchor="t">
            <a:noAutofit/>
          </a:bodyPr>
          <a:lstStyle/>
          <a:p>
            <a:pPr marL="457200" marR="0" lvl="1" indent="0" algn="ctr" defTabSz="914400" rtl="0" eaLnBrk="1" fontAlgn="ctr" latinLnBrk="0" hangingPunct="1">
              <a:lnSpc>
                <a:spcPct val="100000"/>
              </a:lnSpc>
              <a:spcBef>
                <a:spcPct val="0"/>
              </a:spcBef>
              <a:spcAft>
                <a:spcPts val="0"/>
              </a:spcAft>
              <a:tabLst/>
              <a:defRPr/>
            </a:pPr>
            <a:r>
              <a:rPr lang="ru-RU" sz="1600" b="1" kern="1200" dirty="0" smtClean="0">
                <a:solidFill>
                  <a:prstClr val="white"/>
                </a:solidFill>
                <a:latin typeface="Philosopher" panose="00000500000000000000" pitchFamily="2" charset="-52"/>
                <a:ea typeface="+mn-ea"/>
                <a:cs typeface="+mn-cs"/>
              </a:rPr>
              <a:t>Расходы </a:t>
            </a:r>
            <a:r>
              <a:rPr lang="ru-RU" sz="1600" b="1" kern="1200" dirty="0">
                <a:solidFill>
                  <a:prstClr val="white"/>
                </a:solidFill>
                <a:latin typeface="Philosopher" panose="00000500000000000000" pitchFamily="2" charset="-52"/>
                <a:ea typeface="+mn-ea"/>
                <a:cs typeface="+mn-cs"/>
              </a:rPr>
              <a:t>бюджета Городского округа Подольск по разделам и подразделам классификации расходов на </a:t>
            </a:r>
            <a:r>
              <a:rPr lang="ru-RU" sz="1600" b="1" kern="1200" dirty="0" smtClean="0">
                <a:solidFill>
                  <a:prstClr val="white"/>
                </a:solidFill>
                <a:latin typeface="Philosopher" panose="00000500000000000000" pitchFamily="2" charset="-52"/>
                <a:ea typeface="+mn-ea"/>
                <a:cs typeface="+mn-cs"/>
              </a:rPr>
              <a:t>2025 </a:t>
            </a:r>
            <a:r>
              <a:rPr lang="ru-RU" sz="1600" b="1" kern="1200" dirty="0">
                <a:solidFill>
                  <a:prstClr val="white"/>
                </a:solidFill>
                <a:latin typeface="Philosopher" panose="00000500000000000000" pitchFamily="2" charset="-52"/>
                <a:ea typeface="+mn-ea"/>
                <a:cs typeface="+mn-cs"/>
              </a:rPr>
              <a:t>год  и на плановый период </a:t>
            </a:r>
            <a:r>
              <a:rPr lang="ru-RU" sz="1600" b="1" kern="1200" dirty="0" smtClean="0">
                <a:solidFill>
                  <a:prstClr val="white"/>
                </a:solidFill>
                <a:latin typeface="Philosopher" panose="00000500000000000000" pitchFamily="2" charset="-52"/>
                <a:ea typeface="+mn-ea"/>
                <a:cs typeface="+mn-cs"/>
              </a:rPr>
              <a:t>2026-2027 годов</a:t>
            </a:r>
            <a:r>
              <a:rPr lang="ru-RU" b="1" kern="1200" dirty="0" smtClean="0">
                <a:solidFill>
                  <a:prstClr val="white"/>
                </a:solidFill>
                <a:latin typeface="Philosopher" panose="00000500000000000000" pitchFamily="2" charset="-52"/>
                <a:ea typeface="+mn-ea"/>
                <a:cs typeface="+mn-cs"/>
              </a:rPr>
              <a:t>                           </a:t>
            </a:r>
            <a:r>
              <a:rPr lang="ru-RU" sz="1600" b="1" kern="1200" dirty="0" smtClean="0">
                <a:solidFill>
                  <a:prstClr val="white"/>
                </a:solidFill>
                <a:latin typeface="Philosopher" panose="00000500000000000000" pitchFamily="2" charset="-52"/>
                <a:ea typeface="+mn-ea"/>
                <a:cs typeface="+mn-cs"/>
              </a:rPr>
              <a:t>(млн. рублей)</a:t>
            </a:r>
            <a:r>
              <a:rPr lang="ru-RU" sz="1600" b="1" kern="1200" dirty="0">
                <a:solidFill>
                  <a:prstClr val="white"/>
                </a:solidFill>
                <a:latin typeface="Philosopher" panose="00000500000000000000" pitchFamily="2" charset="-52"/>
                <a:ea typeface="+mn-ea"/>
                <a:cs typeface="+mn-cs"/>
              </a:rPr>
              <a:t/>
            </a:r>
            <a:br>
              <a:rPr lang="ru-RU" sz="1600" b="1" kern="1200" dirty="0">
                <a:solidFill>
                  <a:prstClr val="white"/>
                </a:solidFill>
                <a:latin typeface="Philosopher" panose="00000500000000000000" pitchFamily="2" charset="-52"/>
                <a:ea typeface="+mn-ea"/>
                <a:cs typeface="+mn-cs"/>
              </a:rPr>
            </a:br>
            <a:endParaRPr lang="ru-RU" sz="16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endParaRPr>
          </a:p>
        </p:txBody>
      </p:sp>
      <p:sp>
        <p:nvSpPr>
          <p:cNvPr id="3" name="Прямоугольник 2"/>
          <p:cNvSpPr/>
          <p:nvPr/>
        </p:nvSpPr>
        <p:spPr>
          <a:xfrm>
            <a:off x="1043608" y="1131590"/>
            <a:ext cx="7056784" cy="677108"/>
          </a:xfrm>
          <a:prstGeom prst="rect">
            <a:avLst/>
          </a:prstGeom>
        </p:spPr>
        <p:txBody>
          <a:bodyPr wrap="square">
            <a:spAutoFit/>
          </a:bodyPr>
          <a:lstStyle/>
          <a:p>
            <a:endParaRPr lang="ru-RU" sz="1400" dirty="0" smtClean="0">
              <a:solidFill>
                <a:srgbClr val="271A52"/>
              </a:solidFill>
            </a:endParaRPr>
          </a:p>
          <a:p>
            <a:endParaRPr lang="ru-RU" sz="1200" dirty="0" smtClean="0">
              <a:solidFill>
                <a:prstClr val="black"/>
              </a:solidFill>
            </a:endParaRPr>
          </a:p>
          <a:p>
            <a:endParaRPr lang="ru-RU" sz="1200" dirty="0">
              <a:solidFill>
                <a:prstClr val="black"/>
              </a:solidFill>
            </a:endParaRPr>
          </a:p>
        </p:txBody>
      </p:sp>
      <p:graphicFrame>
        <p:nvGraphicFramePr>
          <p:cNvPr id="4" name="Таблица 3"/>
          <p:cNvGraphicFramePr>
            <a:graphicFrameLocks noGrp="1"/>
          </p:cNvGraphicFramePr>
          <p:nvPr>
            <p:extLst>
              <p:ext uri="{D42A27DB-BD31-4B8C-83A1-F6EECF244321}">
                <p14:modId xmlns:p14="http://schemas.microsoft.com/office/powerpoint/2010/main" val="4279531389"/>
              </p:ext>
            </p:extLst>
          </p:nvPr>
        </p:nvGraphicFramePr>
        <p:xfrm>
          <a:off x="410408" y="1059582"/>
          <a:ext cx="8410064" cy="3833300"/>
        </p:xfrm>
        <a:graphic>
          <a:graphicData uri="http://schemas.openxmlformats.org/drawingml/2006/table">
            <a:tbl>
              <a:tblPr/>
              <a:tblGrid>
                <a:gridCol w="504056"/>
                <a:gridCol w="2937456"/>
                <a:gridCol w="936104"/>
                <a:gridCol w="864096"/>
                <a:gridCol w="792088"/>
                <a:gridCol w="792088"/>
                <a:gridCol w="806960"/>
                <a:gridCol w="777216"/>
              </a:tblGrid>
              <a:tr h="504056">
                <a:tc>
                  <a:txBody>
                    <a:bodyPr/>
                    <a:lstStyle/>
                    <a:p>
                      <a:pPr algn="ctr" fontAlgn="ctr"/>
                      <a:r>
                        <a:rPr lang="ru-RU" sz="800" b="0" i="0" u="none" strike="noStrike" dirty="0">
                          <a:solidFill>
                            <a:srgbClr val="000000"/>
                          </a:solidFill>
                          <a:effectLst/>
                          <a:latin typeface="Times New Roman"/>
                        </a:rPr>
                        <a:t>Код</a:t>
                      </a:r>
                    </a:p>
                  </a:txBody>
                  <a:tcPr marL="4201" marR="4201" marT="42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ru-RU" sz="800" b="0" i="0" u="none" strike="noStrike" dirty="0">
                          <a:solidFill>
                            <a:srgbClr val="000000"/>
                          </a:solidFill>
                          <a:effectLst/>
                          <a:latin typeface="Times New Roman"/>
                        </a:rPr>
                        <a:t>Наименование разделов, подразделов</a:t>
                      </a:r>
                    </a:p>
                  </a:txBody>
                  <a:tcPr marL="4201" marR="4201" marT="42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ru-RU" sz="800" b="0" i="0" u="none" strike="noStrike" dirty="0">
                          <a:solidFill>
                            <a:srgbClr val="000000"/>
                          </a:solidFill>
                          <a:effectLst/>
                          <a:latin typeface="Times New Roman"/>
                        </a:rPr>
                        <a:t>Факт </a:t>
                      </a:r>
                      <a:r>
                        <a:rPr lang="ru-RU" sz="800" b="0" i="0" u="none" strike="noStrike" dirty="0" smtClean="0">
                          <a:solidFill>
                            <a:srgbClr val="000000"/>
                          </a:solidFill>
                          <a:effectLst/>
                          <a:latin typeface="Times New Roman"/>
                        </a:rPr>
                        <a:t>2023 </a:t>
                      </a:r>
                      <a:r>
                        <a:rPr lang="ru-RU" sz="800" b="0" i="0" u="none" strike="noStrike" dirty="0">
                          <a:solidFill>
                            <a:srgbClr val="000000"/>
                          </a:solidFill>
                          <a:effectLst/>
                          <a:latin typeface="Times New Roman"/>
                        </a:rPr>
                        <a:t>года</a:t>
                      </a:r>
                    </a:p>
                  </a:txBody>
                  <a:tcPr marL="4201" marR="4201" marT="42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ru-RU" sz="800" b="0" i="0" u="none" strike="noStrike" dirty="0">
                          <a:solidFill>
                            <a:srgbClr val="000000"/>
                          </a:solidFill>
                          <a:effectLst/>
                          <a:latin typeface="Times New Roman"/>
                        </a:rPr>
                        <a:t>План </a:t>
                      </a:r>
                      <a:r>
                        <a:rPr lang="ru-RU" sz="800" b="0" i="0" u="none" strike="noStrike" dirty="0" smtClean="0">
                          <a:solidFill>
                            <a:srgbClr val="000000"/>
                          </a:solidFill>
                          <a:effectLst/>
                          <a:latin typeface="Times New Roman"/>
                        </a:rPr>
                        <a:t>2024  </a:t>
                      </a:r>
                      <a:r>
                        <a:rPr lang="ru-RU" sz="800" b="0" i="0" u="none" strike="noStrike" dirty="0">
                          <a:solidFill>
                            <a:srgbClr val="000000"/>
                          </a:solidFill>
                          <a:effectLst/>
                          <a:latin typeface="Times New Roman"/>
                        </a:rPr>
                        <a:t>года</a:t>
                      </a:r>
                    </a:p>
                  </a:txBody>
                  <a:tcPr marL="4201" marR="4201" marT="42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ru-RU" sz="800" b="0" i="0" u="none" strike="noStrike" dirty="0">
                          <a:solidFill>
                            <a:srgbClr val="000000"/>
                          </a:solidFill>
                          <a:effectLst/>
                          <a:latin typeface="Times New Roman"/>
                        </a:rPr>
                        <a:t>Ожидаемое исполнение </a:t>
                      </a:r>
                      <a:r>
                        <a:rPr lang="ru-RU" sz="800" b="0" i="0" u="none" strike="noStrike" dirty="0" smtClean="0">
                          <a:solidFill>
                            <a:srgbClr val="000000"/>
                          </a:solidFill>
                          <a:effectLst/>
                          <a:latin typeface="Times New Roman"/>
                        </a:rPr>
                        <a:t>2024  </a:t>
                      </a:r>
                      <a:r>
                        <a:rPr lang="ru-RU" sz="800" b="0" i="0" u="none" strike="noStrike" dirty="0">
                          <a:solidFill>
                            <a:srgbClr val="000000"/>
                          </a:solidFill>
                          <a:effectLst/>
                          <a:latin typeface="Times New Roman"/>
                        </a:rPr>
                        <a:t>года</a:t>
                      </a:r>
                    </a:p>
                  </a:txBody>
                  <a:tcPr marL="4201" marR="4201" marT="42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ru-RU" sz="800" b="0" i="0" u="none" strike="noStrike" dirty="0">
                          <a:solidFill>
                            <a:srgbClr val="000000"/>
                          </a:solidFill>
                          <a:effectLst/>
                          <a:latin typeface="Times New Roman"/>
                        </a:rPr>
                        <a:t>Прогноз на </a:t>
                      </a:r>
                      <a:r>
                        <a:rPr lang="ru-RU" sz="800" b="0" i="0" u="none" strike="noStrike" dirty="0" smtClean="0">
                          <a:solidFill>
                            <a:srgbClr val="000000"/>
                          </a:solidFill>
                          <a:effectLst/>
                          <a:latin typeface="Times New Roman"/>
                        </a:rPr>
                        <a:t>2025 </a:t>
                      </a:r>
                      <a:r>
                        <a:rPr lang="ru-RU" sz="800" b="0" i="0" u="none" strike="noStrike" dirty="0">
                          <a:solidFill>
                            <a:srgbClr val="000000"/>
                          </a:solidFill>
                          <a:effectLst/>
                          <a:latin typeface="Times New Roman"/>
                        </a:rPr>
                        <a:t>год</a:t>
                      </a:r>
                    </a:p>
                  </a:txBody>
                  <a:tcPr marL="4201" marR="4201" marT="42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ru-RU" sz="800" b="0" i="0" u="none" strike="noStrike" dirty="0">
                          <a:solidFill>
                            <a:srgbClr val="000000"/>
                          </a:solidFill>
                          <a:effectLst/>
                          <a:latin typeface="Times New Roman"/>
                        </a:rPr>
                        <a:t>Прогноз на </a:t>
                      </a:r>
                      <a:r>
                        <a:rPr lang="ru-RU" sz="800" b="0" i="0" u="none" strike="noStrike" dirty="0" smtClean="0">
                          <a:solidFill>
                            <a:srgbClr val="000000"/>
                          </a:solidFill>
                          <a:effectLst/>
                          <a:latin typeface="Times New Roman"/>
                        </a:rPr>
                        <a:t>2026 год</a:t>
                      </a:r>
                      <a:endParaRPr lang="ru-RU" sz="800" b="0" i="0" u="none" strike="noStrike" dirty="0">
                        <a:solidFill>
                          <a:srgbClr val="000000"/>
                        </a:solidFill>
                        <a:effectLst/>
                        <a:latin typeface="Times New Roman"/>
                      </a:endParaRPr>
                    </a:p>
                  </a:txBody>
                  <a:tcPr marL="4201" marR="4201" marT="42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ru-RU" sz="800" b="0" i="0" u="none" strike="noStrike" dirty="0">
                          <a:solidFill>
                            <a:srgbClr val="000000"/>
                          </a:solidFill>
                          <a:effectLst/>
                          <a:latin typeface="Times New Roman"/>
                        </a:rPr>
                        <a:t>Прогноз на </a:t>
                      </a:r>
                      <a:r>
                        <a:rPr lang="ru-RU" sz="800" b="0" i="0" u="none" strike="noStrike" dirty="0" smtClean="0">
                          <a:solidFill>
                            <a:srgbClr val="000000"/>
                          </a:solidFill>
                          <a:effectLst/>
                          <a:latin typeface="Times New Roman"/>
                        </a:rPr>
                        <a:t>2027 год</a:t>
                      </a:r>
                      <a:endParaRPr lang="ru-RU" sz="800" b="0" i="0" u="none" strike="noStrike" dirty="0">
                        <a:solidFill>
                          <a:srgbClr val="000000"/>
                        </a:solidFill>
                        <a:effectLst/>
                        <a:latin typeface="Times New Roman"/>
                      </a:endParaRPr>
                    </a:p>
                  </a:txBody>
                  <a:tcPr marL="4201" marR="4201" marT="42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44016">
                <a:tc>
                  <a:txBody>
                    <a:bodyPr/>
                    <a:lstStyle/>
                    <a:p>
                      <a:pPr algn="ctr" fontAlgn="ctr"/>
                      <a:r>
                        <a:rPr lang="ru-RU" sz="800" b="1" i="0" u="none" strike="noStrike" dirty="0">
                          <a:solidFill>
                            <a:srgbClr val="000000"/>
                          </a:solidFill>
                          <a:effectLst/>
                          <a:latin typeface="Times New Roman"/>
                        </a:rPr>
                        <a:t>0400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ctr"/>
                      <a:r>
                        <a:rPr lang="ru-RU" sz="800" b="1" i="0" u="none" strike="noStrike">
                          <a:solidFill>
                            <a:srgbClr val="000000"/>
                          </a:solidFill>
                          <a:effectLst/>
                          <a:latin typeface="Times New Roman"/>
                        </a:rPr>
                        <a:t>Национальная экономика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dirty="0" smtClean="0">
                          <a:solidFill>
                            <a:srgbClr val="000000"/>
                          </a:solidFill>
                          <a:effectLst/>
                          <a:latin typeface="Times New Roman"/>
                        </a:rPr>
                        <a:t>1 034,3</a:t>
                      </a:r>
                      <a:endParaRPr lang="ru-RU" sz="8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dirty="0">
                          <a:solidFill>
                            <a:srgbClr val="000000"/>
                          </a:solidFill>
                          <a:effectLst/>
                          <a:latin typeface="Times New Roman"/>
                        </a:rPr>
                        <a:t>1 </a:t>
                      </a:r>
                      <a:r>
                        <a:rPr lang="ru-RU" sz="800" b="1" i="0" u="none" strike="noStrike" dirty="0" smtClean="0">
                          <a:solidFill>
                            <a:srgbClr val="000000"/>
                          </a:solidFill>
                          <a:effectLst/>
                          <a:latin typeface="Times New Roman"/>
                        </a:rPr>
                        <a:t>236,9</a:t>
                      </a:r>
                      <a:endParaRPr lang="ru-RU" sz="8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dirty="0">
                          <a:solidFill>
                            <a:srgbClr val="000000"/>
                          </a:solidFill>
                          <a:effectLst/>
                          <a:latin typeface="Times New Roman"/>
                        </a:rPr>
                        <a:t>1 236,5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a:solidFill>
                            <a:srgbClr val="000000"/>
                          </a:solidFill>
                          <a:effectLst/>
                          <a:latin typeface="Times New Roman"/>
                        </a:rPr>
                        <a:t>1 331,2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a:solidFill>
                            <a:srgbClr val="000000"/>
                          </a:solidFill>
                          <a:effectLst/>
                          <a:latin typeface="Times New Roman"/>
                        </a:rPr>
                        <a:t>1 393,5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a:solidFill>
                            <a:srgbClr val="000000"/>
                          </a:solidFill>
                          <a:effectLst/>
                          <a:latin typeface="Times New Roman"/>
                        </a:rPr>
                        <a:t>1 445,1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r>
              <a:tr h="129298">
                <a:tc>
                  <a:txBody>
                    <a:bodyPr/>
                    <a:lstStyle/>
                    <a:p>
                      <a:pPr algn="ctr" fontAlgn="ctr"/>
                      <a:r>
                        <a:rPr lang="ru-RU" sz="800" b="0" i="0" u="none" strike="noStrike">
                          <a:solidFill>
                            <a:srgbClr val="000000"/>
                          </a:solidFill>
                          <a:effectLst/>
                          <a:latin typeface="Times New Roman"/>
                        </a:rPr>
                        <a:t>0401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ru-RU" sz="800" b="0" i="0" u="none" strike="noStrike">
                          <a:solidFill>
                            <a:srgbClr val="000000"/>
                          </a:solidFill>
                          <a:effectLst/>
                          <a:latin typeface="Times New Roman"/>
                        </a:rPr>
                        <a:t>Общеэкономические вопросы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smtClean="0">
                          <a:solidFill>
                            <a:srgbClr val="000000"/>
                          </a:solidFill>
                          <a:effectLst/>
                          <a:latin typeface="Times New Roman"/>
                        </a:rPr>
                        <a:t>23,2</a:t>
                      </a:r>
                      <a:endParaRPr lang="ru-RU" sz="8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25,9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25,9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26,0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26,0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26,0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r>
              <a:tr h="129298">
                <a:tc>
                  <a:txBody>
                    <a:bodyPr/>
                    <a:lstStyle/>
                    <a:p>
                      <a:pPr algn="ctr" fontAlgn="ctr"/>
                      <a:r>
                        <a:rPr lang="ru-RU" sz="800" b="0" i="0" u="none" strike="noStrike">
                          <a:solidFill>
                            <a:srgbClr val="000000"/>
                          </a:solidFill>
                          <a:effectLst/>
                          <a:latin typeface="Times New Roman"/>
                        </a:rPr>
                        <a:t>0405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ru-RU" sz="800" b="0" i="0" u="none" strike="noStrike">
                          <a:solidFill>
                            <a:srgbClr val="000000"/>
                          </a:solidFill>
                          <a:effectLst/>
                          <a:latin typeface="Times New Roman"/>
                        </a:rPr>
                        <a:t>Сельское хозяйство и рыболовство</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smtClean="0">
                          <a:solidFill>
                            <a:srgbClr val="000000"/>
                          </a:solidFill>
                          <a:effectLst/>
                          <a:latin typeface="Times New Roman"/>
                        </a:rPr>
                        <a:t>18,5</a:t>
                      </a:r>
                      <a:endParaRPr lang="ru-RU" sz="8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18,3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r>
              <a:tr h="129298">
                <a:tc>
                  <a:txBody>
                    <a:bodyPr/>
                    <a:lstStyle/>
                    <a:p>
                      <a:pPr algn="ctr" fontAlgn="ctr"/>
                      <a:r>
                        <a:rPr lang="ru-RU" sz="800" b="0" i="0" u="none" strike="noStrike">
                          <a:solidFill>
                            <a:srgbClr val="000000"/>
                          </a:solidFill>
                          <a:effectLst/>
                          <a:latin typeface="Times New Roman"/>
                        </a:rPr>
                        <a:t>0406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ru-RU" sz="800" b="0" i="0" u="none" strike="noStrike">
                          <a:solidFill>
                            <a:srgbClr val="000000"/>
                          </a:solidFill>
                          <a:effectLst/>
                          <a:latin typeface="Times New Roman"/>
                        </a:rPr>
                        <a:t>Водное хозяйство</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smtClean="0">
                          <a:solidFill>
                            <a:srgbClr val="000000"/>
                          </a:solidFill>
                          <a:effectLst/>
                          <a:latin typeface="Times New Roman"/>
                        </a:rPr>
                        <a:t>8,2</a:t>
                      </a:r>
                      <a:endParaRPr lang="ru-RU" sz="8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23,3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23,3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r>
              <a:tr h="129298">
                <a:tc>
                  <a:txBody>
                    <a:bodyPr/>
                    <a:lstStyle/>
                    <a:p>
                      <a:pPr algn="ctr" fontAlgn="ctr"/>
                      <a:r>
                        <a:rPr lang="ru-RU" sz="800" b="0" i="0" u="none" strike="noStrike" dirty="0">
                          <a:solidFill>
                            <a:srgbClr val="000000"/>
                          </a:solidFill>
                          <a:effectLst/>
                          <a:latin typeface="Times New Roman"/>
                        </a:rPr>
                        <a:t>0408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ru-RU" sz="800" b="0" i="0" u="none" strike="noStrike">
                          <a:solidFill>
                            <a:srgbClr val="000000"/>
                          </a:solidFill>
                          <a:effectLst/>
                          <a:latin typeface="Times New Roman"/>
                        </a:rPr>
                        <a:t>Транспорт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smtClean="0">
                          <a:solidFill>
                            <a:srgbClr val="000000"/>
                          </a:solidFill>
                          <a:effectLst/>
                          <a:latin typeface="Times New Roman"/>
                        </a:rPr>
                        <a:t>133,1</a:t>
                      </a:r>
                      <a:endParaRPr lang="ru-RU" sz="8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144,1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144,1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153,8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160,5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160,5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r>
              <a:tr h="129298">
                <a:tc>
                  <a:txBody>
                    <a:bodyPr/>
                    <a:lstStyle/>
                    <a:p>
                      <a:pPr algn="ctr" fontAlgn="ctr"/>
                      <a:r>
                        <a:rPr lang="ru-RU" sz="800" b="0" i="0" u="none" strike="noStrike">
                          <a:solidFill>
                            <a:srgbClr val="000000"/>
                          </a:solidFill>
                          <a:effectLst/>
                          <a:latin typeface="Times New Roman"/>
                        </a:rPr>
                        <a:t>0409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ru-RU" sz="800" b="0" i="0" u="none" strike="noStrike">
                          <a:solidFill>
                            <a:srgbClr val="000000"/>
                          </a:solidFill>
                          <a:effectLst/>
                          <a:latin typeface="Times New Roman"/>
                        </a:rPr>
                        <a:t>Дорожное хозяйство (дорожные фонды)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smtClean="0">
                          <a:solidFill>
                            <a:srgbClr val="000000"/>
                          </a:solidFill>
                          <a:effectLst/>
                          <a:latin typeface="Times New Roman"/>
                        </a:rPr>
                        <a:t>801,4</a:t>
                      </a:r>
                      <a:endParaRPr lang="ru-RU" sz="8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945,1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945,1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1 040,3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1 095,6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1 143,9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r>
              <a:tr h="129298">
                <a:tc>
                  <a:txBody>
                    <a:bodyPr/>
                    <a:lstStyle/>
                    <a:p>
                      <a:pPr algn="ctr" fontAlgn="ctr"/>
                      <a:r>
                        <a:rPr lang="ru-RU" sz="800" b="0" i="0" u="none" strike="noStrike">
                          <a:solidFill>
                            <a:srgbClr val="000000"/>
                          </a:solidFill>
                          <a:effectLst/>
                          <a:latin typeface="Times New Roman"/>
                        </a:rPr>
                        <a:t>0410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ru-RU" sz="800" b="0" i="0" u="none" strike="noStrike">
                          <a:solidFill>
                            <a:srgbClr val="000000"/>
                          </a:solidFill>
                          <a:effectLst/>
                          <a:latin typeface="Times New Roman"/>
                        </a:rPr>
                        <a:t>Связь и информатика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smtClean="0">
                          <a:solidFill>
                            <a:srgbClr val="000000"/>
                          </a:solidFill>
                          <a:effectLst/>
                          <a:latin typeface="Times New Roman"/>
                        </a:rPr>
                        <a:t>4,5</a:t>
                      </a:r>
                      <a:endParaRPr lang="ru-RU" sz="8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r>
              <a:tr h="169757">
                <a:tc>
                  <a:txBody>
                    <a:bodyPr/>
                    <a:lstStyle/>
                    <a:p>
                      <a:pPr algn="ctr" fontAlgn="ctr"/>
                      <a:r>
                        <a:rPr lang="ru-RU" sz="800" b="0" i="0" u="none" strike="noStrike">
                          <a:solidFill>
                            <a:srgbClr val="000000"/>
                          </a:solidFill>
                          <a:effectLst/>
                          <a:latin typeface="Times New Roman"/>
                        </a:rPr>
                        <a:t>0412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ru-RU" sz="800" b="0" i="0" u="none" strike="noStrike">
                          <a:solidFill>
                            <a:srgbClr val="000000"/>
                          </a:solidFill>
                          <a:effectLst/>
                          <a:latin typeface="Times New Roman"/>
                        </a:rPr>
                        <a:t>Другие вопросы в области национальной экономики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smtClean="0">
                          <a:solidFill>
                            <a:srgbClr val="000000"/>
                          </a:solidFill>
                          <a:effectLst/>
                          <a:latin typeface="Times New Roman"/>
                        </a:rPr>
                        <a:t>63,9</a:t>
                      </a:r>
                      <a:endParaRPr lang="ru-RU" sz="8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smtClean="0">
                          <a:solidFill>
                            <a:srgbClr val="000000"/>
                          </a:solidFill>
                          <a:effectLst/>
                          <a:latin typeface="Times New Roman"/>
                        </a:rPr>
                        <a:t>74,6</a:t>
                      </a:r>
                      <a:endParaRPr lang="ru-RU" sz="8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74,5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78,5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78,8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81,7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r>
              <a:tr h="206272">
                <a:tc>
                  <a:txBody>
                    <a:bodyPr/>
                    <a:lstStyle/>
                    <a:p>
                      <a:pPr algn="ctr" fontAlgn="ctr"/>
                      <a:r>
                        <a:rPr lang="ru-RU" sz="800" b="1" i="0" u="none" strike="noStrike" dirty="0">
                          <a:solidFill>
                            <a:srgbClr val="000000"/>
                          </a:solidFill>
                          <a:effectLst/>
                          <a:latin typeface="Times New Roman"/>
                        </a:rPr>
                        <a:t>0500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ctr"/>
                      <a:r>
                        <a:rPr lang="ru-RU" sz="800" b="1" i="0" u="none" strike="noStrike">
                          <a:solidFill>
                            <a:srgbClr val="000000"/>
                          </a:solidFill>
                          <a:effectLst/>
                          <a:latin typeface="Times New Roman"/>
                        </a:rPr>
                        <a:t>Жилищно-коммунальное хозяйство</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dirty="0" smtClean="0">
                          <a:solidFill>
                            <a:srgbClr val="000000"/>
                          </a:solidFill>
                          <a:effectLst/>
                          <a:latin typeface="Times New Roman"/>
                        </a:rPr>
                        <a:t>3 612,2</a:t>
                      </a:r>
                      <a:endParaRPr lang="ru-RU" sz="8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dirty="0">
                          <a:solidFill>
                            <a:srgbClr val="000000"/>
                          </a:solidFill>
                          <a:effectLst/>
                          <a:latin typeface="Times New Roman"/>
                        </a:rPr>
                        <a:t>6 </a:t>
                      </a:r>
                      <a:r>
                        <a:rPr lang="ru-RU" sz="800" b="1" i="0" u="none" strike="noStrike" dirty="0" smtClean="0">
                          <a:solidFill>
                            <a:srgbClr val="000000"/>
                          </a:solidFill>
                          <a:effectLst/>
                          <a:latin typeface="Times New Roman"/>
                        </a:rPr>
                        <a:t>737,6</a:t>
                      </a:r>
                      <a:endParaRPr lang="ru-RU" sz="8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dirty="0">
                          <a:solidFill>
                            <a:srgbClr val="000000"/>
                          </a:solidFill>
                          <a:effectLst/>
                          <a:latin typeface="Times New Roman"/>
                        </a:rPr>
                        <a:t>6 613,2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a:solidFill>
                            <a:srgbClr val="000000"/>
                          </a:solidFill>
                          <a:effectLst/>
                          <a:latin typeface="Times New Roman"/>
                        </a:rPr>
                        <a:t>8 235,1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a:solidFill>
                            <a:srgbClr val="000000"/>
                          </a:solidFill>
                          <a:effectLst/>
                          <a:latin typeface="Times New Roman"/>
                        </a:rPr>
                        <a:t>5 547,2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a:solidFill>
                            <a:srgbClr val="000000"/>
                          </a:solidFill>
                          <a:effectLst/>
                          <a:latin typeface="Times New Roman"/>
                        </a:rPr>
                        <a:t>4 628,2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r>
              <a:tr h="129298">
                <a:tc>
                  <a:txBody>
                    <a:bodyPr/>
                    <a:lstStyle/>
                    <a:p>
                      <a:pPr algn="ctr" fontAlgn="ctr"/>
                      <a:r>
                        <a:rPr lang="ru-RU" sz="800" b="0" i="0" u="none" strike="noStrike">
                          <a:solidFill>
                            <a:srgbClr val="000000"/>
                          </a:solidFill>
                          <a:effectLst/>
                          <a:latin typeface="Times New Roman"/>
                        </a:rPr>
                        <a:t>0501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ru-RU" sz="800" b="0" i="0" u="none" strike="noStrike">
                          <a:solidFill>
                            <a:srgbClr val="000000"/>
                          </a:solidFill>
                          <a:effectLst/>
                          <a:latin typeface="Times New Roman"/>
                        </a:rPr>
                        <a:t>Жилищное хозяйство</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smtClean="0">
                          <a:solidFill>
                            <a:srgbClr val="000000"/>
                          </a:solidFill>
                          <a:effectLst/>
                          <a:latin typeface="Times New Roman"/>
                        </a:rPr>
                        <a:t>441,4</a:t>
                      </a:r>
                      <a:endParaRPr lang="ru-RU" sz="8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1 244,1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1 244,1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1 882,4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1 816,2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281,0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r>
              <a:tr h="129298">
                <a:tc>
                  <a:txBody>
                    <a:bodyPr/>
                    <a:lstStyle/>
                    <a:p>
                      <a:pPr algn="ctr" fontAlgn="ctr"/>
                      <a:r>
                        <a:rPr lang="ru-RU" sz="800" b="0" i="0" u="none" strike="noStrike">
                          <a:solidFill>
                            <a:srgbClr val="000000"/>
                          </a:solidFill>
                          <a:effectLst/>
                          <a:latin typeface="Times New Roman"/>
                        </a:rPr>
                        <a:t>0502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ru-RU" sz="800" b="0" i="0" u="none" strike="noStrike">
                          <a:solidFill>
                            <a:srgbClr val="000000"/>
                          </a:solidFill>
                          <a:effectLst/>
                          <a:latin typeface="Times New Roman"/>
                        </a:rPr>
                        <a:t>Коммунальное хозяйство</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smtClean="0">
                          <a:solidFill>
                            <a:srgbClr val="000000"/>
                          </a:solidFill>
                          <a:effectLst/>
                          <a:latin typeface="Times New Roman"/>
                        </a:rPr>
                        <a:t>338,4</a:t>
                      </a:r>
                      <a:endParaRPr lang="ru-RU" sz="8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2 </a:t>
                      </a:r>
                      <a:r>
                        <a:rPr lang="ru-RU" sz="800" b="0" i="0" u="none" strike="noStrike" dirty="0" smtClean="0">
                          <a:solidFill>
                            <a:srgbClr val="000000"/>
                          </a:solidFill>
                          <a:effectLst/>
                          <a:latin typeface="Times New Roman"/>
                        </a:rPr>
                        <a:t>417,7</a:t>
                      </a:r>
                      <a:endParaRPr lang="ru-RU" sz="8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2 335,5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2 282,0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863,1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676,2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r>
              <a:tr h="145092">
                <a:tc>
                  <a:txBody>
                    <a:bodyPr/>
                    <a:lstStyle/>
                    <a:p>
                      <a:pPr algn="ctr" fontAlgn="ctr"/>
                      <a:r>
                        <a:rPr lang="ru-RU" sz="800" b="0" i="0" u="none" strike="noStrike">
                          <a:solidFill>
                            <a:srgbClr val="000000"/>
                          </a:solidFill>
                          <a:effectLst/>
                          <a:latin typeface="Times New Roman"/>
                        </a:rPr>
                        <a:t>0503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ru-RU" sz="800" b="0" i="0" u="none" strike="noStrike">
                          <a:solidFill>
                            <a:srgbClr val="000000"/>
                          </a:solidFill>
                          <a:effectLst/>
                          <a:latin typeface="Times New Roman"/>
                        </a:rPr>
                        <a:t>Благоустройство</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2 </a:t>
                      </a:r>
                      <a:r>
                        <a:rPr lang="ru-RU" sz="800" b="0" i="0" u="none" strike="noStrike" dirty="0" smtClean="0">
                          <a:solidFill>
                            <a:srgbClr val="000000"/>
                          </a:solidFill>
                          <a:effectLst/>
                          <a:latin typeface="Times New Roman"/>
                        </a:rPr>
                        <a:t>752,2</a:t>
                      </a:r>
                      <a:endParaRPr lang="ru-RU" sz="8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2 </a:t>
                      </a:r>
                      <a:r>
                        <a:rPr lang="ru-RU" sz="800" b="0" i="0" u="none" strike="noStrike" dirty="0" smtClean="0">
                          <a:solidFill>
                            <a:srgbClr val="000000"/>
                          </a:solidFill>
                          <a:effectLst/>
                          <a:latin typeface="Times New Roman"/>
                        </a:rPr>
                        <a:t>976,6</a:t>
                      </a:r>
                      <a:endParaRPr lang="ru-RU" sz="8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2 934,4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3 929,4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2 726,6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3 529,7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r>
              <a:tr h="173644">
                <a:tc>
                  <a:txBody>
                    <a:bodyPr/>
                    <a:lstStyle/>
                    <a:p>
                      <a:pPr algn="ctr" fontAlgn="ctr"/>
                      <a:r>
                        <a:rPr lang="ru-RU" sz="800" b="0" i="0" u="none" strike="noStrike">
                          <a:solidFill>
                            <a:srgbClr val="000000"/>
                          </a:solidFill>
                          <a:effectLst/>
                          <a:latin typeface="Times New Roman"/>
                        </a:rPr>
                        <a:t>0505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ru-RU" sz="800" b="0" i="0" u="none" strike="noStrike" dirty="0">
                          <a:solidFill>
                            <a:srgbClr val="000000"/>
                          </a:solidFill>
                          <a:effectLst/>
                          <a:latin typeface="Times New Roman"/>
                        </a:rPr>
                        <a:t>Другие вопросы в области жилищно-коммунального хозяйства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smtClean="0">
                          <a:solidFill>
                            <a:srgbClr val="000000"/>
                          </a:solidFill>
                          <a:effectLst/>
                          <a:latin typeface="Times New Roman"/>
                        </a:rPr>
                        <a:t>80,2</a:t>
                      </a:r>
                      <a:endParaRPr lang="ru-RU" sz="8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99,2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99,2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141,3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141,3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141,3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r>
              <a:tr h="173644">
                <a:tc>
                  <a:txBody>
                    <a:bodyPr/>
                    <a:lstStyle/>
                    <a:p>
                      <a:pPr algn="ctr" fontAlgn="ctr"/>
                      <a:r>
                        <a:rPr lang="ru-RU" sz="800" b="1" i="0" u="none" strike="noStrike" dirty="0">
                          <a:solidFill>
                            <a:srgbClr val="000000"/>
                          </a:solidFill>
                          <a:effectLst/>
                          <a:latin typeface="Times New Roman"/>
                        </a:rPr>
                        <a:t>0600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l" fontAlgn="ctr"/>
                      <a:r>
                        <a:rPr lang="ru-RU" sz="800" b="1" i="0" u="none" strike="noStrike">
                          <a:solidFill>
                            <a:srgbClr val="000000"/>
                          </a:solidFill>
                          <a:effectLst/>
                          <a:latin typeface="Times New Roman"/>
                        </a:rPr>
                        <a:t>Охрана окружающей среды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ru-RU" sz="800" b="1" i="0" u="none" strike="noStrike" dirty="0" smtClean="0">
                          <a:solidFill>
                            <a:srgbClr val="000000"/>
                          </a:solidFill>
                          <a:effectLst/>
                          <a:latin typeface="Times New Roman"/>
                        </a:rPr>
                        <a:t>4,6</a:t>
                      </a:r>
                      <a:endParaRPr lang="ru-RU" sz="8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ru-RU" sz="800" b="1" i="0" u="none" strike="noStrike" dirty="0" smtClean="0">
                          <a:solidFill>
                            <a:srgbClr val="000000"/>
                          </a:solidFill>
                          <a:effectLst/>
                          <a:latin typeface="Times New Roman"/>
                        </a:rPr>
                        <a:t>155,4</a:t>
                      </a:r>
                      <a:endParaRPr lang="ru-RU" sz="8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ru-RU" sz="800" b="1" i="0" u="none" strike="noStrike" dirty="0">
                          <a:solidFill>
                            <a:srgbClr val="000000"/>
                          </a:solidFill>
                          <a:effectLst/>
                          <a:latin typeface="Times New Roman"/>
                        </a:rPr>
                        <a:t>152,3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ru-RU" sz="800" b="1" i="0" u="none" strike="noStrike">
                          <a:solidFill>
                            <a:srgbClr val="000000"/>
                          </a:solidFill>
                          <a:effectLst/>
                          <a:latin typeface="Times New Roman"/>
                        </a:rPr>
                        <a:t>26,5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ru-RU" sz="800" b="1" i="0" u="none" strike="noStrike">
                          <a:solidFill>
                            <a:srgbClr val="000000"/>
                          </a:solidFill>
                          <a:effectLst/>
                          <a:latin typeface="Times New Roman"/>
                        </a:rPr>
                        <a:t>200,0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ru-RU" sz="800" b="1" i="0" u="none" strike="noStrike">
                          <a:solidFill>
                            <a:srgbClr val="000000"/>
                          </a:solidFill>
                          <a:effectLst/>
                          <a:latin typeface="Times New Roman"/>
                        </a:rPr>
                        <a:t>200,0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r>
              <a:tr h="173644">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800" b="0" i="0" u="none" strike="noStrike" dirty="0" smtClean="0">
                          <a:solidFill>
                            <a:srgbClr val="000000"/>
                          </a:solidFill>
                          <a:effectLst/>
                          <a:latin typeface="Times New Roman"/>
                        </a:rPr>
                        <a:t>0602</a:t>
                      </a:r>
                      <a:endParaRPr lang="ru-RU" sz="8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ru-RU" sz="800" b="0" i="0" u="none" strike="noStrike">
                          <a:solidFill>
                            <a:srgbClr val="000000"/>
                          </a:solidFill>
                          <a:effectLst/>
                          <a:latin typeface="Times New Roman"/>
                        </a:rPr>
                        <a:t>Сбор, удаление отходов и очистка сточных вод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endParaRPr lang="ru-RU" sz="8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190,0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190,0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r>
              <a:tr h="173644">
                <a:tc>
                  <a:txBody>
                    <a:bodyPr/>
                    <a:lstStyle/>
                    <a:p>
                      <a:pPr algn="ctr" fontAlgn="ctr"/>
                      <a:r>
                        <a:rPr lang="ru-RU" sz="800" b="0" i="0" u="none" strike="noStrike" dirty="0">
                          <a:solidFill>
                            <a:srgbClr val="000000"/>
                          </a:solidFill>
                          <a:effectLst/>
                          <a:latin typeface="Times New Roman"/>
                        </a:rPr>
                        <a:t>0605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ru-RU" sz="800" b="0" i="0" u="none" strike="noStrike">
                          <a:solidFill>
                            <a:srgbClr val="000000"/>
                          </a:solidFill>
                          <a:effectLst/>
                          <a:latin typeface="Times New Roman"/>
                        </a:rPr>
                        <a:t>Другие вопросы в области охраны окружающей среды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smtClean="0">
                          <a:solidFill>
                            <a:srgbClr val="000000"/>
                          </a:solidFill>
                          <a:effectLst/>
                          <a:latin typeface="Times New Roman"/>
                        </a:rPr>
                        <a:t>4,6</a:t>
                      </a:r>
                      <a:endParaRPr lang="ru-RU" sz="8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smtClean="0">
                          <a:solidFill>
                            <a:srgbClr val="000000"/>
                          </a:solidFill>
                          <a:effectLst/>
                          <a:latin typeface="Times New Roman"/>
                        </a:rPr>
                        <a:t>155,4</a:t>
                      </a:r>
                      <a:endParaRPr lang="ru-RU" sz="8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152,3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26,5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r>
              <a:tr h="173644">
                <a:tc>
                  <a:txBody>
                    <a:bodyPr/>
                    <a:lstStyle/>
                    <a:p>
                      <a:pPr algn="ctr" fontAlgn="ctr"/>
                      <a:r>
                        <a:rPr lang="ru-RU" sz="800" b="1" i="0" u="none" strike="noStrike" dirty="0">
                          <a:solidFill>
                            <a:srgbClr val="000000"/>
                          </a:solidFill>
                          <a:effectLst/>
                          <a:latin typeface="Times New Roman"/>
                        </a:rPr>
                        <a:t>0700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l" fontAlgn="ctr"/>
                      <a:r>
                        <a:rPr lang="ru-RU" sz="800" b="1" i="0" u="none" strike="noStrike">
                          <a:solidFill>
                            <a:srgbClr val="000000"/>
                          </a:solidFill>
                          <a:effectLst/>
                          <a:latin typeface="Times New Roman"/>
                        </a:rPr>
                        <a:t>Образование</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ru-RU" sz="800" b="1" i="0" u="none" strike="noStrike" dirty="0">
                          <a:solidFill>
                            <a:srgbClr val="000000"/>
                          </a:solidFill>
                          <a:effectLst/>
                          <a:latin typeface="Times New Roman"/>
                        </a:rPr>
                        <a:t>9 </a:t>
                      </a:r>
                      <a:r>
                        <a:rPr lang="ru-RU" sz="800" b="1" i="0" u="none" strike="noStrike" dirty="0" smtClean="0">
                          <a:solidFill>
                            <a:srgbClr val="000000"/>
                          </a:solidFill>
                          <a:effectLst/>
                          <a:latin typeface="Times New Roman"/>
                        </a:rPr>
                        <a:t>286,7</a:t>
                      </a:r>
                      <a:endParaRPr lang="ru-RU" sz="8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ru-RU" sz="800" b="1" i="0" u="none" strike="noStrike" dirty="0">
                          <a:solidFill>
                            <a:srgbClr val="000000"/>
                          </a:solidFill>
                          <a:effectLst/>
                          <a:latin typeface="Times New Roman"/>
                        </a:rPr>
                        <a:t>12 </a:t>
                      </a:r>
                      <a:r>
                        <a:rPr lang="ru-RU" sz="800" b="1" i="0" u="none" strike="noStrike" dirty="0" smtClean="0">
                          <a:solidFill>
                            <a:srgbClr val="000000"/>
                          </a:solidFill>
                          <a:effectLst/>
                          <a:latin typeface="Times New Roman"/>
                        </a:rPr>
                        <a:t>442,2</a:t>
                      </a:r>
                      <a:endParaRPr lang="ru-RU" sz="8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ru-RU" sz="800" b="1" i="0" u="none" strike="noStrike" dirty="0">
                          <a:solidFill>
                            <a:srgbClr val="000000"/>
                          </a:solidFill>
                          <a:effectLst/>
                          <a:latin typeface="Times New Roman"/>
                        </a:rPr>
                        <a:t>12 439,2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ru-RU" sz="800" b="1" i="0" u="none" strike="noStrike">
                          <a:solidFill>
                            <a:srgbClr val="000000"/>
                          </a:solidFill>
                          <a:effectLst/>
                          <a:latin typeface="Times New Roman"/>
                        </a:rPr>
                        <a:t>10 302,5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ru-RU" sz="800" b="1" i="0" u="none" strike="noStrike">
                          <a:solidFill>
                            <a:srgbClr val="000000"/>
                          </a:solidFill>
                          <a:effectLst/>
                          <a:latin typeface="Times New Roman"/>
                        </a:rPr>
                        <a:t>9 877,6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ctr"/>
                      <a:r>
                        <a:rPr lang="ru-RU" sz="800" b="1" i="0" u="none" strike="noStrike">
                          <a:solidFill>
                            <a:srgbClr val="000000"/>
                          </a:solidFill>
                          <a:effectLst/>
                          <a:latin typeface="Times New Roman"/>
                        </a:rPr>
                        <a:t>9 489,8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r>
              <a:tr h="121578">
                <a:tc>
                  <a:txBody>
                    <a:bodyPr/>
                    <a:lstStyle/>
                    <a:p>
                      <a:pPr algn="ctr" fontAlgn="ctr"/>
                      <a:r>
                        <a:rPr lang="ru-RU" sz="800" b="0" i="0" u="none" strike="noStrike">
                          <a:solidFill>
                            <a:srgbClr val="000000"/>
                          </a:solidFill>
                          <a:effectLst/>
                          <a:latin typeface="Times New Roman"/>
                        </a:rPr>
                        <a:t>0701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ru-RU" sz="800" b="0" i="0" u="none" strike="noStrike">
                          <a:solidFill>
                            <a:srgbClr val="000000"/>
                          </a:solidFill>
                          <a:effectLst/>
                          <a:latin typeface="Times New Roman"/>
                        </a:rPr>
                        <a:t>Дошкольное образование</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3 </a:t>
                      </a:r>
                      <a:r>
                        <a:rPr lang="ru-RU" sz="800" b="0" i="0" u="none" strike="noStrike" dirty="0" smtClean="0">
                          <a:solidFill>
                            <a:srgbClr val="000000"/>
                          </a:solidFill>
                          <a:effectLst/>
                          <a:latin typeface="Times New Roman"/>
                        </a:rPr>
                        <a:t>128,6</a:t>
                      </a:r>
                      <a:endParaRPr lang="ru-RU" sz="8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3 551,0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3 551,0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3 095,6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3 183,2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3 204,3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r>
              <a:tr h="134149">
                <a:tc>
                  <a:txBody>
                    <a:bodyPr/>
                    <a:lstStyle/>
                    <a:p>
                      <a:pPr algn="ctr" fontAlgn="ctr"/>
                      <a:r>
                        <a:rPr lang="ru-RU" sz="800" b="0" i="0" u="none" strike="noStrike">
                          <a:solidFill>
                            <a:srgbClr val="000000"/>
                          </a:solidFill>
                          <a:effectLst/>
                          <a:latin typeface="Times New Roman"/>
                        </a:rPr>
                        <a:t>0702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ru-RU" sz="800" b="0" i="0" u="none" strike="noStrike">
                          <a:solidFill>
                            <a:srgbClr val="000000"/>
                          </a:solidFill>
                          <a:effectLst/>
                          <a:latin typeface="Times New Roman"/>
                        </a:rPr>
                        <a:t>Общее образование</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smtClean="0">
                          <a:solidFill>
                            <a:srgbClr val="000000"/>
                          </a:solidFill>
                          <a:effectLst/>
                          <a:latin typeface="Times New Roman"/>
                        </a:rPr>
                        <a:t>5 136,0</a:t>
                      </a:r>
                      <a:endParaRPr lang="ru-RU" sz="8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7 700,9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7 700,9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6 121,3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5 579,8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5 185,1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r>
              <a:tr h="173644">
                <a:tc>
                  <a:txBody>
                    <a:bodyPr/>
                    <a:lstStyle/>
                    <a:p>
                      <a:pPr algn="ctr" fontAlgn="ctr"/>
                      <a:r>
                        <a:rPr lang="ru-RU" sz="800" b="0" i="0" u="none" strike="noStrike">
                          <a:solidFill>
                            <a:srgbClr val="000000"/>
                          </a:solidFill>
                          <a:effectLst/>
                          <a:latin typeface="Times New Roman"/>
                        </a:rPr>
                        <a:t>0703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ru-RU" sz="800" b="0" i="0" u="none" strike="noStrike">
                          <a:solidFill>
                            <a:srgbClr val="000000"/>
                          </a:solidFill>
                          <a:effectLst/>
                          <a:latin typeface="Times New Roman"/>
                        </a:rPr>
                        <a:t>Дополнительное образование детей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smtClean="0">
                          <a:solidFill>
                            <a:srgbClr val="000000"/>
                          </a:solidFill>
                          <a:effectLst/>
                          <a:latin typeface="Times New Roman"/>
                        </a:rPr>
                        <a:t>435,0</a:t>
                      </a:r>
                      <a:endParaRPr lang="ru-RU" sz="8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smtClean="0">
                          <a:solidFill>
                            <a:srgbClr val="000000"/>
                          </a:solidFill>
                          <a:effectLst/>
                          <a:latin typeface="Times New Roman"/>
                        </a:rPr>
                        <a:t>512,0</a:t>
                      </a:r>
                      <a:endParaRPr lang="ru-RU" sz="8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508,9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577,4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593,6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600,1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r>
              <a:tr h="114388">
                <a:tc>
                  <a:txBody>
                    <a:bodyPr/>
                    <a:lstStyle/>
                    <a:p>
                      <a:pPr algn="ctr" fontAlgn="ctr"/>
                      <a:r>
                        <a:rPr lang="ru-RU" sz="800" b="0" i="0" u="none" strike="noStrike">
                          <a:solidFill>
                            <a:srgbClr val="000000"/>
                          </a:solidFill>
                          <a:effectLst/>
                          <a:latin typeface="Times New Roman"/>
                        </a:rPr>
                        <a:t>0707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ru-RU" sz="800" b="0" i="0" u="none" strike="noStrike">
                          <a:solidFill>
                            <a:srgbClr val="000000"/>
                          </a:solidFill>
                          <a:effectLst/>
                          <a:latin typeface="Times New Roman"/>
                        </a:rPr>
                        <a:t>Молодежная политика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smtClean="0">
                          <a:solidFill>
                            <a:srgbClr val="000000"/>
                          </a:solidFill>
                          <a:effectLst/>
                          <a:latin typeface="Times New Roman"/>
                        </a:rPr>
                        <a:t>373,7</a:t>
                      </a:r>
                      <a:endParaRPr lang="ru-RU" sz="8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448,3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448,3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261,1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269,1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270,3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r>
              <a:tr h="173644">
                <a:tc>
                  <a:txBody>
                    <a:bodyPr/>
                    <a:lstStyle/>
                    <a:p>
                      <a:pPr algn="ctr" fontAlgn="ctr"/>
                      <a:r>
                        <a:rPr lang="ru-RU" sz="800" b="0" i="0" u="none" strike="noStrike" dirty="0">
                          <a:solidFill>
                            <a:srgbClr val="000000"/>
                          </a:solidFill>
                          <a:effectLst/>
                          <a:latin typeface="Times New Roman"/>
                        </a:rPr>
                        <a:t>0709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ru-RU" sz="800" b="0" i="0" u="none" strike="noStrike" dirty="0">
                          <a:solidFill>
                            <a:srgbClr val="000000"/>
                          </a:solidFill>
                          <a:effectLst/>
                          <a:latin typeface="Times New Roman"/>
                        </a:rPr>
                        <a:t>Другие вопросы в области образования</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smtClean="0">
                          <a:solidFill>
                            <a:srgbClr val="000000"/>
                          </a:solidFill>
                          <a:effectLst/>
                          <a:latin typeface="Times New Roman"/>
                        </a:rPr>
                        <a:t>213,4</a:t>
                      </a:r>
                      <a:endParaRPr lang="ru-RU" sz="8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230,0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230,0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247,1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251,9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230,0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r>
            </a:tbl>
          </a:graphicData>
        </a:graphic>
      </p:graphicFrame>
    </p:spTree>
    <p:extLst>
      <p:ext uri="{BB962C8B-B14F-4D97-AF65-F5344CB8AC3E}">
        <p14:creationId xmlns:p14="http://schemas.microsoft.com/office/powerpoint/2010/main" val="32836720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271A52"/>
        </a:solidFill>
        <a:effectLst/>
      </p:bgPr>
    </p:bg>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928072"/>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43608" y="195486"/>
            <a:ext cx="7920880" cy="504056"/>
          </a:xfrm>
        </p:spPr>
        <p:txBody>
          <a:bodyPr anchor="t">
            <a:noAutofit/>
          </a:bodyPr>
          <a:lstStyle/>
          <a:p>
            <a:r>
              <a:rPr lang="ru-RU" sz="1600" b="1" dirty="0" smtClean="0">
                <a:solidFill>
                  <a:schemeClr val="bg1"/>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Проект бюджета Городского округа Подольск на 2025 год и на плановый период 2026-2027 годов сформирован на основании:</a:t>
            </a:r>
            <a:endParaRPr lang="ru-RU" sz="1600" b="1" dirty="0">
              <a:solidFill>
                <a:schemeClr val="bg1"/>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endParaRPr>
          </a:p>
        </p:txBody>
      </p:sp>
      <p:sp>
        <p:nvSpPr>
          <p:cNvPr id="3" name="Прямоугольник 2"/>
          <p:cNvSpPr/>
          <p:nvPr/>
        </p:nvSpPr>
        <p:spPr>
          <a:xfrm>
            <a:off x="827584" y="1131590"/>
            <a:ext cx="6120680" cy="3231654"/>
          </a:xfrm>
          <a:prstGeom prst="rect">
            <a:avLst/>
          </a:prstGeom>
        </p:spPr>
        <p:txBody>
          <a:bodyPr wrap="square">
            <a:spAutoFit/>
          </a:bodyPr>
          <a:lstStyle/>
          <a:p>
            <a:pPr marL="285750" indent="-285750">
              <a:buFont typeface="Wingdings" pitchFamily="2" charset="2"/>
              <a:buChar char="Ø"/>
            </a:pPr>
            <a:r>
              <a:rPr lang="ru-RU" sz="1600" spc="-4" dirty="0">
                <a:solidFill>
                  <a:schemeClr val="bg1"/>
                </a:solidFill>
                <a:latin typeface="Philosopher" panose="00000500000000000000" pitchFamily="2" charset="-52"/>
                <a:cs typeface="Trebuchet MS"/>
              </a:rPr>
              <a:t>Послания Президента Российской Федерации Федеральному Собранию Российской Федерации от </a:t>
            </a:r>
            <a:r>
              <a:rPr lang="ru-RU" sz="1600" spc="-4" dirty="0" smtClean="0">
                <a:solidFill>
                  <a:schemeClr val="bg1"/>
                </a:solidFill>
                <a:latin typeface="Philosopher" panose="00000500000000000000" pitchFamily="2" charset="-52"/>
                <a:cs typeface="Trebuchet MS"/>
              </a:rPr>
              <a:t>29 февраля 2024 </a:t>
            </a:r>
            <a:r>
              <a:rPr lang="ru-RU" sz="1600" spc="-4" dirty="0">
                <a:solidFill>
                  <a:schemeClr val="bg1"/>
                </a:solidFill>
                <a:latin typeface="Philosopher" panose="00000500000000000000" pitchFamily="2" charset="-52"/>
                <a:cs typeface="Trebuchet MS"/>
              </a:rPr>
              <a:t>года</a:t>
            </a:r>
          </a:p>
          <a:p>
            <a:pPr marL="285750" indent="-285750">
              <a:buFont typeface="Wingdings" pitchFamily="2" charset="2"/>
              <a:buChar char="ü"/>
            </a:pPr>
            <a:endParaRPr lang="ru-RU" sz="1600" spc="-4" dirty="0">
              <a:solidFill>
                <a:srgbClr val="FF0000"/>
              </a:solidFill>
              <a:latin typeface="Philosopher" panose="00000500000000000000" pitchFamily="2" charset="-52"/>
              <a:cs typeface="Trebuchet MS"/>
            </a:endParaRPr>
          </a:p>
          <a:p>
            <a:pPr marL="285750" indent="-285750">
              <a:buFont typeface="Wingdings" pitchFamily="2" charset="2"/>
              <a:buChar char="Ø"/>
            </a:pPr>
            <a:r>
              <a:rPr lang="ru-RU" sz="1600" spc="-4" dirty="0" smtClean="0">
                <a:solidFill>
                  <a:schemeClr val="bg1"/>
                </a:solidFill>
                <a:latin typeface="Philosopher" panose="00000500000000000000" pitchFamily="2" charset="-52"/>
                <a:cs typeface="Trebuchet MS"/>
              </a:rPr>
              <a:t>Указа </a:t>
            </a:r>
            <a:r>
              <a:rPr lang="ru-RU" sz="1600" spc="-4" dirty="0">
                <a:solidFill>
                  <a:schemeClr val="bg1"/>
                </a:solidFill>
                <a:latin typeface="Philosopher" panose="00000500000000000000" pitchFamily="2" charset="-52"/>
                <a:cs typeface="Trebuchet MS"/>
              </a:rPr>
              <a:t>Президента Российской Федерации от 7 мая </a:t>
            </a:r>
            <a:r>
              <a:rPr lang="ru-RU" sz="1600" spc="-4" dirty="0" smtClean="0">
                <a:solidFill>
                  <a:schemeClr val="bg1"/>
                </a:solidFill>
                <a:latin typeface="Philosopher" panose="00000500000000000000" pitchFamily="2" charset="-52"/>
                <a:cs typeface="Trebuchet MS"/>
              </a:rPr>
              <a:t>2024 </a:t>
            </a:r>
            <a:r>
              <a:rPr lang="ru-RU" sz="1600" spc="-4" dirty="0">
                <a:solidFill>
                  <a:schemeClr val="bg1"/>
                </a:solidFill>
                <a:latin typeface="Philosopher" panose="00000500000000000000" pitchFamily="2" charset="-52"/>
                <a:cs typeface="Trebuchet MS"/>
              </a:rPr>
              <a:t>года </a:t>
            </a:r>
            <a:r>
              <a:rPr lang="ru-RU" sz="1600" spc="-4" dirty="0" smtClean="0">
                <a:solidFill>
                  <a:schemeClr val="bg1"/>
                </a:solidFill>
                <a:latin typeface="Philosopher" panose="00000500000000000000" pitchFamily="2" charset="-52"/>
                <a:cs typeface="Trebuchet MS"/>
              </a:rPr>
              <a:t>   № 309 </a:t>
            </a:r>
          </a:p>
          <a:p>
            <a:pPr marL="285750" indent="-285750">
              <a:buFont typeface="Wingdings" pitchFamily="2" charset="2"/>
              <a:buChar char="Ø"/>
            </a:pPr>
            <a:r>
              <a:rPr lang="ru-RU" sz="1600" spc="-4" dirty="0" smtClean="0">
                <a:solidFill>
                  <a:schemeClr val="bg1"/>
                </a:solidFill>
                <a:latin typeface="Philosopher" panose="00000500000000000000" pitchFamily="2" charset="-52"/>
                <a:cs typeface="Trebuchet MS"/>
              </a:rPr>
              <a:t>Основных </a:t>
            </a:r>
            <a:r>
              <a:rPr lang="ru-RU" sz="1600" spc="-4" dirty="0">
                <a:solidFill>
                  <a:schemeClr val="bg1"/>
                </a:solidFill>
                <a:latin typeface="Philosopher" panose="00000500000000000000" pitchFamily="2" charset="-52"/>
                <a:cs typeface="Trebuchet MS"/>
              </a:rPr>
              <a:t>направлений бюджетной и налоговой политики </a:t>
            </a:r>
            <a:r>
              <a:rPr lang="ru-RU" sz="1600" spc="-4" dirty="0" smtClean="0">
                <a:solidFill>
                  <a:schemeClr val="bg1"/>
                </a:solidFill>
                <a:latin typeface="Philosopher" panose="00000500000000000000" pitchFamily="2" charset="-52"/>
                <a:cs typeface="Trebuchet MS"/>
              </a:rPr>
              <a:t>   </a:t>
            </a:r>
          </a:p>
          <a:p>
            <a:r>
              <a:rPr lang="ru-RU" sz="1600" spc="-4" dirty="0" smtClean="0">
                <a:solidFill>
                  <a:schemeClr val="bg1"/>
                </a:solidFill>
                <a:latin typeface="Philosopher" panose="00000500000000000000" pitchFamily="2" charset="-52"/>
                <a:cs typeface="Trebuchet MS"/>
              </a:rPr>
              <a:t>       Городского </a:t>
            </a:r>
            <a:r>
              <a:rPr lang="ru-RU" sz="1600" spc="-4" dirty="0">
                <a:solidFill>
                  <a:schemeClr val="bg1"/>
                </a:solidFill>
                <a:latin typeface="Philosopher" panose="00000500000000000000" pitchFamily="2" charset="-52"/>
                <a:cs typeface="Trebuchet MS"/>
              </a:rPr>
              <a:t>округа Подольск</a:t>
            </a:r>
          </a:p>
          <a:p>
            <a:pPr marL="285750" indent="-285750">
              <a:buFont typeface="Wingdings" pitchFamily="2" charset="2"/>
              <a:buChar char="ü"/>
            </a:pPr>
            <a:endParaRPr lang="ru-RU" sz="1600" spc="-4" dirty="0">
              <a:solidFill>
                <a:schemeClr val="bg1"/>
              </a:solidFill>
              <a:latin typeface="Philosopher" panose="00000500000000000000" pitchFamily="2" charset="-52"/>
              <a:cs typeface="Trebuchet MS"/>
            </a:endParaRPr>
          </a:p>
          <a:p>
            <a:pPr marL="285750" indent="-285750">
              <a:buFont typeface="Wingdings" pitchFamily="2" charset="2"/>
              <a:buChar char="Ø"/>
            </a:pPr>
            <a:r>
              <a:rPr lang="ru-RU" sz="1600" spc="-4" dirty="0">
                <a:solidFill>
                  <a:schemeClr val="bg1"/>
                </a:solidFill>
                <a:latin typeface="Philosopher" panose="00000500000000000000" pitchFamily="2" charset="-52"/>
                <a:cs typeface="Trebuchet MS"/>
              </a:rPr>
              <a:t>Основных показателей социально-экономического развития Городского округа Подольск</a:t>
            </a:r>
          </a:p>
          <a:p>
            <a:pPr marL="285750" indent="-285750">
              <a:buFont typeface="Wingdings" pitchFamily="2" charset="2"/>
              <a:buChar char="Ø"/>
            </a:pPr>
            <a:endParaRPr lang="ru-RU" sz="1600" spc="-4" dirty="0">
              <a:solidFill>
                <a:schemeClr val="bg1"/>
              </a:solidFill>
              <a:latin typeface="Philosopher" panose="00000500000000000000" pitchFamily="2" charset="-52"/>
              <a:cs typeface="Trebuchet MS"/>
            </a:endParaRPr>
          </a:p>
          <a:p>
            <a:pPr marL="285750" indent="-285750">
              <a:buFont typeface="Wingdings" pitchFamily="2" charset="2"/>
              <a:buChar char="Ø"/>
            </a:pPr>
            <a:r>
              <a:rPr lang="ru-RU" sz="1600" b="1" spc="-4" dirty="0">
                <a:solidFill>
                  <a:schemeClr val="bg1"/>
                </a:solidFill>
                <a:latin typeface="Philosopher" panose="00000500000000000000" pitchFamily="2" charset="-52"/>
                <a:cs typeface="Trebuchet MS"/>
              </a:rPr>
              <a:t>М</a:t>
            </a:r>
            <a:r>
              <a:rPr lang="ru-RU" sz="1600" spc="-4" dirty="0">
                <a:solidFill>
                  <a:schemeClr val="bg1"/>
                </a:solidFill>
                <a:latin typeface="Philosopher" panose="00000500000000000000" pitchFamily="2" charset="-52"/>
                <a:cs typeface="Trebuchet MS"/>
              </a:rPr>
              <a:t>униципальных программ Городского округа Подольск</a:t>
            </a:r>
          </a:p>
          <a:p>
            <a:pPr marL="171450" indent="-171450">
              <a:buFont typeface="Wingdings" pitchFamily="2" charset="2"/>
              <a:buChar char="Ø"/>
            </a:pPr>
            <a:endParaRPr lang="ru-RU" sz="1200" dirty="0">
              <a:solidFill>
                <a:srgbClr val="FF0000"/>
              </a:solidFill>
            </a:endParaRPr>
          </a:p>
        </p:txBody>
      </p:sp>
    </p:spTree>
    <p:extLst>
      <p:ext uri="{BB962C8B-B14F-4D97-AF65-F5344CB8AC3E}">
        <p14:creationId xmlns:p14="http://schemas.microsoft.com/office/powerpoint/2010/main" val="1467679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904056" y="51470"/>
            <a:ext cx="8060432" cy="936104"/>
          </a:xfrm>
        </p:spPr>
        <p:txBody>
          <a:bodyPr anchor="t">
            <a:noAutofit/>
          </a:bodyPr>
          <a:lstStyle/>
          <a:p>
            <a:pPr marL="457200" marR="0" lvl="1" indent="0" algn="ctr" defTabSz="914400" rtl="0" eaLnBrk="1" fontAlgn="ctr" latinLnBrk="0" hangingPunct="1">
              <a:lnSpc>
                <a:spcPct val="100000"/>
              </a:lnSpc>
              <a:spcBef>
                <a:spcPct val="0"/>
              </a:spcBef>
              <a:spcAft>
                <a:spcPts val="0"/>
              </a:spcAft>
              <a:tabLst/>
              <a:defRPr/>
            </a:pPr>
            <a:r>
              <a:rPr lang="ru-RU" sz="1500" b="1" kern="1200" dirty="0" smtClean="0">
                <a:solidFill>
                  <a:prstClr val="white"/>
                </a:solidFill>
                <a:latin typeface="Philosopher" panose="00000500000000000000" pitchFamily="2" charset="-52"/>
                <a:ea typeface="+mn-ea"/>
                <a:cs typeface="+mn-cs"/>
              </a:rPr>
              <a:t>Расходы </a:t>
            </a:r>
            <a:r>
              <a:rPr lang="ru-RU" sz="1500" b="1" kern="1200" dirty="0">
                <a:solidFill>
                  <a:prstClr val="white"/>
                </a:solidFill>
                <a:latin typeface="Philosopher" panose="00000500000000000000" pitchFamily="2" charset="-52"/>
                <a:ea typeface="+mn-ea"/>
                <a:cs typeface="+mn-cs"/>
              </a:rPr>
              <a:t>бюджета Городского округа Подольск по разделам и </a:t>
            </a:r>
            <a:r>
              <a:rPr lang="ru-RU" sz="1500" b="1" kern="1200" dirty="0" smtClean="0">
                <a:solidFill>
                  <a:prstClr val="white"/>
                </a:solidFill>
                <a:latin typeface="Philosopher" panose="00000500000000000000" pitchFamily="2" charset="-52"/>
                <a:ea typeface="+mn-ea"/>
                <a:cs typeface="+mn-cs"/>
              </a:rPr>
              <a:t>подразделам классификации  </a:t>
            </a:r>
            <a:r>
              <a:rPr lang="ru-RU" sz="1500" b="1" kern="1200" dirty="0">
                <a:solidFill>
                  <a:prstClr val="white"/>
                </a:solidFill>
                <a:latin typeface="Philosopher" panose="00000500000000000000" pitchFamily="2" charset="-52"/>
                <a:ea typeface="+mn-ea"/>
                <a:cs typeface="+mn-cs"/>
              </a:rPr>
              <a:t>расходов на </a:t>
            </a:r>
            <a:r>
              <a:rPr lang="ru-RU" sz="1500" b="1" kern="1200" dirty="0" smtClean="0">
                <a:solidFill>
                  <a:prstClr val="white"/>
                </a:solidFill>
                <a:latin typeface="Philosopher" panose="00000500000000000000" pitchFamily="2" charset="-52"/>
                <a:ea typeface="+mn-ea"/>
                <a:cs typeface="+mn-cs"/>
              </a:rPr>
              <a:t>2025 </a:t>
            </a:r>
            <a:r>
              <a:rPr lang="ru-RU" sz="1500" b="1" kern="1200" dirty="0">
                <a:solidFill>
                  <a:prstClr val="white"/>
                </a:solidFill>
                <a:latin typeface="Philosopher" panose="00000500000000000000" pitchFamily="2" charset="-52"/>
                <a:ea typeface="+mn-ea"/>
                <a:cs typeface="+mn-cs"/>
              </a:rPr>
              <a:t>год  и на плановый период </a:t>
            </a:r>
            <a:r>
              <a:rPr lang="ru-RU" sz="1500" b="1" kern="1200" dirty="0" smtClean="0">
                <a:solidFill>
                  <a:prstClr val="white"/>
                </a:solidFill>
                <a:latin typeface="Philosopher" panose="00000500000000000000" pitchFamily="2" charset="-52"/>
                <a:ea typeface="+mn-ea"/>
                <a:cs typeface="+mn-cs"/>
              </a:rPr>
              <a:t>2026-2027 годов (млн. рублей)</a:t>
            </a:r>
            <a:r>
              <a:rPr lang="ru-RU" sz="1500" b="1" kern="1200" dirty="0">
                <a:solidFill>
                  <a:prstClr val="white"/>
                </a:solidFill>
                <a:latin typeface="Philosopher" panose="00000500000000000000" pitchFamily="2" charset="-52"/>
                <a:ea typeface="+mn-ea"/>
                <a:cs typeface="+mn-cs"/>
              </a:rPr>
              <a:t/>
            </a:r>
            <a:br>
              <a:rPr lang="ru-RU" sz="1500" b="1" kern="1200" dirty="0">
                <a:solidFill>
                  <a:prstClr val="white"/>
                </a:solidFill>
                <a:latin typeface="Philosopher" panose="00000500000000000000" pitchFamily="2" charset="-52"/>
                <a:ea typeface="+mn-ea"/>
                <a:cs typeface="+mn-cs"/>
              </a:rPr>
            </a:br>
            <a:endParaRPr lang="ru-RU" sz="15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endParaRPr>
          </a:p>
        </p:txBody>
      </p:sp>
      <p:sp>
        <p:nvSpPr>
          <p:cNvPr id="3" name="Прямоугольник 2"/>
          <p:cNvSpPr/>
          <p:nvPr/>
        </p:nvSpPr>
        <p:spPr>
          <a:xfrm>
            <a:off x="1043608" y="1131590"/>
            <a:ext cx="7056784" cy="677108"/>
          </a:xfrm>
          <a:prstGeom prst="rect">
            <a:avLst/>
          </a:prstGeom>
        </p:spPr>
        <p:txBody>
          <a:bodyPr wrap="square">
            <a:spAutoFit/>
          </a:bodyPr>
          <a:lstStyle/>
          <a:p>
            <a:endParaRPr lang="ru-RU" sz="1400" dirty="0" smtClean="0">
              <a:solidFill>
                <a:srgbClr val="271A52"/>
              </a:solidFill>
            </a:endParaRPr>
          </a:p>
          <a:p>
            <a:endParaRPr lang="ru-RU" sz="1200" dirty="0" smtClean="0">
              <a:solidFill>
                <a:prstClr val="black"/>
              </a:solidFill>
            </a:endParaRPr>
          </a:p>
          <a:p>
            <a:endParaRPr lang="ru-RU" sz="1200" dirty="0">
              <a:solidFill>
                <a:prstClr val="black"/>
              </a:solidFill>
            </a:endParaRPr>
          </a:p>
        </p:txBody>
      </p:sp>
      <p:graphicFrame>
        <p:nvGraphicFramePr>
          <p:cNvPr id="5" name="Таблица 4"/>
          <p:cNvGraphicFramePr>
            <a:graphicFrameLocks noGrp="1"/>
          </p:cNvGraphicFramePr>
          <p:nvPr>
            <p:extLst>
              <p:ext uri="{D42A27DB-BD31-4B8C-83A1-F6EECF244321}">
                <p14:modId xmlns:p14="http://schemas.microsoft.com/office/powerpoint/2010/main" val="1275986530"/>
              </p:ext>
            </p:extLst>
          </p:nvPr>
        </p:nvGraphicFramePr>
        <p:xfrm>
          <a:off x="558670" y="1059582"/>
          <a:ext cx="8170676" cy="3647251"/>
        </p:xfrm>
        <a:graphic>
          <a:graphicData uri="http://schemas.openxmlformats.org/drawingml/2006/table">
            <a:tbl>
              <a:tblPr/>
              <a:tblGrid>
                <a:gridCol w="524215"/>
                <a:gridCol w="2373651"/>
                <a:gridCol w="864096"/>
                <a:gridCol w="777813"/>
                <a:gridCol w="860037"/>
                <a:gridCol w="882430"/>
                <a:gridCol w="952330"/>
                <a:gridCol w="936104"/>
              </a:tblGrid>
              <a:tr h="419684">
                <a:tc>
                  <a:txBody>
                    <a:bodyPr/>
                    <a:lstStyle/>
                    <a:p>
                      <a:pPr algn="ctr" fontAlgn="ctr"/>
                      <a:r>
                        <a:rPr lang="ru-RU" sz="800" b="0" i="0" u="none" strike="noStrike" dirty="0">
                          <a:solidFill>
                            <a:srgbClr val="000000"/>
                          </a:solidFill>
                          <a:effectLst/>
                          <a:latin typeface="Times New Roman"/>
                        </a:rPr>
                        <a:t>Код</a:t>
                      </a:r>
                    </a:p>
                  </a:txBody>
                  <a:tcPr marL="4201" marR="4201" marT="42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ru-RU" sz="800" b="0" i="0" u="none" strike="noStrike" dirty="0">
                          <a:solidFill>
                            <a:srgbClr val="000000"/>
                          </a:solidFill>
                          <a:effectLst/>
                          <a:latin typeface="Times New Roman"/>
                        </a:rPr>
                        <a:t>Наименование разделов, подразделов</a:t>
                      </a:r>
                    </a:p>
                  </a:txBody>
                  <a:tcPr marL="4201" marR="4201" marT="42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ru-RU" sz="800" b="0" i="0" u="none" strike="noStrike" dirty="0">
                          <a:solidFill>
                            <a:srgbClr val="000000"/>
                          </a:solidFill>
                          <a:effectLst/>
                          <a:latin typeface="Times New Roman"/>
                        </a:rPr>
                        <a:t>Факт </a:t>
                      </a:r>
                      <a:r>
                        <a:rPr lang="ru-RU" sz="800" b="0" i="0" u="none" strike="noStrike" dirty="0" smtClean="0">
                          <a:solidFill>
                            <a:srgbClr val="000000"/>
                          </a:solidFill>
                          <a:effectLst/>
                          <a:latin typeface="Times New Roman"/>
                        </a:rPr>
                        <a:t>2023 </a:t>
                      </a:r>
                      <a:r>
                        <a:rPr lang="ru-RU" sz="800" b="0" i="0" u="none" strike="noStrike" dirty="0">
                          <a:solidFill>
                            <a:srgbClr val="000000"/>
                          </a:solidFill>
                          <a:effectLst/>
                          <a:latin typeface="Times New Roman"/>
                        </a:rPr>
                        <a:t>года</a:t>
                      </a:r>
                    </a:p>
                  </a:txBody>
                  <a:tcPr marL="4201" marR="4201" marT="42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ru-RU" sz="800" b="0" i="0" u="none" strike="noStrike" dirty="0">
                          <a:solidFill>
                            <a:srgbClr val="000000"/>
                          </a:solidFill>
                          <a:effectLst/>
                          <a:latin typeface="Times New Roman"/>
                        </a:rPr>
                        <a:t>План </a:t>
                      </a:r>
                      <a:r>
                        <a:rPr lang="ru-RU" sz="800" b="0" i="0" u="none" strike="noStrike" dirty="0" smtClean="0">
                          <a:solidFill>
                            <a:srgbClr val="000000"/>
                          </a:solidFill>
                          <a:effectLst/>
                          <a:latin typeface="Times New Roman"/>
                        </a:rPr>
                        <a:t>2024  </a:t>
                      </a:r>
                      <a:r>
                        <a:rPr lang="ru-RU" sz="800" b="0" i="0" u="none" strike="noStrike" dirty="0">
                          <a:solidFill>
                            <a:srgbClr val="000000"/>
                          </a:solidFill>
                          <a:effectLst/>
                          <a:latin typeface="Times New Roman"/>
                        </a:rPr>
                        <a:t>года</a:t>
                      </a:r>
                    </a:p>
                  </a:txBody>
                  <a:tcPr marL="4201" marR="4201" marT="42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ru-RU" sz="800" b="0" i="0" u="none" strike="noStrike" dirty="0">
                          <a:solidFill>
                            <a:srgbClr val="000000"/>
                          </a:solidFill>
                          <a:effectLst/>
                          <a:latin typeface="Times New Roman"/>
                        </a:rPr>
                        <a:t>Ожидаемое исполнение </a:t>
                      </a:r>
                      <a:r>
                        <a:rPr lang="ru-RU" sz="800" b="0" i="0" u="none" strike="noStrike" dirty="0" smtClean="0">
                          <a:solidFill>
                            <a:srgbClr val="000000"/>
                          </a:solidFill>
                          <a:effectLst/>
                          <a:latin typeface="Times New Roman"/>
                        </a:rPr>
                        <a:t>2024  </a:t>
                      </a:r>
                      <a:r>
                        <a:rPr lang="ru-RU" sz="800" b="0" i="0" u="none" strike="noStrike" dirty="0">
                          <a:solidFill>
                            <a:srgbClr val="000000"/>
                          </a:solidFill>
                          <a:effectLst/>
                          <a:latin typeface="Times New Roman"/>
                        </a:rPr>
                        <a:t>года</a:t>
                      </a:r>
                    </a:p>
                  </a:txBody>
                  <a:tcPr marL="4201" marR="4201" marT="42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ru-RU" sz="800" b="0" i="0" u="none" strike="noStrike" dirty="0">
                          <a:solidFill>
                            <a:srgbClr val="000000"/>
                          </a:solidFill>
                          <a:effectLst/>
                          <a:latin typeface="Times New Roman"/>
                        </a:rPr>
                        <a:t>Прогноз на </a:t>
                      </a:r>
                      <a:r>
                        <a:rPr lang="ru-RU" sz="800" b="0" i="0" u="none" strike="noStrike" dirty="0" smtClean="0">
                          <a:solidFill>
                            <a:srgbClr val="000000"/>
                          </a:solidFill>
                          <a:effectLst/>
                          <a:latin typeface="Times New Roman"/>
                        </a:rPr>
                        <a:t>2025 </a:t>
                      </a:r>
                      <a:r>
                        <a:rPr lang="ru-RU" sz="800" b="0" i="0" u="none" strike="noStrike" dirty="0">
                          <a:solidFill>
                            <a:srgbClr val="000000"/>
                          </a:solidFill>
                          <a:effectLst/>
                          <a:latin typeface="Times New Roman"/>
                        </a:rPr>
                        <a:t>год</a:t>
                      </a:r>
                    </a:p>
                  </a:txBody>
                  <a:tcPr marL="4201" marR="4201" marT="42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ru-RU" sz="800" b="0" i="0" u="none" strike="noStrike" dirty="0">
                          <a:solidFill>
                            <a:srgbClr val="000000"/>
                          </a:solidFill>
                          <a:effectLst/>
                          <a:latin typeface="Times New Roman"/>
                        </a:rPr>
                        <a:t>Прогноз на </a:t>
                      </a:r>
                      <a:r>
                        <a:rPr lang="ru-RU" sz="800" b="0" i="0" u="none" strike="noStrike" dirty="0" smtClean="0">
                          <a:solidFill>
                            <a:srgbClr val="000000"/>
                          </a:solidFill>
                          <a:effectLst/>
                          <a:latin typeface="Times New Roman"/>
                        </a:rPr>
                        <a:t>2026 </a:t>
                      </a:r>
                      <a:r>
                        <a:rPr lang="ru-RU" sz="800" b="0" i="0" u="none" strike="noStrike" dirty="0">
                          <a:solidFill>
                            <a:srgbClr val="000000"/>
                          </a:solidFill>
                          <a:effectLst/>
                          <a:latin typeface="Times New Roman"/>
                        </a:rPr>
                        <a:t>год</a:t>
                      </a:r>
                    </a:p>
                  </a:txBody>
                  <a:tcPr marL="4201" marR="4201" marT="42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ru-RU" sz="800" b="0" i="0" u="none" strike="noStrike" dirty="0">
                          <a:solidFill>
                            <a:srgbClr val="000000"/>
                          </a:solidFill>
                          <a:effectLst/>
                          <a:latin typeface="Times New Roman"/>
                        </a:rPr>
                        <a:t>Прогноз на </a:t>
                      </a:r>
                      <a:r>
                        <a:rPr lang="ru-RU" sz="800" b="0" i="0" u="none" strike="noStrike" dirty="0" smtClean="0">
                          <a:solidFill>
                            <a:srgbClr val="000000"/>
                          </a:solidFill>
                          <a:effectLst/>
                          <a:latin typeface="Times New Roman"/>
                        </a:rPr>
                        <a:t>2027 год</a:t>
                      </a:r>
                      <a:endParaRPr lang="ru-RU" sz="800" b="0" i="0" u="none" strike="noStrike" dirty="0">
                        <a:solidFill>
                          <a:srgbClr val="000000"/>
                        </a:solidFill>
                        <a:effectLst/>
                        <a:latin typeface="Times New Roman"/>
                      </a:endParaRPr>
                    </a:p>
                  </a:txBody>
                  <a:tcPr marL="4201" marR="4201" marT="42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56380">
                <a:tc>
                  <a:txBody>
                    <a:bodyPr/>
                    <a:lstStyle/>
                    <a:p>
                      <a:pPr algn="ctr" fontAlgn="ctr"/>
                      <a:r>
                        <a:rPr lang="ru-RU" sz="800" b="1" i="0" u="none" strike="noStrike" dirty="0">
                          <a:solidFill>
                            <a:srgbClr val="000000"/>
                          </a:solidFill>
                          <a:effectLst/>
                          <a:latin typeface="Times New Roman"/>
                        </a:rPr>
                        <a:t>0800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ctr"/>
                      <a:r>
                        <a:rPr lang="ru-RU" sz="800" b="1" i="0" u="none" strike="noStrike">
                          <a:solidFill>
                            <a:srgbClr val="000000"/>
                          </a:solidFill>
                          <a:effectLst/>
                          <a:latin typeface="Times New Roman"/>
                        </a:rPr>
                        <a:t>Культура, кинематография</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dirty="0" smtClean="0">
                          <a:solidFill>
                            <a:srgbClr val="000000"/>
                          </a:solidFill>
                          <a:effectLst/>
                          <a:latin typeface="Times New Roman"/>
                        </a:rPr>
                        <a:t>1 008,2</a:t>
                      </a:r>
                      <a:endParaRPr lang="ru-RU" sz="8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dirty="0">
                          <a:solidFill>
                            <a:srgbClr val="000000"/>
                          </a:solidFill>
                          <a:effectLst/>
                          <a:latin typeface="Times New Roman"/>
                        </a:rPr>
                        <a:t>1 255,9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dirty="0">
                          <a:solidFill>
                            <a:srgbClr val="000000"/>
                          </a:solidFill>
                          <a:effectLst/>
                          <a:latin typeface="Times New Roman"/>
                        </a:rPr>
                        <a:t>1 255,9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a:solidFill>
                            <a:srgbClr val="000000"/>
                          </a:solidFill>
                          <a:effectLst/>
                          <a:latin typeface="Times New Roman"/>
                        </a:rPr>
                        <a:t>1 077,2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a:solidFill>
                            <a:srgbClr val="000000"/>
                          </a:solidFill>
                          <a:effectLst/>
                          <a:latin typeface="Times New Roman"/>
                        </a:rPr>
                        <a:t>1 127,2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a:solidFill>
                            <a:srgbClr val="000000"/>
                          </a:solidFill>
                          <a:effectLst/>
                          <a:latin typeface="Times New Roman"/>
                        </a:rPr>
                        <a:t>1 144,1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r>
              <a:tr h="144016">
                <a:tc>
                  <a:txBody>
                    <a:bodyPr/>
                    <a:lstStyle/>
                    <a:p>
                      <a:pPr algn="ctr" fontAlgn="ctr"/>
                      <a:r>
                        <a:rPr lang="ru-RU" sz="800" b="0" i="0" u="none" strike="noStrike">
                          <a:solidFill>
                            <a:srgbClr val="000000"/>
                          </a:solidFill>
                          <a:effectLst/>
                          <a:latin typeface="Times New Roman"/>
                        </a:rPr>
                        <a:t>0801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ru-RU" sz="800" b="0" i="0" u="none" strike="noStrike">
                          <a:solidFill>
                            <a:srgbClr val="000000"/>
                          </a:solidFill>
                          <a:effectLst/>
                          <a:latin typeface="Times New Roman"/>
                        </a:rPr>
                        <a:t>Культура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smtClean="0">
                          <a:solidFill>
                            <a:srgbClr val="000000"/>
                          </a:solidFill>
                          <a:effectLst/>
                          <a:latin typeface="Times New Roman"/>
                        </a:rPr>
                        <a:t>993,6</a:t>
                      </a:r>
                      <a:endParaRPr lang="ru-RU" sz="8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1 240,0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1 240,0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1 058,5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1 108,5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1 125,5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r>
              <a:tr h="160005">
                <a:tc>
                  <a:txBody>
                    <a:bodyPr/>
                    <a:lstStyle/>
                    <a:p>
                      <a:pPr algn="ctr" fontAlgn="ctr"/>
                      <a:r>
                        <a:rPr lang="ru-RU" sz="800" b="0" i="0" u="none" strike="noStrike">
                          <a:solidFill>
                            <a:srgbClr val="000000"/>
                          </a:solidFill>
                          <a:effectLst/>
                          <a:latin typeface="Times New Roman"/>
                        </a:rPr>
                        <a:t>0804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ru-RU" sz="800" b="0" i="0" u="none" strike="noStrike">
                          <a:solidFill>
                            <a:srgbClr val="000000"/>
                          </a:solidFill>
                          <a:effectLst/>
                          <a:latin typeface="Times New Roman"/>
                        </a:rPr>
                        <a:t>Другие вопросы в области культуры, кинематографии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smtClean="0">
                          <a:solidFill>
                            <a:srgbClr val="000000"/>
                          </a:solidFill>
                          <a:effectLst/>
                          <a:latin typeface="Times New Roman"/>
                        </a:rPr>
                        <a:t>14,6</a:t>
                      </a:r>
                      <a:endParaRPr lang="ru-RU" sz="8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15,9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15,9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r>
              <a:tr h="200035">
                <a:tc>
                  <a:txBody>
                    <a:bodyPr/>
                    <a:lstStyle/>
                    <a:p>
                      <a:pPr algn="ctr" fontAlgn="ctr"/>
                      <a:r>
                        <a:rPr lang="ru-RU" sz="800" b="1" i="0" u="none" strike="noStrike">
                          <a:solidFill>
                            <a:srgbClr val="000000"/>
                          </a:solidFill>
                          <a:effectLst/>
                          <a:latin typeface="Times New Roman"/>
                        </a:rPr>
                        <a:t>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ctr"/>
                      <a:r>
                        <a:rPr lang="ru-RU" sz="800" b="1" i="0" u="none" strike="noStrike">
                          <a:solidFill>
                            <a:srgbClr val="000000"/>
                          </a:solidFill>
                          <a:effectLst/>
                          <a:latin typeface="Times New Roman"/>
                        </a:rPr>
                        <a:t>Социальная политика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dirty="0" smtClean="0">
                          <a:solidFill>
                            <a:srgbClr val="000000"/>
                          </a:solidFill>
                          <a:effectLst/>
                          <a:latin typeface="Times New Roman"/>
                        </a:rPr>
                        <a:t>448,8</a:t>
                      </a:r>
                      <a:endParaRPr lang="ru-RU" sz="8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dirty="0">
                          <a:solidFill>
                            <a:srgbClr val="000000"/>
                          </a:solidFill>
                          <a:effectLst/>
                          <a:latin typeface="Times New Roman"/>
                        </a:rPr>
                        <a:t>698,2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dirty="0">
                          <a:solidFill>
                            <a:srgbClr val="000000"/>
                          </a:solidFill>
                          <a:effectLst/>
                          <a:latin typeface="Times New Roman"/>
                        </a:rPr>
                        <a:t>698,2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a:solidFill>
                            <a:srgbClr val="000000"/>
                          </a:solidFill>
                          <a:effectLst/>
                          <a:latin typeface="Times New Roman"/>
                        </a:rPr>
                        <a:t>281,9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a:solidFill>
                            <a:srgbClr val="000000"/>
                          </a:solidFill>
                          <a:effectLst/>
                          <a:latin typeface="Times New Roman"/>
                        </a:rPr>
                        <a:t>312,7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a:solidFill>
                            <a:srgbClr val="000000"/>
                          </a:solidFill>
                          <a:effectLst/>
                          <a:latin typeface="Times New Roman"/>
                        </a:rPr>
                        <a:t>307,5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r>
              <a:tr h="144016">
                <a:tc>
                  <a:txBody>
                    <a:bodyPr/>
                    <a:lstStyle/>
                    <a:p>
                      <a:pPr algn="ctr" fontAlgn="ctr"/>
                      <a:r>
                        <a:rPr lang="ru-RU" sz="800" b="0" i="0" u="none" strike="noStrike">
                          <a:solidFill>
                            <a:srgbClr val="000000"/>
                          </a:solidFill>
                          <a:effectLst/>
                          <a:latin typeface="Times New Roman"/>
                        </a:rPr>
                        <a:t>1001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ru-RU" sz="800" b="0" i="0" u="none" strike="noStrike">
                          <a:solidFill>
                            <a:srgbClr val="000000"/>
                          </a:solidFill>
                          <a:effectLst/>
                          <a:latin typeface="Times New Roman"/>
                        </a:rPr>
                        <a:t>Пенсионное обеспечение</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smtClean="0">
                          <a:solidFill>
                            <a:srgbClr val="000000"/>
                          </a:solidFill>
                          <a:effectLst/>
                          <a:latin typeface="Times New Roman"/>
                        </a:rPr>
                        <a:t>36,2</a:t>
                      </a:r>
                      <a:endParaRPr lang="ru-RU" sz="8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38,1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38,1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41,1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45,0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49,0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r>
              <a:tr h="144016">
                <a:tc>
                  <a:txBody>
                    <a:bodyPr/>
                    <a:lstStyle/>
                    <a:p>
                      <a:pPr algn="ctr" fontAlgn="ctr"/>
                      <a:r>
                        <a:rPr lang="ru-RU" sz="800" b="0" i="0" u="none" strike="noStrike">
                          <a:solidFill>
                            <a:srgbClr val="000000"/>
                          </a:solidFill>
                          <a:effectLst/>
                          <a:latin typeface="Times New Roman"/>
                        </a:rPr>
                        <a:t>1003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ru-RU" sz="800" b="0" i="0" u="none" strike="noStrike">
                          <a:solidFill>
                            <a:srgbClr val="000000"/>
                          </a:solidFill>
                          <a:effectLst/>
                          <a:latin typeface="Times New Roman"/>
                        </a:rPr>
                        <a:t>Социальное обеспечение населения</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smtClean="0">
                          <a:solidFill>
                            <a:srgbClr val="000000"/>
                          </a:solidFill>
                          <a:effectLst/>
                          <a:latin typeface="Times New Roman"/>
                        </a:rPr>
                        <a:t>91,3</a:t>
                      </a:r>
                      <a:endParaRPr lang="ru-RU" sz="8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262,5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262,5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136,6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141,7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148,6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r>
              <a:tr h="144016">
                <a:tc>
                  <a:txBody>
                    <a:bodyPr/>
                    <a:lstStyle/>
                    <a:p>
                      <a:pPr algn="ctr" fontAlgn="ctr"/>
                      <a:r>
                        <a:rPr lang="ru-RU" sz="800" b="0" i="0" u="none" strike="noStrike">
                          <a:solidFill>
                            <a:srgbClr val="000000"/>
                          </a:solidFill>
                          <a:effectLst/>
                          <a:latin typeface="Times New Roman"/>
                        </a:rPr>
                        <a:t>1004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ru-RU" sz="800" b="0" i="0" u="none" strike="noStrike">
                          <a:solidFill>
                            <a:srgbClr val="000000"/>
                          </a:solidFill>
                          <a:effectLst/>
                          <a:latin typeface="Times New Roman"/>
                        </a:rPr>
                        <a:t>Охрана семьи и детства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smtClean="0">
                          <a:solidFill>
                            <a:srgbClr val="000000"/>
                          </a:solidFill>
                          <a:effectLst/>
                          <a:latin typeface="Times New Roman"/>
                        </a:rPr>
                        <a:t>321,3</a:t>
                      </a:r>
                      <a:endParaRPr lang="ru-RU" sz="8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397,6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397,6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104,2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126,1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109,9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r>
              <a:tr h="216024">
                <a:tc>
                  <a:txBody>
                    <a:bodyPr/>
                    <a:lstStyle/>
                    <a:p>
                      <a:pPr algn="ctr" fontAlgn="ctr"/>
                      <a:r>
                        <a:rPr lang="ru-RU" sz="800" b="1" i="0" u="none" strike="noStrike">
                          <a:solidFill>
                            <a:srgbClr val="000000"/>
                          </a:solidFill>
                          <a:effectLst/>
                          <a:latin typeface="Times New Roman"/>
                        </a:rPr>
                        <a:t>1100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ctr"/>
                      <a:r>
                        <a:rPr lang="ru-RU" sz="800" b="1" i="0" u="none" strike="noStrike">
                          <a:solidFill>
                            <a:srgbClr val="000000"/>
                          </a:solidFill>
                          <a:effectLst/>
                          <a:latin typeface="Times New Roman"/>
                        </a:rPr>
                        <a:t>Физическая культура и спорт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dirty="0" smtClean="0">
                          <a:solidFill>
                            <a:srgbClr val="000000"/>
                          </a:solidFill>
                          <a:effectLst/>
                          <a:latin typeface="Times New Roman"/>
                        </a:rPr>
                        <a:t>826,1</a:t>
                      </a:r>
                      <a:endParaRPr lang="ru-RU" sz="8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dirty="0" smtClean="0">
                          <a:solidFill>
                            <a:srgbClr val="000000"/>
                          </a:solidFill>
                          <a:effectLst/>
                          <a:latin typeface="Times New Roman"/>
                        </a:rPr>
                        <a:t>820,2</a:t>
                      </a:r>
                      <a:endParaRPr lang="ru-RU" sz="8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dirty="0">
                          <a:solidFill>
                            <a:srgbClr val="000000"/>
                          </a:solidFill>
                          <a:effectLst/>
                          <a:latin typeface="Times New Roman"/>
                        </a:rPr>
                        <a:t>814,6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a:solidFill>
                            <a:srgbClr val="000000"/>
                          </a:solidFill>
                          <a:effectLst/>
                          <a:latin typeface="Times New Roman"/>
                        </a:rPr>
                        <a:t>1 096,9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a:solidFill>
                            <a:srgbClr val="000000"/>
                          </a:solidFill>
                          <a:effectLst/>
                          <a:latin typeface="Times New Roman"/>
                        </a:rPr>
                        <a:t>1 251,1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a:solidFill>
                            <a:srgbClr val="000000"/>
                          </a:solidFill>
                          <a:effectLst/>
                          <a:latin typeface="Times New Roman"/>
                        </a:rPr>
                        <a:t>1 130,4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r>
              <a:tr h="144016">
                <a:tc>
                  <a:txBody>
                    <a:bodyPr/>
                    <a:lstStyle/>
                    <a:p>
                      <a:pPr algn="ctr" fontAlgn="ctr"/>
                      <a:r>
                        <a:rPr lang="ru-RU" sz="800" b="0" i="0" u="none" strike="noStrike">
                          <a:solidFill>
                            <a:srgbClr val="000000"/>
                          </a:solidFill>
                          <a:effectLst/>
                          <a:latin typeface="Times New Roman"/>
                        </a:rPr>
                        <a:t>1101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ru-RU" sz="800" b="0" i="0" u="none" strike="noStrike">
                          <a:solidFill>
                            <a:srgbClr val="000000"/>
                          </a:solidFill>
                          <a:effectLst/>
                          <a:latin typeface="Times New Roman"/>
                        </a:rPr>
                        <a:t>Физическая культура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smtClean="0">
                          <a:solidFill>
                            <a:srgbClr val="000000"/>
                          </a:solidFill>
                          <a:effectLst/>
                          <a:latin typeface="Times New Roman"/>
                        </a:rPr>
                        <a:t>726,8</a:t>
                      </a:r>
                      <a:endParaRPr lang="ru-RU" sz="8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smtClean="0">
                          <a:solidFill>
                            <a:srgbClr val="000000"/>
                          </a:solidFill>
                          <a:effectLst/>
                          <a:latin typeface="Times New Roman"/>
                        </a:rPr>
                        <a:t>791,2</a:t>
                      </a:r>
                      <a:endParaRPr lang="ru-RU" sz="8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785,6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986,8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1 030,5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1 079,5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r>
              <a:tr h="147434">
                <a:tc>
                  <a:txBody>
                    <a:bodyPr/>
                    <a:lstStyle/>
                    <a:p>
                      <a:pPr algn="ctr" fontAlgn="ctr"/>
                      <a:r>
                        <a:rPr lang="ru-RU" sz="800" b="0" i="0" u="none" strike="noStrike">
                          <a:solidFill>
                            <a:srgbClr val="000000"/>
                          </a:solidFill>
                          <a:effectLst/>
                          <a:latin typeface="Times New Roman"/>
                        </a:rPr>
                        <a:t>1102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ru-RU" sz="800" b="0" i="0" u="none" strike="noStrike">
                          <a:solidFill>
                            <a:srgbClr val="000000"/>
                          </a:solidFill>
                          <a:effectLst/>
                          <a:latin typeface="Times New Roman"/>
                        </a:rPr>
                        <a:t>Массовый спорт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smtClean="0">
                          <a:solidFill>
                            <a:srgbClr val="000000"/>
                          </a:solidFill>
                          <a:effectLst/>
                          <a:latin typeface="Times New Roman"/>
                        </a:rPr>
                        <a:t>63,7</a:t>
                      </a:r>
                      <a:endParaRPr lang="ru-RU" sz="8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90,0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202,7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33,0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r>
              <a:tr h="147434">
                <a:tc>
                  <a:txBody>
                    <a:bodyPr/>
                    <a:lstStyle/>
                    <a:p>
                      <a:pPr algn="ctr" fontAlgn="ctr"/>
                      <a:r>
                        <a:rPr lang="ru-RU" sz="800" b="0" i="0" u="none" strike="noStrike" dirty="0">
                          <a:solidFill>
                            <a:srgbClr val="000000"/>
                          </a:solidFill>
                          <a:effectLst/>
                          <a:latin typeface="Times New Roman"/>
                        </a:rPr>
                        <a:t>1103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ru-RU" sz="800" b="0" i="0" u="none" strike="noStrike">
                          <a:solidFill>
                            <a:srgbClr val="000000"/>
                          </a:solidFill>
                          <a:effectLst/>
                          <a:latin typeface="Times New Roman"/>
                        </a:rPr>
                        <a:t>Спорт высших достижений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smtClean="0">
                          <a:solidFill>
                            <a:srgbClr val="000000"/>
                          </a:solidFill>
                          <a:effectLst/>
                          <a:latin typeface="Times New Roman"/>
                        </a:rPr>
                        <a:t>22,1</a:t>
                      </a:r>
                      <a:endParaRPr lang="ru-RU" sz="8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14,1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14,1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r>
              <a:tr h="147434">
                <a:tc>
                  <a:txBody>
                    <a:bodyPr/>
                    <a:lstStyle/>
                    <a:p>
                      <a:pPr algn="ctr" fontAlgn="ctr"/>
                      <a:r>
                        <a:rPr lang="ru-RU" sz="800" b="0" i="0" u="none" strike="noStrike">
                          <a:solidFill>
                            <a:srgbClr val="000000"/>
                          </a:solidFill>
                          <a:effectLst/>
                          <a:latin typeface="Times New Roman"/>
                        </a:rPr>
                        <a:t>1105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ru-RU" sz="800" b="0" i="0" u="none" strike="noStrike">
                          <a:solidFill>
                            <a:srgbClr val="000000"/>
                          </a:solidFill>
                          <a:effectLst/>
                          <a:latin typeface="Times New Roman"/>
                        </a:rPr>
                        <a:t>Другие вопросы в области физической культуры и спорта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smtClean="0">
                          <a:solidFill>
                            <a:srgbClr val="000000"/>
                          </a:solidFill>
                          <a:effectLst/>
                          <a:latin typeface="Times New Roman"/>
                        </a:rPr>
                        <a:t>13,5</a:t>
                      </a:r>
                      <a:endParaRPr lang="ru-RU" sz="8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14,9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14,9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17,9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17,9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17,9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r>
              <a:tr h="243174">
                <a:tc>
                  <a:txBody>
                    <a:bodyPr/>
                    <a:lstStyle/>
                    <a:p>
                      <a:pPr algn="ctr" fontAlgn="ctr"/>
                      <a:r>
                        <a:rPr lang="ru-RU" sz="800" b="1" i="0" u="none" strike="noStrike" dirty="0">
                          <a:solidFill>
                            <a:srgbClr val="000000"/>
                          </a:solidFill>
                          <a:effectLst/>
                          <a:latin typeface="Times New Roman"/>
                        </a:rPr>
                        <a:t>1200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ctr"/>
                      <a:r>
                        <a:rPr lang="ru-RU" sz="800" b="1" i="0" u="none" strike="noStrike">
                          <a:solidFill>
                            <a:srgbClr val="000000"/>
                          </a:solidFill>
                          <a:effectLst/>
                          <a:latin typeface="Times New Roman"/>
                        </a:rPr>
                        <a:t>Средства массовой информации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a:solidFill>
                            <a:srgbClr val="000000"/>
                          </a:solidFill>
                          <a:effectLst/>
                          <a:latin typeface="Times New Roman"/>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dirty="0">
                          <a:solidFill>
                            <a:srgbClr val="000000"/>
                          </a:solidFill>
                          <a:effectLst/>
                          <a:latin typeface="Times New Roman"/>
                        </a:rPr>
                        <a:t>95,1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dirty="0">
                          <a:solidFill>
                            <a:srgbClr val="000000"/>
                          </a:solidFill>
                          <a:effectLst/>
                          <a:latin typeface="Times New Roman"/>
                        </a:rPr>
                        <a:t>95,1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a:solidFill>
                            <a:srgbClr val="000000"/>
                          </a:solidFill>
                          <a:effectLst/>
                          <a:latin typeface="Times New Roman"/>
                        </a:rPr>
                        <a:t>90,7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a:solidFill>
                            <a:srgbClr val="000000"/>
                          </a:solidFill>
                          <a:effectLst/>
                          <a:latin typeface="Times New Roman"/>
                        </a:rPr>
                        <a:t>90,7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a:solidFill>
                            <a:srgbClr val="000000"/>
                          </a:solidFill>
                          <a:effectLst/>
                          <a:latin typeface="Times New Roman"/>
                        </a:rPr>
                        <a:t>90,7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r>
              <a:tr h="243174">
                <a:tc>
                  <a:txBody>
                    <a:bodyPr/>
                    <a:lstStyle/>
                    <a:p>
                      <a:pPr algn="ctr" fontAlgn="ctr"/>
                      <a:r>
                        <a:rPr lang="ru-RU" sz="800" b="0" i="0" u="none" strike="noStrike">
                          <a:solidFill>
                            <a:srgbClr val="000000"/>
                          </a:solidFill>
                          <a:effectLst/>
                          <a:latin typeface="Times New Roman"/>
                        </a:rPr>
                        <a:t>1301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ctr"/>
                      <a:r>
                        <a:rPr lang="ru-RU" sz="800" b="0" i="0" u="none" strike="noStrike">
                          <a:solidFill>
                            <a:srgbClr val="000000"/>
                          </a:solidFill>
                          <a:effectLst/>
                          <a:latin typeface="Times New Roman"/>
                        </a:rPr>
                        <a:t>Другие вопросы в области средств массовой информации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95,1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dirty="0">
                          <a:solidFill>
                            <a:srgbClr val="000000"/>
                          </a:solidFill>
                          <a:effectLst/>
                          <a:latin typeface="Times New Roman"/>
                        </a:rPr>
                        <a:t>95,1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90,7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90,7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ru-RU" sz="800" b="0" i="0" u="none" strike="noStrike">
                          <a:solidFill>
                            <a:srgbClr val="000000"/>
                          </a:solidFill>
                          <a:effectLst/>
                          <a:latin typeface="Times New Roman"/>
                        </a:rPr>
                        <a:t>90,7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r>
              <a:tr h="223541">
                <a:tc>
                  <a:txBody>
                    <a:bodyPr/>
                    <a:lstStyle/>
                    <a:p>
                      <a:pPr algn="ctr" fontAlgn="ctr"/>
                      <a:r>
                        <a:rPr lang="ru-RU" sz="800" b="1" i="0" u="none" strike="noStrike">
                          <a:solidFill>
                            <a:srgbClr val="000000"/>
                          </a:solidFill>
                          <a:effectLst/>
                          <a:latin typeface="Times New Roman"/>
                        </a:rPr>
                        <a:t>1300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ctr"/>
                      <a:r>
                        <a:rPr lang="ru-RU" sz="800" b="1" i="0" u="none" strike="noStrike">
                          <a:solidFill>
                            <a:srgbClr val="000000"/>
                          </a:solidFill>
                          <a:effectLst/>
                          <a:latin typeface="Times New Roman"/>
                        </a:rPr>
                        <a:t>Обслуживание государственного (муниципального) долга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dirty="0" smtClean="0">
                          <a:solidFill>
                            <a:srgbClr val="000000"/>
                          </a:solidFill>
                          <a:effectLst/>
                          <a:latin typeface="Times New Roman"/>
                        </a:rPr>
                        <a:t>3,0</a:t>
                      </a:r>
                      <a:endParaRPr lang="ru-RU" sz="8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dirty="0">
                          <a:solidFill>
                            <a:srgbClr val="000000"/>
                          </a:solidFill>
                          <a:effectLst/>
                          <a:latin typeface="Times New Roman"/>
                        </a:rPr>
                        <a:t>18,7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dirty="0">
                          <a:solidFill>
                            <a:srgbClr val="000000"/>
                          </a:solidFill>
                          <a:effectLst/>
                          <a:latin typeface="Times New Roman"/>
                        </a:rPr>
                        <a:t>18,7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a:solidFill>
                            <a:srgbClr val="000000"/>
                          </a:solidFill>
                          <a:effectLst/>
                          <a:latin typeface="Times New Roman"/>
                        </a:rPr>
                        <a:t>150,9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a:solidFill>
                            <a:srgbClr val="000000"/>
                          </a:solidFill>
                          <a:effectLst/>
                          <a:latin typeface="Times New Roman"/>
                        </a:rPr>
                        <a:t>150,9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a:solidFill>
                            <a:srgbClr val="000000"/>
                          </a:solidFill>
                          <a:effectLst/>
                          <a:latin typeface="Times New Roman"/>
                        </a:rPr>
                        <a:t>150,9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r>
              <a:tr h="223541">
                <a:tc>
                  <a:txBody>
                    <a:bodyPr/>
                    <a:lstStyle/>
                    <a:p>
                      <a:pPr algn="ctr" fontAlgn="ctr"/>
                      <a:r>
                        <a:rPr lang="ru-RU" sz="800" b="0" i="0" u="none" strike="noStrike" dirty="0">
                          <a:solidFill>
                            <a:srgbClr val="000000"/>
                          </a:solidFill>
                          <a:effectLst/>
                          <a:latin typeface="Times New Roman"/>
                        </a:rPr>
                        <a:t>1301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ctr"/>
                      <a:r>
                        <a:rPr lang="ru-RU" sz="800" b="0" i="0" u="none" strike="noStrike" dirty="0">
                          <a:solidFill>
                            <a:srgbClr val="000000"/>
                          </a:solidFill>
                          <a:effectLst/>
                          <a:latin typeface="Times New Roman"/>
                        </a:rPr>
                        <a:t>Обслуживание государственного (муниципального) внутреннего долга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ru-RU" sz="800" b="0" i="0" u="none" strike="noStrike" dirty="0" smtClean="0">
                          <a:solidFill>
                            <a:srgbClr val="000000"/>
                          </a:solidFill>
                          <a:effectLst/>
                          <a:latin typeface="Times New Roman"/>
                        </a:rPr>
                        <a:t>3,0</a:t>
                      </a:r>
                      <a:endParaRPr lang="ru-RU" sz="8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ru-RU" sz="800" b="0" i="0" u="none" strike="noStrike" dirty="0">
                          <a:solidFill>
                            <a:srgbClr val="000000"/>
                          </a:solidFill>
                          <a:effectLst/>
                          <a:latin typeface="Times New Roman"/>
                        </a:rPr>
                        <a:t>18,7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ru-RU" sz="800" b="0" i="0" u="none" strike="noStrike" dirty="0">
                          <a:solidFill>
                            <a:srgbClr val="000000"/>
                          </a:solidFill>
                          <a:effectLst/>
                          <a:latin typeface="Times New Roman"/>
                        </a:rPr>
                        <a:t>18,7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ru-RU" sz="800" b="0" i="0" u="none" strike="noStrike">
                          <a:solidFill>
                            <a:srgbClr val="000000"/>
                          </a:solidFill>
                          <a:effectLst/>
                          <a:latin typeface="Times New Roman"/>
                        </a:rPr>
                        <a:t>150,9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ru-RU" sz="800" b="0" i="0" u="none" strike="noStrike">
                          <a:solidFill>
                            <a:srgbClr val="000000"/>
                          </a:solidFill>
                          <a:effectLst/>
                          <a:latin typeface="Times New Roman"/>
                        </a:rPr>
                        <a:t>150,9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ru-RU" sz="800" b="0" i="0" u="none" strike="noStrike" dirty="0">
                          <a:solidFill>
                            <a:srgbClr val="000000"/>
                          </a:solidFill>
                          <a:effectLst/>
                          <a:latin typeface="Times New Roman"/>
                        </a:rPr>
                        <a:t>150,9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223541">
                <a:tc>
                  <a:txBody>
                    <a:bodyPr/>
                    <a:lstStyle/>
                    <a:p>
                      <a:pPr algn="l" fontAlgn="b"/>
                      <a:r>
                        <a:rPr lang="ru-RU" sz="800" b="0" i="0" u="none" strike="noStrike">
                          <a:solidFill>
                            <a:srgbClr val="000000"/>
                          </a:solidFill>
                          <a:effectLst/>
                          <a:latin typeface="Times New Roman"/>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a:solidFill>
                            <a:srgbClr val="000000"/>
                          </a:solidFill>
                          <a:effectLst/>
                          <a:latin typeface="Times New Roman"/>
                        </a:rPr>
                        <a:t>Условно утверждаемые расходы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dirty="0">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dirty="0">
                          <a:solidFill>
                            <a:srgbClr val="000000"/>
                          </a:solidFill>
                          <a:effectLst/>
                          <a:latin typeface="Times New Roman"/>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a:solidFill>
                            <a:srgbClr val="000000"/>
                          </a:solidFill>
                          <a:effectLst/>
                          <a:latin typeface="Times New Roman"/>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a:solidFill>
                            <a:srgbClr val="000000"/>
                          </a:solidFill>
                          <a:effectLst/>
                          <a:latin typeface="Times New Roman"/>
                        </a:rPr>
                        <a:t>315,5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ctr"/>
                      <a:r>
                        <a:rPr lang="ru-RU" sz="800" b="1" i="0" u="none" strike="noStrike" dirty="0">
                          <a:solidFill>
                            <a:srgbClr val="000000"/>
                          </a:solidFill>
                          <a:effectLst/>
                          <a:latin typeface="Times New Roman"/>
                        </a:rPr>
                        <a:t>662,5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r>
            </a:tbl>
          </a:graphicData>
        </a:graphic>
      </p:graphicFrame>
    </p:spTree>
    <p:extLst>
      <p:ext uri="{BB962C8B-B14F-4D97-AF65-F5344CB8AC3E}">
        <p14:creationId xmlns:p14="http://schemas.microsoft.com/office/powerpoint/2010/main" val="30986050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7776" y="-9254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43608" y="195486"/>
            <a:ext cx="7920880" cy="504056"/>
          </a:xfrm>
        </p:spPr>
        <p:txBody>
          <a:bodyPr anchor="t">
            <a:noAutofit/>
          </a:bodyPr>
          <a:lstStyle/>
          <a:p>
            <a:r>
              <a:rPr lang="ru-RU" sz="15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Расходы бюджета Городского округа Подольск в разрезе муниципальных программ (млн. рублей)</a:t>
            </a:r>
            <a:endParaRPr lang="ru-RU" sz="15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endParaRPr>
          </a:p>
        </p:txBody>
      </p:sp>
      <p:sp>
        <p:nvSpPr>
          <p:cNvPr id="3" name="Прямоугольник 2"/>
          <p:cNvSpPr/>
          <p:nvPr/>
        </p:nvSpPr>
        <p:spPr>
          <a:xfrm>
            <a:off x="1043608" y="1131590"/>
            <a:ext cx="7056784" cy="677108"/>
          </a:xfrm>
          <a:prstGeom prst="rect">
            <a:avLst/>
          </a:prstGeom>
        </p:spPr>
        <p:txBody>
          <a:bodyPr wrap="square">
            <a:spAutoFit/>
          </a:bodyPr>
          <a:lstStyle/>
          <a:p>
            <a:endParaRPr lang="ru-RU" sz="1400" dirty="0" smtClean="0">
              <a:solidFill>
                <a:srgbClr val="271A52"/>
              </a:solidFill>
            </a:endParaRPr>
          </a:p>
          <a:p>
            <a:endParaRPr lang="ru-RU" sz="1200" dirty="0" smtClean="0">
              <a:solidFill>
                <a:prstClr val="black"/>
              </a:solidFill>
            </a:endParaRPr>
          </a:p>
          <a:p>
            <a:endParaRPr lang="ru-RU" sz="1200" dirty="0">
              <a:solidFill>
                <a:prstClr val="black"/>
              </a:solidFill>
            </a:endParaRPr>
          </a:p>
        </p:txBody>
      </p:sp>
      <p:graphicFrame>
        <p:nvGraphicFramePr>
          <p:cNvPr id="5" name="Таблица 4"/>
          <p:cNvGraphicFramePr>
            <a:graphicFrameLocks noGrp="1"/>
          </p:cNvGraphicFramePr>
          <p:nvPr>
            <p:extLst>
              <p:ext uri="{D42A27DB-BD31-4B8C-83A1-F6EECF244321}">
                <p14:modId xmlns:p14="http://schemas.microsoft.com/office/powerpoint/2010/main" val="1742502131"/>
              </p:ext>
            </p:extLst>
          </p:nvPr>
        </p:nvGraphicFramePr>
        <p:xfrm>
          <a:off x="539552" y="987574"/>
          <a:ext cx="8424937" cy="3724994"/>
        </p:xfrm>
        <a:graphic>
          <a:graphicData uri="http://schemas.openxmlformats.org/drawingml/2006/table">
            <a:tbl>
              <a:tblPr/>
              <a:tblGrid>
                <a:gridCol w="864096"/>
                <a:gridCol w="3528392"/>
                <a:gridCol w="620247"/>
                <a:gridCol w="618319"/>
                <a:gridCol w="772898"/>
                <a:gridCol w="618319"/>
                <a:gridCol w="695609"/>
                <a:gridCol w="707057"/>
              </a:tblGrid>
              <a:tr h="329565">
                <a:tc>
                  <a:txBody>
                    <a:bodyPr/>
                    <a:lstStyle/>
                    <a:p>
                      <a:pPr algn="ctr" fontAlgn="ctr"/>
                      <a:r>
                        <a:rPr lang="ru-RU" sz="900" b="0" i="0" u="none" strike="noStrike" dirty="0">
                          <a:solidFill>
                            <a:srgbClr val="000000"/>
                          </a:solidFill>
                          <a:effectLst/>
                          <a:latin typeface="Times New Roman"/>
                        </a:rPr>
                        <a:t>Код целевой статьи</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l" fontAlgn="ctr"/>
                      <a:r>
                        <a:rPr lang="ru-RU" sz="900" b="0" i="0" u="none" strike="noStrike" dirty="0">
                          <a:solidFill>
                            <a:srgbClr val="000000"/>
                          </a:solidFill>
                          <a:effectLst/>
                          <a:latin typeface="Times New Roman"/>
                        </a:rPr>
                        <a:t>Наименование программ</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ru-RU" sz="900" b="0" i="0" u="none" strike="noStrike" dirty="0">
                          <a:solidFill>
                            <a:srgbClr val="000000"/>
                          </a:solidFill>
                          <a:effectLst/>
                          <a:latin typeface="Times New Roman"/>
                        </a:rPr>
                        <a:t>Факт </a:t>
                      </a:r>
                      <a:r>
                        <a:rPr lang="ru-RU" sz="900" b="0" i="0" u="none" strike="noStrike" dirty="0" smtClean="0">
                          <a:solidFill>
                            <a:srgbClr val="000000"/>
                          </a:solidFill>
                          <a:effectLst/>
                          <a:latin typeface="Times New Roman"/>
                        </a:rPr>
                        <a:t>2023 </a:t>
                      </a:r>
                      <a:r>
                        <a:rPr lang="ru-RU" sz="900" b="0" i="0" u="none" strike="noStrike" dirty="0">
                          <a:solidFill>
                            <a:srgbClr val="000000"/>
                          </a:solidFill>
                          <a:effectLst/>
                          <a:latin typeface="Times New Roman"/>
                        </a:rPr>
                        <a:t>год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ru-RU" sz="900" b="0" i="0" u="none" strike="noStrike" dirty="0">
                          <a:solidFill>
                            <a:srgbClr val="000000"/>
                          </a:solidFill>
                          <a:effectLst/>
                          <a:latin typeface="Times New Roman"/>
                        </a:rPr>
                        <a:t>План на </a:t>
                      </a:r>
                      <a:r>
                        <a:rPr lang="ru-RU" sz="900" b="0" i="0" u="none" strike="noStrike" dirty="0" smtClean="0">
                          <a:solidFill>
                            <a:srgbClr val="000000"/>
                          </a:solidFill>
                          <a:effectLst/>
                          <a:latin typeface="Times New Roman"/>
                        </a:rPr>
                        <a:t>2024 </a:t>
                      </a:r>
                      <a:r>
                        <a:rPr lang="ru-RU" sz="900" b="0" i="0" u="none" strike="noStrike" dirty="0">
                          <a:solidFill>
                            <a:srgbClr val="000000"/>
                          </a:solidFill>
                          <a:effectLst/>
                          <a:latin typeface="Times New Roman"/>
                        </a:rPr>
                        <a:t>год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ru-RU" sz="900" b="0" i="0" u="none" strike="noStrike" dirty="0">
                          <a:solidFill>
                            <a:srgbClr val="000000"/>
                          </a:solidFill>
                          <a:effectLst/>
                          <a:latin typeface="Times New Roman"/>
                        </a:rPr>
                        <a:t>Ожидаемое исполнение </a:t>
                      </a:r>
                      <a:r>
                        <a:rPr lang="ru-RU" sz="900" b="0" i="0" u="none" strike="noStrike" dirty="0" smtClean="0">
                          <a:solidFill>
                            <a:srgbClr val="000000"/>
                          </a:solidFill>
                          <a:effectLst/>
                          <a:latin typeface="Times New Roman"/>
                        </a:rPr>
                        <a:t>2024 </a:t>
                      </a:r>
                      <a:r>
                        <a:rPr lang="ru-RU" sz="900" b="0" i="0" u="none" strike="noStrike" dirty="0">
                          <a:solidFill>
                            <a:srgbClr val="000000"/>
                          </a:solidFill>
                          <a:effectLst/>
                          <a:latin typeface="Times New Roman"/>
                        </a:rPr>
                        <a:t>года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2025 </a:t>
                      </a:r>
                      <a:r>
                        <a:rPr lang="ru-RU" sz="900" b="0" i="0" u="none" strike="noStrike" dirty="0">
                          <a:solidFill>
                            <a:srgbClr val="000000"/>
                          </a:solidFill>
                          <a:effectLst/>
                          <a:latin typeface="Times New Roman"/>
                        </a:rPr>
                        <a:t>год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2026 </a:t>
                      </a:r>
                      <a:r>
                        <a:rPr lang="ru-RU" sz="900" b="0" i="0" u="none" strike="noStrike" dirty="0">
                          <a:solidFill>
                            <a:srgbClr val="000000"/>
                          </a:solidFill>
                          <a:effectLst/>
                          <a:latin typeface="Times New Roman"/>
                        </a:rPr>
                        <a:t>год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2027 </a:t>
                      </a:r>
                      <a:r>
                        <a:rPr lang="ru-RU" sz="900" b="0" i="0" u="none" strike="noStrike" dirty="0">
                          <a:solidFill>
                            <a:srgbClr val="000000"/>
                          </a:solidFill>
                          <a:effectLst/>
                          <a:latin typeface="Times New Roman"/>
                        </a:rPr>
                        <a:t>год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299075">
                <a:tc>
                  <a:txBody>
                    <a:bodyPr/>
                    <a:lstStyle/>
                    <a:p>
                      <a:pPr algn="ctr" fontAlgn="ctr"/>
                      <a:r>
                        <a:rPr lang="ru-RU" sz="900" b="0" i="0" u="none" strike="noStrike" dirty="0">
                          <a:solidFill>
                            <a:srgbClr val="000000"/>
                          </a:solidFill>
                          <a:effectLst/>
                          <a:latin typeface="Times New Roman"/>
                        </a:rPr>
                        <a:t>01 0 00 00000</a:t>
                      </a:r>
                    </a:p>
                  </a:txBody>
                  <a:tcPr marL="3425" marR="3425" marT="34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1000" b="0" i="0" u="none" strike="noStrike" dirty="0">
                          <a:solidFill>
                            <a:srgbClr val="000000"/>
                          </a:solidFill>
                          <a:effectLst/>
                          <a:latin typeface="Times New Roman" pitchFamily="18" charset="0"/>
                          <a:cs typeface="Times New Roman" pitchFamily="18" charset="0"/>
                        </a:rPr>
                        <a:t>Муниципальная программа "Здравоохранение"</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effectLst/>
                          <a:latin typeface="Times New Roman"/>
                        </a:rPr>
                        <a:t>3,8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12,9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12,9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solidFill>
                            <a:srgbClr val="000000"/>
                          </a:solidFill>
                          <a:effectLst/>
                          <a:latin typeface="Times New Roman" pitchFamily="18" charset="0"/>
                          <a:cs typeface="Times New Roman" pitchFamily="18" charset="0"/>
                        </a:rPr>
                        <a:t>16,0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16,6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17,5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88032">
                <a:tc>
                  <a:txBody>
                    <a:bodyPr/>
                    <a:lstStyle/>
                    <a:p>
                      <a:pPr marL="0" algn="ctr" defTabSz="914400" rtl="0" eaLnBrk="1" fontAlgn="ctr" latinLnBrk="0" hangingPunct="1"/>
                      <a:r>
                        <a:rPr lang="ru-RU" sz="900" b="0" i="0" u="none" strike="noStrike" kern="1200" dirty="0">
                          <a:solidFill>
                            <a:srgbClr val="000000"/>
                          </a:solidFill>
                          <a:effectLst/>
                          <a:latin typeface="Times New Roman"/>
                          <a:ea typeface="+mn-ea"/>
                          <a:cs typeface="+mn-cs"/>
                        </a:rPr>
                        <a:t>02 0 00 00000</a:t>
                      </a:r>
                    </a:p>
                  </a:txBody>
                  <a:tcPr marL="3425" marR="3425" marT="34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1000" b="0" i="0" u="none" strike="noStrike" dirty="0">
                          <a:solidFill>
                            <a:srgbClr val="000000"/>
                          </a:solidFill>
                          <a:effectLst/>
                          <a:latin typeface="Times New Roman" pitchFamily="18" charset="0"/>
                          <a:cs typeface="Times New Roman" pitchFamily="18" charset="0"/>
                        </a:rPr>
                        <a:t>Муниципальная программа "Культура и туризм"</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effectLst/>
                          <a:latin typeface="Times New Roman"/>
                        </a:rPr>
                        <a:t>1 267,1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dirty="0">
                          <a:solidFill>
                            <a:srgbClr val="000000"/>
                          </a:solidFill>
                          <a:effectLst/>
                          <a:latin typeface="Times New Roman" pitchFamily="18" charset="0"/>
                          <a:cs typeface="Times New Roman" pitchFamily="18" charset="0"/>
                        </a:rPr>
                        <a:t>1 252,8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1 252,4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solidFill>
                            <a:srgbClr val="000000"/>
                          </a:solidFill>
                          <a:effectLst/>
                          <a:latin typeface="Times New Roman" pitchFamily="18" charset="0"/>
                          <a:cs typeface="Times New Roman" pitchFamily="18" charset="0"/>
                        </a:rPr>
                        <a:t>1 462,6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1 532,7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1 552,1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88032">
                <a:tc>
                  <a:txBody>
                    <a:bodyPr/>
                    <a:lstStyle/>
                    <a:p>
                      <a:pPr marL="0" algn="ctr" defTabSz="914400" rtl="0" eaLnBrk="1" fontAlgn="ctr" latinLnBrk="0" hangingPunct="1"/>
                      <a:r>
                        <a:rPr lang="ru-RU" sz="900" b="0" i="0" u="none" strike="noStrike" kern="1200" dirty="0">
                          <a:solidFill>
                            <a:srgbClr val="000000"/>
                          </a:solidFill>
                          <a:effectLst/>
                          <a:latin typeface="Times New Roman"/>
                          <a:ea typeface="+mn-ea"/>
                          <a:cs typeface="+mn-cs"/>
                        </a:rPr>
                        <a:t>03 0 00 00000</a:t>
                      </a:r>
                    </a:p>
                  </a:txBody>
                  <a:tcPr marL="3425" marR="3425" marT="34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1000" b="0" i="0" u="none" strike="noStrike" dirty="0">
                          <a:solidFill>
                            <a:srgbClr val="000000"/>
                          </a:solidFill>
                          <a:effectLst/>
                          <a:latin typeface="Times New Roman" pitchFamily="18" charset="0"/>
                          <a:cs typeface="Times New Roman" pitchFamily="18" charset="0"/>
                        </a:rPr>
                        <a:t>Муниципальная программа "Образование"</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effectLst/>
                          <a:latin typeface="Times New Roman"/>
                        </a:rPr>
                        <a:t>7 985,8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dirty="0">
                          <a:solidFill>
                            <a:srgbClr val="000000"/>
                          </a:solidFill>
                          <a:effectLst/>
                          <a:latin typeface="Times New Roman" pitchFamily="18" charset="0"/>
                          <a:cs typeface="Times New Roman" pitchFamily="18" charset="0"/>
                        </a:rPr>
                        <a:t>8 528,7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8 551,9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solidFill>
                            <a:srgbClr val="000000"/>
                          </a:solidFill>
                          <a:effectLst/>
                          <a:latin typeface="Times New Roman" pitchFamily="18" charset="0"/>
                          <a:cs typeface="Times New Roman" pitchFamily="18" charset="0"/>
                        </a:rPr>
                        <a:t>9 228,7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9 273,4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8 882,1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88032">
                <a:tc>
                  <a:txBody>
                    <a:bodyPr/>
                    <a:lstStyle/>
                    <a:p>
                      <a:pPr marL="0" algn="ctr" defTabSz="914400" rtl="0" eaLnBrk="1" fontAlgn="ctr" latinLnBrk="0" hangingPunct="1"/>
                      <a:r>
                        <a:rPr lang="ru-RU" sz="900" b="0" i="0" u="none" strike="noStrike" kern="1200" dirty="0">
                          <a:solidFill>
                            <a:srgbClr val="000000"/>
                          </a:solidFill>
                          <a:effectLst/>
                          <a:latin typeface="Times New Roman"/>
                          <a:ea typeface="+mn-ea"/>
                          <a:cs typeface="+mn-cs"/>
                        </a:rPr>
                        <a:t>04 0 00 00000</a:t>
                      </a:r>
                    </a:p>
                  </a:txBody>
                  <a:tcPr marL="3425" marR="3425" marT="34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1000" b="0" i="0" u="none" strike="noStrike" dirty="0">
                          <a:solidFill>
                            <a:srgbClr val="000000"/>
                          </a:solidFill>
                          <a:effectLst/>
                          <a:latin typeface="Times New Roman" pitchFamily="18" charset="0"/>
                          <a:cs typeface="Times New Roman" pitchFamily="18" charset="0"/>
                        </a:rPr>
                        <a:t>Муниципальная программа "Социальная защита населения"</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effectLst/>
                          <a:latin typeface="Times New Roman"/>
                        </a:rPr>
                        <a:t>240,0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255,6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255,6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239,4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247,5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249,3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88032">
                <a:tc>
                  <a:txBody>
                    <a:bodyPr/>
                    <a:lstStyle/>
                    <a:p>
                      <a:pPr marL="0" algn="ctr" defTabSz="914400" rtl="0" eaLnBrk="1" fontAlgn="ctr" latinLnBrk="0" hangingPunct="1"/>
                      <a:r>
                        <a:rPr lang="ru-RU" sz="900" b="0" i="0" u="none" strike="noStrike" kern="1200" dirty="0">
                          <a:solidFill>
                            <a:srgbClr val="000000"/>
                          </a:solidFill>
                          <a:effectLst/>
                          <a:latin typeface="Times New Roman"/>
                          <a:ea typeface="+mn-ea"/>
                          <a:cs typeface="+mn-cs"/>
                        </a:rPr>
                        <a:t>05 0 00 00000</a:t>
                      </a:r>
                    </a:p>
                  </a:txBody>
                  <a:tcPr marL="3425" marR="3425" marT="34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1000" b="0" i="0" u="none" strike="noStrike" dirty="0">
                          <a:solidFill>
                            <a:srgbClr val="000000"/>
                          </a:solidFill>
                          <a:effectLst/>
                          <a:latin typeface="Times New Roman" pitchFamily="18" charset="0"/>
                          <a:cs typeface="Times New Roman" pitchFamily="18" charset="0"/>
                        </a:rPr>
                        <a:t>Муниципальная программа "Спорт"</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effectLst/>
                          <a:latin typeface="Times New Roman"/>
                        </a:rPr>
                        <a:t>825,1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813,9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808,9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1 094,4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1 251,1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1 130,4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88032">
                <a:tc>
                  <a:txBody>
                    <a:bodyPr/>
                    <a:lstStyle/>
                    <a:p>
                      <a:pPr marL="0" algn="ctr" defTabSz="914400" rtl="0" eaLnBrk="1" fontAlgn="ctr" latinLnBrk="0" hangingPunct="1"/>
                      <a:r>
                        <a:rPr lang="ru-RU" sz="900" b="0" i="0" u="none" strike="noStrike" kern="1200" dirty="0">
                          <a:solidFill>
                            <a:srgbClr val="000000"/>
                          </a:solidFill>
                          <a:effectLst/>
                          <a:latin typeface="Times New Roman"/>
                          <a:ea typeface="+mn-ea"/>
                          <a:cs typeface="+mn-cs"/>
                        </a:rPr>
                        <a:t>06 0 00 00000</a:t>
                      </a:r>
                    </a:p>
                  </a:txBody>
                  <a:tcPr marL="3425" marR="3425" marT="34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1000" b="0" i="0" u="none" strike="noStrike" dirty="0">
                          <a:solidFill>
                            <a:srgbClr val="000000"/>
                          </a:solidFill>
                          <a:effectLst/>
                          <a:latin typeface="Times New Roman" pitchFamily="18" charset="0"/>
                          <a:cs typeface="Times New Roman" pitchFamily="18" charset="0"/>
                        </a:rPr>
                        <a:t>Муниципальная программа "Развитие сельского хозяйства"</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effectLst/>
                          <a:latin typeface="Times New Roman"/>
                        </a:rPr>
                        <a:t>9,9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dirty="0">
                          <a:solidFill>
                            <a:srgbClr val="000000"/>
                          </a:solidFill>
                          <a:effectLst/>
                          <a:latin typeface="Times New Roman" pitchFamily="18" charset="0"/>
                          <a:cs typeface="Times New Roman" pitchFamily="18" charset="0"/>
                        </a:rPr>
                        <a:t>20,9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18,9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18,7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18,7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18,7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88032">
                <a:tc>
                  <a:txBody>
                    <a:bodyPr/>
                    <a:lstStyle/>
                    <a:p>
                      <a:pPr marL="0" algn="ctr" defTabSz="914400" rtl="0" eaLnBrk="1" fontAlgn="ctr" latinLnBrk="0" hangingPunct="1"/>
                      <a:r>
                        <a:rPr lang="ru-RU" sz="900" b="0" i="0" u="none" strike="noStrike" kern="1200" dirty="0">
                          <a:solidFill>
                            <a:srgbClr val="000000"/>
                          </a:solidFill>
                          <a:effectLst/>
                          <a:latin typeface="Times New Roman"/>
                          <a:ea typeface="+mn-ea"/>
                          <a:cs typeface="+mn-cs"/>
                        </a:rPr>
                        <a:t>07 0 00 00000</a:t>
                      </a:r>
                    </a:p>
                  </a:txBody>
                  <a:tcPr marL="3425" marR="3425" marT="34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1000" b="0" i="0" u="none" strike="noStrike" dirty="0">
                          <a:solidFill>
                            <a:srgbClr val="000000"/>
                          </a:solidFill>
                          <a:effectLst/>
                          <a:latin typeface="Times New Roman" pitchFamily="18" charset="0"/>
                          <a:cs typeface="Times New Roman" pitchFamily="18" charset="0"/>
                        </a:rPr>
                        <a:t>Муниципальная программа "Экология и окружающая среда"</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effectLst/>
                          <a:latin typeface="Times New Roman"/>
                        </a:rPr>
                        <a:t>4,6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178,7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178,5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18,0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18,0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18,0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32048">
                <a:tc>
                  <a:txBody>
                    <a:bodyPr/>
                    <a:lstStyle/>
                    <a:p>
                      <a:pPr marL="0" algn="ctr" defTabSz="914400" rtl="0" eaLnBrk="1" fontAlgn="ctr" latinLnBrk="0" hangingPunct="1"/>
                      <a:r>
                        <a:rPr lang="ru-RU" sz="900" b="0" i="0" u="none" strike="noStrike" kern="1200" dirty="0">
                          <a:solidFill>
                            <a:srgbClr val="000000"/>
                          </a:solidFill>
                          <a:effectLst/>
                          <a:latin typeface="Times New Roman"/>
                          <a:ea typeface="+mn-ea"/>
                          <a:cs typeface="+mn-cs"/>
                        </a:rPr>
                        <a:t>08 0 00 00000</a:t>
                      </a:r>
                    </a:p>
                  </a:txBody>
                  <a:tcPr marL="3425" marR="3425" marT="34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1000" b="0" i="0" u="none" strike="noStrike" dirty="0">
                          <a:solidFill>
                            <a:srgbClr val="000000"/>
                          </a:solidFill>
                          <a:effectLst/>
                          <a:latin typeface="Times New Roman" pitchFamily="18" charset="0"/>
                          <a:cs typeface="Times New Roman" pitchFamily="18" charset="0"/>
                        </a:rPr>
                        <a:t>Муниципальная программа "Безопасность и обеспечение безопасности жизнедеятельности населения"</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effectLst/>
                          <a:latin typeface="Times New Roman"/>
                        </a:rPr>
                        <a:t>227,0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271,8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271,8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333,7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327,2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336,6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16024">
                <a:tc>
                  <a:txBody>
                    <a:bodyPr/>
                    <a:lstStyle/>
                    <a:p>
                      <a:pPr marL="0" algn="ctr" defTabSz="914400" rtl="0" eaLnBrk="1" fontAlgn="ctr" latinLnBrk="0" hangingPunct="1"/>
                      <a:r>
                        <a:rPr lang="ru-RU" sz="900" b="0" i="0" u="none" strike="noStrike" kern="1200" dirty="0">
                          <a:solidFill>
                            <a:srgbClr val="000000"/>
                          </a:solidFill>
                          <a:effectLst/>
                          <a:latin typeface="Times New Roman"/>
                          <a:ea typeface="+mn-ea"/>
                          <a:cs typeface="+mn-cs"/>
                        </a:rPr>
                        <a:t>09 0 00 00000 </a:t>
                      </a:r>
                    </a:p>
                  </a:txBody>
                  <a:tcPr marL="3425" marR="3425" marT="34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1000" b="0" i="0" u="none" strike="noStrike" dirty="0">
                          <a:solidFill>
                            <a:srgbClr val="000000"/>
                          </a:solidFill>
                          <a:effectLst/>
                          <a:latin typeface="Times New Roman" pitchFamily="18" charset="0"/>
                          <a:cs typeface="Times New Roman" pitchFamily="18" charset="0"/>
                        </a:rPr>
                        <a:t>Муниципальная программа "Жилище"</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effectLst/>
                          <a:latin typeface="Times New Roman"/>
                        </a:rPr>
                        <a:t>237,2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293,5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293,5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19,8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41,7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25,5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60040">
                <a:tc>
                  <a:txBody>
                    <a:bodyPr/>
                    <a:lstStyle/>
                    <a:p>
                      <a:pPr marL="0" algn="ctr" defTabSz="914400" rtl="0" eaLnBrk="1" fontAlgn="ctr" latinLnBrk="0" hangingPunct="1"/>
                      <a:r>
                        <a:rPr lang="ru-RU" sz="900" b="0" i="0" u="none" strike="noStrike" kern="1200" dirty="0">
                          <a:solidFill>
                            <a:srgbClr val="000000"/>
                          </a:solidFill>
                          <a:effectLst/>
                          <a:latin typeface="Times New Roman"/>
                          <a:ea typeface="+mn-ea"/>
                          <a:cs typeface="+mn-cs"/>
                        </a:rPr>
                        <a:t>10 0 00 00000</a:t>
                      </a:r>
                    </a:p>
                  </a:txBody>
                  <a:tcPr marL="3425" marR="3425" marT="34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1000" b="0" i="0" u="none" strike="noStrike" dirty="0">
                          <a:solidFill>
                            <a:srgbClr val="000000"/>
                          </a:solidFill>
                          <a:effectLst/>
                          <a:latin typeface="Times New Roman" pitchFamily="18" charset="0"/>
                          <a:cs typeface="Times New Roman" pitchFamily="18" charset="0"/>
                        </a:rPr>
                        <a:t>Муниципальная программа "Развитие инженерной инфраструктуры, энергоэффективности и отрасли обращения с отходами"</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effectLst/>
                          <a:latin typeface="Times New Roman"/>
                        </a:rPr>
                        <a:t>409,6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2 641,9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2 519,9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2 382,0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1 166,8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980,1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28777">
                <a:tc>
                  <a:txBody>
                    <a:bodyPr/>
                    <a:lstStyle/>
                    <a:p>
                      <a:pPr marL="0" algn="ctr" defTabSz="914400" rtl="0" eaLnBrk="1" fontAlgn="ctr" latinLnBrk="0" hangingPunct="1"/>
                      <a:r>
                        <a:rPr lang="ru-RU" sz="900" b="0" i="0" u="none" strike="noStrike" kern="1200" dirty="0">
                          <a:solidFill>
                            <a:srgbClr val="000000"/>
                          </a:solidFill>
                          <a:effectLst/>
                          <a:latin typeface="Times New Roman"/>
                          <a:ea typeface="+mn-ea"/>
                          <a:cs typeface="+mn-cs"/>
                        </a:rPr>
                        <a:t>11 0 00 00000</a:t>
                      </a:r>
                    </a:p>
                  </a:txBody>
                  <a:tcPr marL="3425" marR="3425" marT="34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1000" b="0" i="0" u="none" strike="noStrike" dirty="0">
                          <a:solidFill>
                            <a:srgbClr val="000000"/>
                          </a:solidFill>
                          <a:effectLst/>
                          <a:latin typeface="Times New Roman" pitchFamily="18" charset="0"/>
                          <a:cs typeface="Times New Roman" pitchFamily="18" charset="0"/>
                        </a:rPr>
                        <a:t>Муниципальная программа "Предпринимательство"</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dirty="0">
                          <a:effectLst/>
                          <a:latin typeface="Times New Roman"/>
                        </a:rPr>
                        <a:t>5,0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dirty="0">
                          <a:solidFill>
                            <a:srgbClr val="000000"/>
                          </a:solidFill>
                          <a:effectLst/>
                          <a:latin typeface="Times New Roman" pitchFamily="18" charset="0"/>
                          <a:cs typeface="Times New Roman" pitchFamily="18" charset="0"/>
                        </a:rPr>
                        <a:t>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dirty="0">
                          <a:solidFill>
                            <a:srgbClr val="000000"/>
                          </a:solidFill>
                          <a:effectLst/>
                          <a:latin typeface="Times New Roman"/>
                        </a:rPr>
                        <a:t>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solidFill>
                            <a:srgbClr val="000000"/>
                          </a:solidFill>
                          <a:effectLst/>
                          <a:latin typeface="Times New Roman" pitchFamily="18" charset="0"/>
                          <a:cs typeface="Times New Roman" pitchFamily="18" charset="0"/>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712351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7776" y="-9254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43608" y="195486"/>
            <a:ext cx="7920880" cy="504056"/>
          </a:xfrm>
        </p:spPr>
        <p:txBody>
          <a:bodyPr anchor="t">
            <a:noAutofit/>
          </a:bodyPr>
          <a:lstStyle/>
          <a:p>
            <a:r>
              <a:rPr lang="ru-RU" sz="16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Расходы бюджета Городского округа Подольск в разрезе муниципальных программ (млн. рублей)</a:t>
            </a:r>
            <a:endParaRPr lang="ru-RU" sz="16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endParaRPr>
          </a:p>
        </p:txBody>
      </p:sp>
      <p:sp>
        <p:nvSpPr>
          <p:cNvPr id="3" name="Прямоугольник 2"/>
          <p:cNvSpPr/>
          <p:nvPr/>
        </p:nvSpPr>
        <p:spPr>
          <a:xfrm>
            <a:off x="1043608" y="1131590"/>
            <a:ext cx="7056784" cy="677108"/>
          </a:xfrm>
          <a:prstGeom prst="rect">
            <a:avLst/>
          </a:prstGeom>
        </p:spPr>
        <p:txBody>
          <a:bodyPr wrap="square">
            <a:spAutoFit/>
          </a:bodyPr>
          <a:lstStyle/>
          <a:p>
            <a:endParaRPr lang="ru-RU" sz="1400" dirty="0" smtClean="0">
              <a:solidFill>
                <a:srgbClr val="271A52"/>
              </a:solidFill>
            </a:endParaRPr>
          </a:p>
          <a:p>
            <a:endParaRPr lang="ru-RU" sz="1200" dirty="0" smtClean="0">
              <a:solidFill>
                <a:prstClr val="black"/>
              </a:solidFill>
            </a:endParaRPr>
          </a:p>
          <a:p>
            <a:endParaRPr lang="ru-RU" sz="1200" dirty="0">
              <a:solidFill>
                <a:prstClr val="black"/>
              </a:solidFill>
            </a:endParaRPr>
          </a:p>
        </p:txBody>
      </p:sp>
      <p:graphicFrame>
        <p:nvGraphicFramePr>
          <p:cNvPr id="5" name="Таблица 4"/>
          <p:cNvGraphicFramePr>
            <a:graphicFrameLocks noGrp="1"/>
          </p:cNvGraphicFramePr>
          <p:nvPr>
            <p:extLst>
              <p:ext uri="{D42A27DB-BD31-4B8C-83A1-F6EECF244321}">
                <p14:modId xmlns:p14="http://schemas.microsoft.com/office/powerpoint/2010/main" val="3540330440"/>
              </p:ext>
            </p:extLst>
          </p:nvPr>
        </p:nvGraphicFramePr>
        <p:xfrm>
          <a:off x="539552" y="979588"/>
          <a:ext cx="8424937" cy="3899005"/>
        </p:xfrm>
        <a:graphic>
          <a:graphicData uri="http://schemas.openxmlformats.org/drawingml/2006/table">
            <a:tbl>
              <a:tblPr/>
              <a:tblGrid>
                <a:gridCol w="720080"/>
                <a:gridCol w="3672408"/>
                <a:gridCol w="620247"/>
                <a:gridCol w="675897"/>
                <a:gridCol w="715320"/>
                <a:gridCol w="618319"/>
                <a:gridCol w="695609"/>
                <a:gridCol w="707057"/>
              </a:tblGrid>
              <a:tr h="329565">
                <a:tc>
                  <a:txBody>
                    <a:bodyPr/>
                    <a:lstStyle/>
                    <a:p>
                      <a:pPr algn="ctr" fontAlgn="ctr"/>
                      <a:r>
                        <a:rPr lang="ru-RU" sz="900" b="0" i="0" u="none" strike="noStrike" dirty="0">
                          <a:solidFill>
                            <a:srgbClr val="000000"/>
                          </a:solidFill>
                          <a:effectLst/>
                          <a:latin typeface="Times New Roman"/>
                        </a:rPr>
                        <a:t>Код целевой статьи</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l" fontAlgn="ctr"/>
                      <a:r>
                        <a:rPr lang="ru-RU" sz="900" b="0" i="0" u="none" strike="noStrike" dirty="0">
                          <a:solidFill>
                            <a:srgbClr val="000000"/>
                          </a:solidFill>
                          <a:effectLst/>
                          <a:latin typeface="Times New Roman"/>
                        </a:rPr>
                        <a:t>Наименование программ</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ru-RU" sz="900" b="0" i="0" u="none" strike="noStrike" dirty="0">
                          <a:solidFill>
                            <a:srgbClr val="000000"/>
                          </a:solidFill>
                          <a:effectLst/>
                          <a:latin typeface="Times New Roman"/>
                        </a:rPr>
                        <a:t>Факт </a:t>
                      </a:r>
                      <a:r>
                        <a:rPr lang="ru-RU" sz="900" b="0" i="0" u="none" strike="noStrike" dirty="0" smtClean="0">
                          <a:solidFill>
                            <a:srgbClr val="000000"/>
                          </a:solidFill>
                          <a:effectLst/>
                          <a:latin typeface="Times New Roman"/>
                        </a:rPr>
                        <a:t>2023 </a:t>
                      </a:r>
                      <a:r>
                        <a:rPr lang="ru-RU" sz="900" b="0" i="0" u="none" strike="noStrike" dirty="0">
                          <a:solidFill>
                            <a:srgbClr val="000000"/>
                          </a:solidFill>
                          <a:effectLst/>
                          <a:latin typeface="Times New Roman"/>
                        </a:rPr>
                        <a:t>год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ru-RU" sz="900" b="0" i="0" u="none" strike="noStrike" dirty="0">
                          <a:solidFill>
                            <a:srgbClr val="000000"/>
                          </a:solidFill>
                          <a:effectLst/>
                          <a:latin typeface="Times New Roman"/>
                        </a:rPr>
                        <a:t>План на </a:t>
                      </a:r>
                      <a:r>
                        <a:rPr lang="ru-RU" sz="900" b="0" i="0" u="none" strike="noStrike" dirty="0" smtClean="0">
                          <a:solidFill>
                            <a:srgbClr val="000000"/>
                          </a:solidFill>
                          <a:effectLst/>
                          <a:latin typeface="Times New Roman"/>
                        </a:rPr>
                        <a:t>2024 </a:t>
                      </a:r>
                      <a:r>
                        <a:rPr lang="ru-RU" sz="900" b="0" i="0" u="none" strike="noStrike" dirty="0">
                          <a:solidFill>
                            <a:srgbClr val="000000"/>
                          </a:solidFill>
                          <a:effectLst/>
                          <a:latin typeface="Times New Roman"/>
                        </a:rPr>
                        <a:t>год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ru-RU" sz="900" b="0" i="0" u="none" strike="noStrike" dirty="0">
                          <a:solidFill>
                            <a:srgbClr val="000000"/>
                          </a:solidFill>
                          <a:effectLst/>
                          <a:latin typeface="Times New Roman"/>
                        </a:rPr>
                        <a:t>Ожидаемое исполнение </a:t>
                      </a:r>
                      <a:r>
                        <a:rPr lang="ru-RU" sz="900" b="0" i="0" u="none" strike="noStrike" dirty="0" smtClean="0">
                          <a:solidFill>
                            <a:srgbClr val="000000"/>
                          </a:solidFill>
                          <a:effectLst/>
                          <a:latin typeface="Times New Roman"/>
                        </a:rPr>
                        <a:t>2024 </a:t>
                      </a:r>
                      <a:r>
                        <a:rPr lang="ru-RU" sz="900" b="0" i="0" u="none" strike="noStrike" dirty="0">
                          <a:solidFill>
                            <a:srgbClr val="000000"/>
                          </a:solidFill>
                          <a:effectLst/>
                          <a:latin typeface="Times New Roman"/>
                        </a:rPr>
                        <a:t>года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2025 </a:t>
                      </a:r>
                      <a:r>
                        <a:rPr lang="ru-RU" sz="900" b="0" i="0" u="none" strike="noStrike" dirty="0">
                          <a:solidFill>
                            <a:srgbClr val="000000"/>
                          </a:solidFill>
                          <a:effectLst/>
                          <a:latin typeface="Times New Roman"/>
                        </a:rPr>
                        <a:t>год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2026 </a:t>
                      </a:r>
                      <a:r>
                        <a:rPr lang="ru-RU" sz="900" b="0" i="0" u="none" strike="noStrike" dirty="0">
                          <a:solidFill>
                            <a:srgbClr val="000000"/>
                          </a:solidFill>
                          <a:effectLst/>
                          <a:latin typeface="Times New Roman"/>
                        </a:rPr>
                        <a:t>год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2027 </a:t>
                      </a:r>
                      <a:r>
                        <a:rPr lang="ru-RU" sz="900" b="0" i="0" u="none" strike="noStrike" dirty="0">
                          <a:solidFill>
                            <a:srgbClr val="000000"/>
                          </a:solidFill>
                          <a:effectLst/>
                          <a:latin typeface="Times New Roman"/>
                        </a:rPr>
                        <a:t>год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192706">
                <a:tc>
                  <a:txBody>
                    <a:bodyPr/>
                    <a:lstStyle/>
                    <a:p>
                      <a:pPr algn="ctr" fontAlgn="ctr"/>
                      <a:r>
                        <a:rPr lang="ru-RU" sz="900" b="0" i="0" u="none" strike="noStrike" dirty="0">
                          <a:solidFill>
                            <a:srgbClr val="000000"/>
                          </a:solidFill>
                          <a:effectLst/>
                          <a:latin typeface="Times New Roman"/>
                        </a:rPr>
                        <a:t>12 0 00 00000</a:t>
                      </a:r>
                    </a:p>
                  </a:txBody>
                  <a:tcPr marL="3425" marR="3425" marT="34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Times New Roman"/>
                        </a:rPr>
                        <a:t>Муниципальная программа "Управление имуществом и муниципальными финансами"</a:t>
                      </a:r>
                    </a:p>
                  </a:txBody>
                  <a:tcPr marL="3425" marR="3425" marT="34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effectLst/>
                          <a:latin typeface="Times New Roman"/>
                        </a:rPr>
                        <a:t>1 271,5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1 828,5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1 821,5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fontAlgn="ctr" latinLnBrk="0" hangingPunct="1"/>
                      <a:r>
                        <a:rPr lang="ru-RU" sz="900" b="0" i="0" u="none" strike="noStrike" kern="1200" dirty="0">
                          <a:solidFill>
                            <a:srgbClr val="000000"/>
                          </a:solidFill>
                          <a:effectLst/>
                          <a:latin typeface="Times New Roman"/>
                          <a:ea typeface="+mn-ea"/>
                          <a:cs typeface="+mn-cs"/>
                        </a:rPr>
                        <a:t>1 566,1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ru-RU" sz="900" b="0" i="0" u="none" strike="noStrike" kern="1200" dirty="0">
                          <a:solidFill>
                            <a:srgbClr val="000000"/>
                          </a:solidFill>
                          <a:effectLst/>
                          <a:latin typeface="Times New Roman"/>
                          <a:ea typeface="+mn-ea"/>
                          <a:cs typeface="+mn-cs"/>
                        </a:rPr>
                        <a:t>1 577,8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fontAlgn="ctr" latinLnBrk="0" hangingPunct="1"/>
                      <a:r>
                        <a:rPr lang="ru-RU" sz="900" b="0" i="0" u="none" strike="noStrike" kern="1200">
                          <a:solidFill>
                            <a:srgbClr val="000000"/>
                          </a:solidFill>
                          <a:effectLst/>
                          <a:latin typeface="Times New Roman"/>
                          <a:ea typeface="+mn-ea"/>
                          <a:cs typeface="+mn-cs"/>
                        </a:rPr>
                        <a:t>1 582,2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21559">
                <a:tc>
                  <a:txBody>
                    <a:bodyPr/>
                    <a:lstStyle/>
                    <a:p>
                      <a:pPr algn="ctr" fontAlgn="ctr"/>
                      <a:r>
                        <a:rPr lang="ru-RU" sz="900" b="0" i="0" u="none" strike="noStrike">
                          <a:solidFill>
                            <a:srgbClr val="000000"/>
                          </a:solidFill>
                          <a:effectLst/>
                          <a:latin typeface="Times New Roman"/>
                        </a:rPr>
                        <a:t>13 0 00 00000</a:t>
                      </a:r>
                    </a:p>
                  </a:txBody>
                  <a:tcPr marL="3425" marR="3425" marT="34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Times New Roman"/>
                        </a:rPr>
                        <a:t>Муниципальная программа "Развитие институтов гражданского общества, повышение эффективности местного самоуправления и реализации молодежной политики"</a:t>
                      </a:r>
                    </a:p>
                  </a:txBody>
                  <a:tcPr marL="3425" marR="3425" marT="34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effectLst/>
                          <a:latin typeface="Times New Roman"/>
                        </a:rPr>
                        <a:t>341,5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467,5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467,5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fontAlgn="ctr" latinLnBrk="0" hangingPunct="1"/>
                      <a:r>
                        <a:rPr lang="ru-RU" sz="900" b="0" i="0" u="none" strike="noStrike" kern="1200">
                          <a:solidFill>
                            <a:srgbClr val="000000"/>
                          </a:solidFill>
                          <a:effectLst/>
                          <a:latin typeface="Times New Roman"/>
                          <a:ea typeface="+mn-ea"/>
                          <a:cs typeface="+mn-cs"/>
                        </a:rPr>
                        <a:t>367,2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ru-RU" sz="900" b="0" i="0" u="none" strike="noStrike" kern="1200" dirty="0">
                          <a:solidFill>
                            <a:srgbClr val="000000"/>
                          </a:solidFill>
                          <a:effectLst/>
                          <a:latin typeface="Times New Roman"/>
                          <a:ea typeface="+mn-ea"/>
                          <a:cs typeface="+mn-cs"/>
                        </a:rPr>
                        <a:t>380,8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fontAlgn="ctr" latinLnBrk="0" hangingPunct="1"/>
                      <a:r>
                        <a:rPr lang="ru-RU" sz="900" b="0" i="0" u="none" strike="noStrike" kern="1200" dirty="0">
                          <a:solidFill>
                            <a:srgbClr val="000000"/>
                          </a:solidFill>
                          <a:effectLst/>
                          <a:latin typeface="Times New Roman"/>
                          <a:ea typeface="+mn-ea"/>
                          <a:cs typeface="+mn-cs"/>
                        </a:rPr>
                        <a:t>382,9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5155">
                <a:tc>
                  <a:txBody>
                    <a:bodyPr/>
                    <a:lstStyle/>
                    <a:p>
                      <a:pPr algn="ctr" fontAlgn="ctr"/>
                      <a:r>
                        <a:rPr lang="ru-RU" sz="900" b="0" i="0" u="none" strike="noStrike">
                          <a:solidFill>
                            <a:srgbClr val="000000"/>
                          </a:solidFill>
                          <a:effectLst/>
                          <a:latin typeface="Times New Roman"/>
                        </a:rPr>
                        <a:t>14 0 00 00000</a:t>
                      </a:r>
                    </a:p>
                  </a:txBody>
                  <a:tcPr marL="3425" marR="3425" marT="34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Times New Roman"/>
                        </a:rPr>
                        <a:t>Муниципальная программа "Развитие и функционирование дорожно-транспортного комплекса"</a:t>
                      </a:r>
                    </a:p>
                  </a:txBody>
                  <a:tcPr marL="3425" marR="3425" marT="34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effectLst/>
                          <a:latin typeface="Times New Roman"/>
                        </a:rPr>
                        <a:t>787,5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1 033,0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1 037,0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fontAlgn="ctr" latinLnBrk="0" hangingPunct="1"/>
                      <a:r>
                        <a:rPr lang="ru-RU" sz="900" b="0" i="0" u="none" strike="noStrike" kern="1200">
                          <a:solidFill>
                            <a:srgbClr val="000000"/>
                          </a:solidFill>
                          <a:effectLst/>
                          <a:latin typeface="Times New Roman"/>
                          <a:ea typeface="+mn-ea"/>
                          <a:cs typeface="+mn-cs"/>
                        </a:rPr>
                        <a:t>1 190,5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ru-RU" sz="900" b="0" i="0" u="none" strike="noStrike" kern="1200">
                          <a:solidFill>
                            <a:srgbClr val="000000"/>
                          </a:solidFill>
                          <a:effectLst/>
                          <a:latin typeface="Times New Roman"/>
                          <a:ea typeface="+mn-ea"/>
                          <a:cs typeface="+mn-cs"/>
                        </a:rPr>
                        <a:t>1 252,5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fontAlgn="ctr" latinLnBrk="0" hangingPunct="1"/>
                      <a:r>
                        <a:rPr lang="ru-RU" sz="900" b="0" i="0" u="none" strike="noStrike" kern="1200" dirty="0">
                          <a:solidFill>
                            <a:srgbClr val="000000"/>
                          </a:solidFill>
                          <a:effectLst/>
                          <a:latin typeface="Times New Roman"/>
                          <a:ea typeface="+mn-ea"/>
                          <a:cs typeface="+mn-cs"/>
                        </a:rPr>
                        <a:t>1 300,8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92706">
                <a:tc>
                  <a:txBody>
                    <a:bodyPr/>
                    <a:lstStyle/>
                    <a:p>
                      <a:pPr algn="ctr" fontAlgn="ctr"/>
                      <a:r>
                        <a:rPr lang="ru-RU" sz="900" b="0" i="0" u="none" strike="noStrike">
                          <a:solidFill>
                            <a:srgbClr val="000000"/>
                          </a:solidFill>
                          <a:effectLst/>
                          <a:latin typeface="Times New Roman"/>
                        </a:rPr>
                        <a:t>15 0 00 00000</a:t>
                      </a:r>
                    </a:p>
                  </a:txBody>
                  <a:tcPr marL="3425" marR="3425" marT="34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Times New Roman"/>
                        </a:rPr>
                        <a:t>Муниципальная программа "Цифровое муниципальное образование"</a:t>
                      </a:r>
                    </a:p>
                  </a:txBody>
                  <a:tcPr marL="3425" marR="3425" marT="34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effectLst/>
                          <a:latin typeface="Times New Roman"/>
                        </a:rPr>
                        <a:t>271,2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280,8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280,8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fontAlgn="ctr" latinLnBrk="0" hangingPunct="1"/>
                      <a:r>
                        <a:rPr lang="ru-RU" sz="900" b="0" i="0" u="none" strike="noStrike" kern="1200">
                          <a:solidFill>
                            <a:srgbClr val="000000"/>
                          </a:solidFill>
                          <a:effectLst/>
                          <a:latin typeface="Times New Roman"/>
                          <a:ea typeface="+mn-ea"/>
                          <a:cs typeface="+mn-cs"/>
                        </a:rPr>
                        <a:t>315,0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ru-RU" sz="900" b="0" i="0" u="none" strike="noStrike" kern="1200">
                          <a:solidFill>
                            <a:srgbClr val="000000"/>
                          </a:solidFill>
                          <a:effectLst/>
                          <a:latin typeface="Times New Roman"/>
                          <a:ea typeface="+mn-ea"/>
                          <a:cs typeface="+mn-cs"/>
                        </a:rPr>
                        <a:t>313,4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fontAlgn="ctr" latinLnBrk="0" hangingPunct="1"/>
                      <a:r>
                        <a:rPr lang="ru-RU" sz="900" b="0" i="0" u="none" strike="noStrike" kern="1200" dirty="0">
                          <a:solidFill>
                            <a:srgbClr val="000000"/>
                          </a:solidFill>
                          <a:effectLst/>
                          <a:latin typeface="Times New Roman"/>
                          <a:ea typeface="+mn-ea"/>
                          <a:cs typeface="+mn-cs"/>
                        </a:rPr>
                        <a:t>315,0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69019">
                <a:tc>
                  <a:txBody>
                    <a:bodyPr/>
                    <a:lstStyle/>
                    <a:p>
                      <a:pPr algn="ctr" fontAlgn="ctr"/>
                      <a:r>
                        <a:rPr lang="ru-RU" sz="900" b="0" i="0" u="none" strike="noStrike">
                          <a:solidFill>
                            <a:srgbClr val="000000"/>
                          </a:solidFill>
                          <a:effectLst/>
                          <a:latin typeface="Times New Roman"/>
                        </a:rPr>
                        <a:t>16 0 00 00000</a:t>
                      </a:r>
                    </a:p>
                  </a:txBody>
                  <a:tcPr marL="3425" marR="3425" marT="34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Times New Roman"/>
                        </a:rPr>
                        <a:t>Муниципальная программа "Архитектура и градостроительство"</a:t>
                      </a:r>
                    </a:p>
                  </a:txBody>
                  <a:tcPr marL="3425" marR="3425" marT="34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effectLst/>
                          <a:latin typeface="Times New Roman"/>
                        </a:rPr>
                        <a:t>79,6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78,3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78,3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fontAlgn="ctr" latinLnBrk="0" hangingPunct="1"/>
                      <a:r>
                        <a:rPr lang="ru-RU" sz="900" b="0" i="0" u="none" strike="noStrike" kern="1200">
                          <a:solidFill>
                            <a:srgbClr val="000000"/>
                          </a:solidFill>
                          <a:effectLst/>
                          <a:latin typeface="Times New Roman"/>
                          <a:ea typeface="+mn-ea"/>
                          <a:cs typeface="+mn-cs"/>
                        </a:rPr>
                        <a:t>81,9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ru-RU" sz="900" b="0" i="0" u="none" strike="noStrike" kern="1200">
                          <a:solidFill>
                            <a:srgbClr val="000000"/>
                          </a:solidFill>
                          <a:effectLst/>
                          <a:latin typeface="Times New Roman"/>
                          <a:ea typeface="+mn-ea"/>
                          <a:cs typeface="+mn-cs"/>
                        </a:rPr>
                        <a:t>82,1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fontAlgn="ctr" latinLnBrk="0" hangingPunct="1"/>
                      <a:r>
                        <a:rPr lang="ru-RU" sz="900" b="0" i="0" u="none" strike="noStrike" kern="1200" dirty="0">
                          <a:solidFill>
                            <a:srgbClr val="000000"/>
                          </a:solidFill>
                          <a:effectLst/>
                          <a:latin typeface="Times New Roman"/>
                          <a:ea typeface="+mn-ea"/>
                          <a:cs typeface="+mn-cs"/>
                        </a:rPr>
                        <a:t>83,0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92706">
                <a:tc>
                  <a:txBody>
                    <a:bodyPr/>
                    <a:lstStyle/>
                    <a:p>
                      <a:pPr algn="ctr" fontAlgn="ctr"/>
                      <a:r>
                        <a:rPr lang="ru-RU" sz="900" b="0" i="0" u="none" strike="noStrike">
                          <a:solidFill>
                            <a:srgbClr val="000000"/>
                          </a:solidFill>
                          <a:effectLst/>
                          <a:latin typeface="Times New Roman"/>
                        </a:rPr>
                        <a:t>17 0 00 00000</a:t>
                      </a:r>
                    </a:p>
                  </a:txBody>
                  <a:tcPr marL="3425" marR="3425" marT="34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Times New Roman"/>
                        </a:rPr>
                        <a:t>Муниципальная программа "Формирование современной комфортной городской среды"</a:t>
                      </a:r>
                    </a:p>
                  </a:txBody>
                  <a:tcPr marL="3425" marR="3425" marT="34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effectLst/>
                          <a:latin typeface="Times New Roman"/>
                        </a:rPr>
                        <a:t>2 884,2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3 099,6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3 087,2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fontAlgn="ctr" latinLnBrk="0" hangingPunct="1"/>
                      <a:r>
                        <a:rPr lang="ru-RU" sz="900" b="0" i="0" u="none" strike="noStrike" kern="1200">
                          <a:solidFill>
                            <a:srgbClr val="000000"/>
                          </a:solidFill>
                          <a:effectLst/>
                          <a:latin typeface="Times New Roman"/>
                          <a:ea typeface="+mn-ea"/>
                          <a:cs typeface="+mn-cs"/>
                        </a:rPr>
                        <a:t>3 923,9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ru-RU" sz="900" b="0" i="0" u="none" strike="noStrike" kern="1200">
                          <a:solidFill>
                            <a:srgbClr val="000000"/>
                          </a:solidFill>
                          <a:effectLst/>
                          <a:latin typeface="Times New Roman"/>
                          <a:ea typeface="+mn-ea"/>
                          <a:cs typeface="+mn-cs"/>
                        </a:rPr>
                        <a:t>2 665,7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fontAlgn="ctr" latinLnBrk="0" hangingPunct="1"/>
                      <a:r>
                        <a:rPr lang="ru-RU" sz="900" b="0" i="0" u="none" strike="noStrike" kern="1200" dirty="0">
                          <a:solidFill>
                            <a:srgbClr val="000000"/>
                          </a:solidFill>
                          <a:effectLst/>
                          <a:latin typeface="Times New Roman"/>
                          <a:ea typeface="+mn-ea"/>
                          <a:cs typeface="+mn-cs"/>
                        </a:rPr>
                        <a:t>3 468,6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3767">
                <a:tc>
                  <a:txBody>
                    <a:bodyPr/>
                    <a:lstStyle/>
                    <a:p>
                      <a:pPr algn="ctr" fontAlgn="ctr"/>
                      <a:r>
                        <a:rPr lang="ru-RU" sz="900" b="0" i="0" u="none" strike="noStrike">
                          <a:solidFill>
                            <a:srgbClr val="000000"/>
                          </a:solidFill>
                          <a:effectLst/>
                          <a:latin typeface="Times New Roman"/>
                        </a:rPr>
                        <a:t>18 0 00 00000</a:t>
                      </a:r>
                    </a:p>
                  </a:txBody>
                  <a:tcPr marL="3425" marR="3425" marT="34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Times New Roman"/>
                        </a:rPr>
                        <a:t>Муниципальная программа "Строительство объектов социальной инфраструктуры"</a:t>
                      </a:r>
                    </a:p>
                  </a:txBody>
                  <a:tcPr marL="3425" marR="3425" marT="34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effectLst/>
                          <a:latin typeface="Times New Roman"/>
                        </a:rPr>
                        <a:t>706,9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3 554,3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3 534,3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fontAlgn="ctr" latinLnBrk="0" hangingPunct="1"/>
                      <a:r>
                        <a:rPr lang="ru-RU" sz="900" b="0" i="0" u="none" strike="noStrike" kern="1200" dirty="0">
                          <a:solidFill>
                            <a:srgbClr val="000000"/>
                          </a:solidFill>
                          <a:effectLst/>
                          <a:latin typeface="Times New Roman"/>
                          <a:ea typeface="+mn-ea"/>
                          <a:cs typeface="+mn-cs"/>
                        </a:rPr>
                        <a:t>488,1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ru-RU" sz="900" b="0" i="0" u="none" strike="noStrike" kern="1200" dirty="0">
                          <a:solidFill>
                            <a:srgbClr val="000000"/>
                          </a:solidFill>
                          <a:effectLst/>
                          <a:latin typeface="Times New Roman"/>
                          <a:ea typeface="+mn-ea"/>
                          <a:cs typeface="+mn-cs"/>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fontAlgn="ctr" latinLnBrk="0" hangingPunct="1"/>
                      <a:r>
                        <a:rPr lang="ru-RU" sz="900" b="0" i="0" u="none" strike="noStrike" kern="1200" dirty="0">
                          <a:solidFill>
                            <a:srgbClr val="000000"/>
                          </a:solidFill>
                          <a:effectLst/>
                          <a:latin typeface="Times New Roman"/>
                          <a:ea typeface="+mn-ea"/>
                          <a:cs typeface="+mn-cs"/>
                        </a:rPr>
                        <a:t>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91659">
                <a:tc>
                  <a:txBody>
                    <a:bodyPr/>
                    <a:lstStyle/>
                    <a:p>
                      <a:pPr algn="ctr" fontAlgn="ctr"/>
                      <a:r>
                        <a:rPr lang="ru-RU" sz="900" b="0" i="0" u="none" strike="noStrike">
                          <a:solidFill>
                            <a:srgbClr val="000000"/>
                          </a:solidFill>
                          <a:effectLst/>
                          <a:latin typeface="Times New Roman"/>
                        </a:rPr>
                        <a:t>19 0 00 00000</a:t>
                      </a:r>
                    </a:p>
                  </a:txBody>
                  <a:tcPr marL="3425" marR="3425" marT="34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Times New Roman"/>
                        </a:rPr>
                        <a:t>Муниципальная программа "Переселение граждан из аварийного жилищного фонда"</a:t>
                      </a:r>
                    </a:p>
                  </a:txBody>
                  <a:tcPr marL="3425" marR="3425" marT="34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dirty="0">
                          <a:effectLst/>
                          <a:latin typeface="Times New Roman"/>
                        </a:rPr>
                        <a:t>297,7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dirty="0">
                          <a:solidFill>
                            <a:srgbClr val="000000"/>
                          </a:solidFill>
                          <a:effectLst/>
                          <a:latin typeface="Times New Roman" pitchFamily="18" charset="0"/>
                          <a:cs typeface="Times New Roman" pitchFamily="18" charset="0"/>
                        </a:rPr>
                        <a:t>390,7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390,5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fontAlgn="ctr" latinLnBrk="0" hangingPunct="1"/>
                      <a:r>
                        <a:rPr lang="ru-RU" sz="900" b="0" i="0" u="none" strike="noStrike" kern="1200">
                          <a:solidFill>
                            <a:srgbClr val="000000"/>
                          </a:solidFill>
                          <a:effectLst/>
                          <a:latin typeface="Times New Roman"/>
                          <a:ea typeface="+mn-ea"/>
                          <a:cs typeface="+mn-cs"/>
                        </a:rPr>
                        <a:t>1 774,0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ru-RU" sz="900" b="0" i="0" u="none" strike="noStrike" kern="1200">
                          <a:solidFill>
                            <a:srgbClr val="000000"/>
                          </a:solidFill>
                          <a:effectLst/>
                          <a:latin typeface="Times New Roman"/>
                          <a:ea typeface="+mn-ea"/>
                          <a:cs typeface="+mn-cs"/>
                        </a:rPr>
                        <a:t>1 724,4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fontAlgn="ctr" latinLnBrk="0" hangingPunct="1"/>
                      <a:r>
                        <a:rPr lang="ru-RU" sz="900" b="0" i="0" u="none" strike="noStrike" kern="1200" dirty="0">
                          <a:solidFill>
                            <a:srgbClr val="000000"/>
                          </a:solidFill>
                          <a:effectLst/>
                          <a:latin typeface="Times New Roman"/>
                          <a:ea typeface="+mn-ea"/>
                          <a:cs typeface="+mn-cs"/>
                        </a:rPr>
                        <a:t>189,3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73954">
                <a:tc>
                  <a:txBody>
                    <a:bodyPr/>
                    <a:lstStyle/>
                    <a:p>
                      <a:pPr algn="ctr" fontAlgn="ctr"/>
                      <a:r>
                        <a:rPr lang="ru-RU" sz="900" b="0" i="0" u="none" strike="noStrike" dirty="0" smtClean="0">
                          <a:solidFill>
                            <a:srgbClr val="000000"/>
                          </a:solidFill>
                          <a:effectLst/>
                          <a:latin typeface="Times New Roman"/>
                        </a:rPr>
                        <a:t>95 0 00 00000</a:t>
                      </a:r>
                      <a:endParaRPr lang="ru-RU" sz="900" b="0" i="0" u="none" strike="noStrike" dirty="0">
                        <a:solidFill>
                          <a:srgbClr val="000000"/>
                        </a:solidFill>
                        <a:effectLst/>
                        <a:latin typeface="Times New Roman"/>
                      </a:endParaRPr>
                    </a:p>
                  </a:txBody>
                  <a:tcPr marL="3425" marR="3425" marT="34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Times New Roman"/>
                        </a:rPr>
                        <a:t>Руководство и управление в сфере установленных функций органов местного самоуправления</a:t>
                      </a:r>
                    </a:p>
                  </a:txBody>
                  <a:tcPr marL="3425" marR="3425" marT="34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900" b="0" i="0" u="none" strike="noStrike" dirty="0" smtClean="0">
                          <a:solidFill>
                            <a:schemeClr val="tx1"/>
                          </a:solidFill>
                          <a:effectLst/>
                          <a:latin typeface="Times New Roman"/>
                        </a:rPr>
                        <a:t>63,0</a:t>
                      </a:r>
                      <a:endParaRPr lang="ru-RU" sz="900" b="0" i="0" u="none" strike="noStrike" dirty="0">
                        <a:solidFill>
                          <a:schemeClr val="tx1"/>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43,2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43,2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fontAlgn="ctr" latinLnBrk="0" hangingPunct="1"/>
                      <a:r>
                        <a:rPr lang="ru-RU" sz="900" b="0" i="0" u="none" strike="noStrike" kern="1200" dirty="0">
                          <a:solidFill>
                            <a:srgbClr val="000000"/>
                          </a:solidFill>
                          <a:effectLst/>
                          <a:latin typeface="Times New Roman"/>
                          <a:ea typeface="+mn-ea"/>
                          <a:cs typeface="+mn-cs"/>
                        </a:rPr>
                        <a:t>50,3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ru-RU" sz="900" b="0" i="0" u="none" strike="noStrike" kern="1200" dirty="0">
                          <a:solidFill>
                            <a:srgbClr val="000000"/>
                          </a:solidFill>
                          <a:effectLst/>
                          <a:latin typeface="Times New Roman"/>
                          <a:ea typeface="+mn-ea"/>
                          <a:cs typeface="+mn-cs"/>
                        </a:rPr>
                        <a:t>50,3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fontAlgn="ctr" latinLnBrk="0" hangingPunct="1"/>
                      <a:r>
                        <a:rPr lang="ru-RU" sz="900" b="0" i="0" u="none" strike="noStrike" kern="1200" dirty="0">
                          <a:solidFill>
                            <a:srgbClr val="000000"/>
                          </a:solidFill>
                          <a:effectLst/>
                          <a:latin typeface="Times New Roman"/>
                          <a:ea typeface="+mn-ea"/>
                          <a:cs typeface="+mn-cs"/>
                        </a:rPr>
                        <a:t>50,3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40225">
                <a:tc>
                  <a:txBody>
                    <a:bodyPr/>
                    <a:lstStyle/>
                    <a:p>
                      <a:pPr algn="ctr" fontAlgn="ctr"/>
                      <a:r>
                        <a:rPr lang="ru-RU" sz="900" b="0" i="0" u="none" strike="noStrike" dirty="0" smtClean="0">
                          <a:solidFill>
                            <a:srgbClr val="000000"/>
                          </a:solidFill>
                          <a:effectLst/>
                          <a:latin typeface="Times New Roman"/>
                        </a:rPr>
                        <a:t>99 0 00 00000</a:t>
                      </a:r>
                      <a:endParaRPr lang="ru-RU" sz="900" b="0" i="0" u="none" strike="noStrike" dirty="0">
                        <a:solidFill>
                          <a:srgbClr val="000000"/>
                        </a:solidFill>
                        <a:effectLst/>
                        <a:latin typeface="Times New Roman"/>
                      </a:endParaRPr>
                    </a:p>
                  </a:txBody>
                  <a:tcPr marL="3425" marR="3425" marT="34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900" b="0" i="0" u="none" strike="noStrike" dirty="0">
                          <a:solidFill>
                            <a:srgbClr val="000000"/>
                          </a:solidFill>
                          <a:effectLst/>
                          <a:latin typeface="Times New Roman"/>
                        </a:rPr>
                        <a:t>Непрограммные расходы</a:t>
                      </a:r>
                    </a:p>
                  </a:txBody>
                  <a:tcPr marL="3425" marR="3425" marT="34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900" b="0" i="0" u="none" strike="noStrike" dirty="0" smtClean="0">
                          <a:solidFill>
                            <a:schemeClr val="tx1"/>
                          </a:solidFill>
                          <a:effectLst/>
                          <a:latin typeface="Times New Roman"/>
                        </a:rPr>
                        <a:t>109,8</a:t>
                      </a:r>
                      <a:endParaRPr lang="ru-RU" sz="900" b="0" i="0" u="none" strike="noStrike" dirty="0">
                        <a:solidFill>
                          <a:schemeClr val="tx1"/>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pitchFamily="18" charset="0"/>
                          <a:cs typeface="Times New Roman" pitchFamily="18" charset="0"/>
                        </a:rPr>
                        <a:t>907,5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1000" b="0" i="0" u="none" strike="noStrike">
                          <a:solidFill>
                            <a:srgbClr val="000000"/>
                          </a:solidFill>
                          <a:effectLst/>
                          <a:latin typeface="Times New Roman"/>
                        </a:rPr>
                        <a:t>907,5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fontAlgn="ctr" latinLnBrk="0" hangingPunct="1"/>
                      <a:r>
                        <a:rPr lang="ru-RU" sz="900" b="0" i="0" u="none" strike="noStrike" kern="1200">
                          <a:solidFill>
                            <a:srgbClr val="000000"/>
                          </a:solidFill>
                          <a:effectLst/>
                          <a:latin typeface="Times New Roman"/>
                          <a:ea typeface="+mn-ea"/>
                          <a:cs typeface="+mn-cs"/>
                        </a:rPr>
                        <a:t>356,9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ru-RU" sz="900" b="0" i="0" u="none" strike="noStrike" kern="1200">
                          <a:solidFill>
                            <a:srgbClr val="000000"/>
                          </a:solidFill>
                          <a:effectLst/>
                          <a:latin typeface="Times New Roman"/>
                          <a:ea typeface="+mn-ea"/>
                          <a:cs typeface="+mn-cs"/>
                        </a:rPr>
                        <a:t>352,9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fontAlgn="ctr" latinLnBrk="0" hangingPunct="1"/>
                      <a:r>
                        <a:rPr lang="ru-RU" sz="900" b="0" i="0" u="none" strike="noStrike" kern="1200" dirty="0">
                          <a:solidFill>
                            <a:srgbClr val="000000"/>
                          </a:solidFill>
                          <a:effectLst/>
                          <a:latin typeface="Times New Roman"/>
                          <a:ea typeface="+mn-ea"/>
                          <a:cs typeface="+mn-cs"/>
                        </a:rPr>
                        <a:t>392,5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28184">
                <a:tc>
                  <a:txBody>
                    <a:bodyPr/>
                    <a:lstStyle/>
                    <a:p>
                      <a:pPr algn="ctr" fontAlgn="ctr"/>
                      <a:r>
                        <a:rPr lang="ru-RU" sz="900" b="0" i="0" u="none" strike="noStrike">
                          <a:solidFill>
                            <a:srgbClr val="000000"/>
                          </a:solidFill>
                          <a:effectLst/>
                          <a:latin typeface="Times New Roman"/>
                        </a:rPr>
                        <a:t> </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ru-RU" sz="900" b="1" i="0" u="none" strike="noStrike" dirty="0">
                          <a:solidFill>
                            <a:srgbClr val="000000"/>
                          </a:solidFill>
                          <a:effectLst/>
                          <a:latin typeface="Times New Roman"/>
                        </a:rPr>
                        <a:t>ВСЕГО РАСХОДОВ</a:t>
                      </a: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ru-RU" sz="1000" b="1" i="0" u="none" strike="noStrike" dirty="0">
                          <a:effectLst/>
                          <a:latin typeface="Times New Roman"/>
                        </a:rPr>
                        <a:t>18 028,0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ru-RU" sz="1000" b="1" i="0" u="none" strike="noStrike" dirty="0">
                          <a:solidFill>
                            <a:srgbClr val="000000"/>
                          </a:solidFill>
                          <a:effectLst/>
                          <a:latin typeface="Times New Roman" pitchFamily="18" charset="0"/>
                          <a:cs typeface="Times New Roman" pitchFamily="18" charset="0"/>
                        </a:rPr>
                        <a:t>25 962,0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ru-RU" sz="1000" b="1" i="0" u="none" strike="noStrike" dirty="0">
                          <a:solidFill>
                            <a:srgbClr val="000000"/>
                          </a:solidFill>
                          <a:effectLst/>
                          <a:latin typeface="Times New Roman"/>
                        </a:rPr>
                        <a:t>25 820,0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ru-RU" sz="1000" b="1" i="0" u="none" strike="noStrike">
                          <a:solidFill>
                            <a:srgbClr val="000000"/>
                          </a:solidFill>
                          <a:effectLst/>
                          <a:latin typeface="Times New Roman" pitchFamily="18" charset="0"/>
                          <a:cs typeface="Times New Roman" pitchFamily="18" charset="0"/>
                        </a:rPr>
                        <a:t>24 935,3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ru-RU" sz="1000" b="1" i="0" u="none" strike="noStrike" dirty="0">
                          <a:solidFill>
                            <a:srgbClr val="000000"/>
                          </a:solidFill>
                          <a:effectLst/>
                          <a:latin typeface="Times New Roman" pitchFamily="18" charset="0"/>
                          <a:cs typeface="Times New Roman" pitchFamily="18" charset="0"/>
                        </a:rPr>
                        <a:t>22 301,6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ru-RU" sz="1000" b="1" i="0" u="none" strike="noStrike" dirty="0">
                          <a:solidFill>
                            <a:srgbClr val="000000"/>
                          </a:solidFill>
                          <a:effectLst/>
                          <a:latin typeface="Times New Roman" pitchFamily="18" charset="0"/>
                          <a:cs typeface="Times New Roman" pitchFamily="18" charset="0"/>
                        </a:rPr>
                        <a:t>20 985,1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r>
              <a:tr h="228184">
                <a:tc>
                  <a:txBody>
                    <a:bodyPr/>
                    <a:lstStyle/>
                    <a:p>
                      <a:pPr algn="ctr" fontAlgn="ctr"/>
                      <a:endParaRPr lang="ru-RU" sz="900" b="0" i="0" u="none" strike="noStrike">
                        <a:solidFill>
                          <a:srgbClr val="000000"/>
                        </a:solidFill>
                        <a:effectLst/>
                        <a:latin typeface="Times New Roman"/>
                      </a:endParaRP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ru-RU" sz="900" b="1" i="0" u="none" strike="noStrike" dirty="0">
                          <a:solidFill>
                            <a:srgbClr val="000000"/>
                          </a:solidFill>
                          <a:effectLst/>
                          <a:latin typeface="Times New Roman"/>
                        </a:rPr>
                        <a:t>Условно утверждаемые расходы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ru-RU" sz="900" b="1" i="0" u="none" strike="noStrike">
                          <a:solidFill>
                            <a:srgbClr val="FF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ru-RU" sz="900" b="1" i="0" u="none" strike="noStrike">
                          <a:solidFill>
                            <a:srgbClr val="FF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ru-RU" sz="900" b="1" i="0" u="none" strike="noStrike" dirty="0">
                          <a:solidFill>
                            <a:srgbClr val="FF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ru-RU" sz="900" b="1" i="0" u="none" strike="noStrike">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ru-RU" sz="900" b="1" i="0" u="none" strike="noStrike" dirty="0" smtClean="0">
                          <a:solidFill>
                            <a:srgbClr val="000000"/>
                          </a:solidFill>
                          <a:effectLst/>
                          <a:latin typeface="Times New Roman"/>
                        </a:rPr>
                        <a:t>315,5</a:t>
                      </a:r>
                      <a:endParaRPr lang="ru-RU" sz="9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ru-RU" sz="900" b="1" i="0" u="none" strike="noStrike" dirty="0" smtClean="0">
                          <a:solidFill>
                            <a:srgbClr val="000000"/>
                          </a:solidFill>
                          <a:effectLst/>
                          <a:latin typeface="Times New Roman"/>
                        </a:rPr>
                        <a:t>662,5</a:t>
                      </a:r>
                      <a:endParaRPr lang="ru-RU" sz="9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r>
              <a:tr h="228184">
                <a:tc>
                  <a:txBody>
                    <a:bodyPr/>
                    <a:lstStyle/>
                    <a:p>
                      <a:pPr algn="ctr" fontAlgn="ctr"/>
                      <a:endParaRPr lang="ru-RU" sz="900" b="0" i="0" u="none" strike="noStrike">
                        <a:solidFill>
                          <a:srgbClr val="000000"/>
                        </a:solidFill>
                        <a:effectLst/>
                        <a:latin typeface="Times New Roman"/>
                      </a:endParaRPr>
                    </a:p>
                  </a:txBody>
                  <a:tcPr marL="3425" marR="3425" marT="34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ru-RU" sz="900" b="1" i="0" u="none" strike="noStrike">
                          <a:solidFill>
                            <a:srgbClr val="000000"/>
                          </a:solidFill>
                          <a:effectLst/>
                          <a:latin typeface="Times New Roman"/>
                        </a:rPr>
                        <a:t>ВСЕГО РАСХОДОВ</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ru-RU" sz="900" b="1" i="0" u="none" strike="noStrike" dirty="0" smtClean="0">
                          <a:effectLst/>
                          <a:latin typeface="Times New Roman"/>
                        </a:rPr>
                        <a:t>18 028,0</a:t>
                      </a:r>
                      <a:endParaRPr lang="ru-RU" sz="900" b="1" i="0" u="none" strike="noStrike" dirty="0">
                        <a:solidFill>
                          <a:srgbClr val="FF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ru-RU" sz="900" b="1" i="0" u="none" strike="noStrike" dirty="0" smtClean="0">
                          <a:solidFill>
                            <a:srgbClr val="000000"/>
                          </a:solidFill>
                          <a:effectLst/>
                          <a:latin typeface="Times New Roman" pitchFamily="18" charset="0"/>
                          <a:cs typeface="Times New Roman" pitchFamily="18" charset="0"/>
                        </a:rPr>
                        <a:t>25 962,0</a:t>
                      </a:r>
                      <a:endParaRPr lang="ru-RU" sz="900" b="1"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ru-RU" sz="900" b="1" i="0" u="none" strike="noStrike" dirty="0" smtClean="0">
                          <a:solidFill>
                            <a:srgbClr val="000000"/>
                          </a:solidFill>
                          <a:effectLst/>
                          <a:latin typeface="Times New Roman"/>
                        </a:rPr>
                        <a:t>25 820,0</a:t>
                      </a:r>
                      <a:endParaRPr lang="ru-RU" sz="9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ru-RU" sz="1000" b="1" i="0" u="none" strike="noStrike" dirty="0">
                          <a:solidFill>
                            <a:srgbClr val="000000"/>
                          </a:solidFill>
                          <a:effectLst/>
                          <a:latin typeface="Times New Roman"/>
                        </a:rPr>
                        <a:t>24 935,3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ru-RU" sz="1000" b="1" i="0" u="none" strike="noStrike" dirty="0">
                          <a:solidFill>
                            <a:srgbClr val="000000"/>
                          </a:solidFill>
                          <a:effectLst/>
                          <a:latin typeface="Times New Roman"/>
                        </a:rPr>
                        <a:t>22 617,1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ru-RU" sz="1000" b="1" i="0" u="none" strike="noStrike" dirty="0">
                          <a:solidFill>
                            <a:srgbClr val="000000"/>
                          </a:solidFill>
                          <a:effectLst/>
                          <a:latin typeface="Times New Roman"/>
                        </a:rPr>
                        <a:t>21 647,6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r>
            </a:tbl>
          </a:graphicData>
        </a:graphic>
      </p:graphicFrame>
    </p:spTree>
    <p:extLst>
      <p:ext uri="{BB962C8B-B14F-4D97-AF65-F5344CB8AC3E}">
        <p14:creationId xmlns:p14="http://schemas.microsoft.com/office/powerpoint/2010/main" val="33892816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43608" y="51470"/>
            <a:ext cx="7920880" cy="936104"/>
          </a:xfrm>
        </p:spPr>
        <p:txBody>
          <a:bodyPr anchor="t">
            <a:noAutofit/>
          </a:bodyPr>
          <a:lstStyle/>
          <a:p>
            <a:pPr marL="457200" marR="0" lvl="1" indent="0" algn="ctr" defTabSz="914400" rtl="0" eaLnBrk="1" fontAlgn="ctr" latinLnBrk="0" hangingPunct="1">
              <a:lnSpc>
                <a:spcPct val="100000"/>
              </a:lnSpc>
              <a:spcBef>
                <a:spcPct val="0"/>
              </a:spcBef>
              <a:spcAft>
                <a:spcPts val="0"/>
              </a:spcAft>
              <a:tabLst/>
              <a:defRPr/>
            </a:pPr>
            <a:r>
              <a:rPr lang="ru-RU" sz="15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a:t>
            </a:r>
            <a:endParaRPr lang="ru-RU" sz="15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endParaRPr>
          </a:p>
        </p:txBody>
      </p:sp>
      <p:sp>
        <p:nvSpPr>
          <p:cNvPr id="3" name="Прямоугольник 2"/>
          <p:cNvSpPr/>
          <p:nvPr/>
        </p:nvSpPr>
        <p:spPr>
          <a:xfrm>
            <a:off x="1043608" y="1131590"/>
            <a:ext cx="7056784" cy="677108"/>
          </a:xfrm>
          <a:prstGeom prst="rect">
            <a:avLst/>
          </a:prstGeom>
        </p:spPr>
        <p:txBody>
          <a:bodyPr wrap="square">
            <a:spAutoFit/>
          </a:bodyPr>
          <a:lstStyle/>
          <a:p>
            <a:endParaRPr lang="ru-RU" sz="1400" dirty="0" smtClean="0">
              <a:solidFill>
                <a:srgbClr val="271A52"/>
              </a:solidFill>
            </a:endParaRPr>
          </a:p>
          <a:p>
            <a:endParaRPr lang="ru-RU" sz="1200" dirty="0" smtClean="0">
              <a:solidFill>
                <a:prstClr val="black"/>
              </a:solidFill>
            </a:endParaRPr>
          </a:p>
          <a:p>
            <a:endParaRPr lang="ru-RU" sz="1200" dirty="0">
              <a:solidFill>
                <a:prstClr val="black"/>
              </a:solidFill>
            </a:endParaRPr>
          </a:p>
        </p:txBody>
      </p:sp>
      <p:graphicFrame>
        <p:nvGraphicFramePr>
          <p:cNvPr id="5" name="Таблица 4"/>
          <p:cNvGraphicFramePr>
            <a:graphicFrameLocks noGrp="1"/>
          </p:cNvGraphicFramePr>
          <p:nvPr>
            <p:extLst>
              <p:ext uri="{D42A27DB-BD31-4B8C-83A1-F6EECF244321}">
                <p14:modId xmlns:p14="http://schemas.microsoft.com/office/powerpoint/2010/main" val="4050570622"/>
              </p:ext>
            </p:extLst>
          </p:nvPr>
        </p:nvGraphicFramePr>
        <p:xfrm>
          <a:off x="467543" y="1059584"/>
          <a:ext cx="8352927" cy="3669709"/>
        </p:xfrm>
        <a:graphic>
          <a:graphicData uri="http://schemas.openxmlformats.org/drawingml/2006/table">
            <a:tbl>
              <a:tblPr/>
              <a:tblGrid>
                <a:gridCol w="4046320"/>
                <a:gridCol w="731311"/>
                <a:gridCol w="680526"/>
                <a:gridCol w="761782"/>
                <a:gridCol w="710996"/>
                <a:gridCol w="710996"/>
                <a:gridCol w="710996"/>
              </a:tblGrid>
              <a:tr h="288006">
                <a:tc>
                  <a:txBody>
                    <a:bodyPr/>
                    <a:lstStyle/>
                    <a:p>
                      <a:pPr algn="ctr" fontAlgn="ctr"/>
                      <a:r>
                        <a:rPr lang="ru-RU" sz="900" b="0" i="0" u="none" strike="noStrike" dirty="0">
                          <a:solidFill>
                            <a:srgbClr val="000000"/>
                          </a:solidFill>
                          <a:effectLst/>
                          <a:latin typeface="Times New Roman"/>
                        </a:rPr>
                        <a:t>Показатели муниципальных программ</a:t>
                      </a:r>
                    </a:p>
                  </a:txBody>
                  <a:tcPr marL="7607" marR="7607" marT="7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Единицы измерения</a:t>
                      </a:r>
                    </a:p>
                  </a:txBody>
                  <a:tcPr marL="7607" marR="7607" marT="7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Факт </a:t>
                      </a:r>
                      <a:br>
                        <a:rPr lang="ru-RU" sz="900" b="0" i="0" u="none" strike="noStrike" dirty="0">
                          <a:solidFill>
                            <a:srgbClr val="000000"/>
                          </a:solidFill>
                          <a:effectLst/>
                          <a:latin typeface="Times New Roman"/>
                        </a:rPr>
                      </a:br>
                      <a:r>
                        <a:rPr lang="ru-RU" sz="900" b="0" i="0" u="none" strike="noStrike" dirty="0" smtClean="0">
                          <a:solidFill>
                            <a:srgbClr val="000000"/>
                          </a:solidFill>
                          <a:effectLst/>
                          <a:latin typeface="Times New Roman"/>
                        </a:rPr>
                        <a:t>2023 </a:t>
                      </a:r>
                      <a:r>
                        <a:rPr lang="ru-RU" sz="900" b="0" i="0" u="none" strike="noStrike" dirty="0">
                          <a:solidFill>
                            <a:srgbClr val="000000"/>
                          </a:solidFill>
                          <a:effectLst/>
                          <a:latin typeface="Times New Roman"/>
                        </a:rPr>
                        <a:t>года</a:t>
                      </a:r>
                    </a:p>
                  </a:txBody>
                  <a:tcPr marL="7607" marR="7607" marT="7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smtClean="0">
                          <a:solidFill>
                            <a:srgbClr val="000000"/>
                          </a:solidFill>
                          <a:effectLst/>
                          <a:latin typeface="Times New Roman"/>
                        </a:rPr>
                        <a:t>План</a:t>
                      </a:r>
                      <a:r>
                        <a:rPr lang="ru-RU" sz="900" b="0" i="0" u="none" strike="noStrike" dirty="0">
                          <a:solidFill>
                            <a:srgbClr val="000000"/>
                          </a:solidFill>
                          <a:effectLst/>
                          <a:latin typeface="Times New Roman"/>
                        </a:rPr>
                        <a:t/>
                      </a:r>
                      <a:br>
                        <a:rPr lang="ru-RU" sz="900" b="0" i="0" u="none" strike="noStrike" dirty="0">
                          <a:solidFill>
                            <a:srgbClr val="000000"/>
                          </a:solidFill>
                          <a:effectLst/>
                          <a:latin typeface="Times New Roman"/>
                        </a:rPr>
                      </a:br>
                      <a:r>
                        <a:rPr lang="ru-RU" sz="900" b="0" i="0" u="none" strike="noStrike" dirty="0" smtClean="0">
                          <a:solidFill>
                            <a:srgbClr val="000000"/>
                          </a:solidFill>
                          <a:effectLst/>
                          <a:latin typeface="Times New Roman"/>
                        </a:rPr>
                        <a:t>2024 </a:t>
                      </a:r>
                      <a:r>
                        <a:rPr lang="ru-RU" sz="900" b="0" i="0" u="none" strike="noStrike" dirty="0">
                          <a:solidFill>
                            <a:srgbClr val="000000"/>
                          </a:solidFill>
                          <a:effectLst/>
                          <a:latin typeface="Times New Roman"/>
                        </a:rPr>
                        <a:t>года</a:t>
                      </a:r>
                    </a:p>
                  </a:txBody>
                  <a:tcPr marL="7607" marR="7607" marT="7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smtClean="0">
                          <a:solidFill>
                            <a:srgbClr val="000000"/>
                          </a:solidFill>
                          <a:effectLst/>
                          <a:latin typeface="Times New Roman"/>
                        </a:rPr>
                        <a:t>Прогноз </a:t>
                      </a:r>
                      <a:r>
                        <a:rPr lang="ru-RU" sz="900" b="0" i="0" u="none" strike="noStrike" dirty="0">
                          <a:solidFill>
                            <a:srgbClr val="000000"/>
                          </a:solidFill>
                          <a:effectLst/>
                          <a:latin typeface="Times New Roman"/>
                        </a:rPr>
                        <a:t>на </a:t>
                      </a:r>
                      <a:r>
                        <a:rPr lang="ru-RU" sz="900" b="0" i="0" u="none" strike="noStrike" dirty="0" smtClean="0">
                          <a:solidFill>
                            <a:srgbClr val="000000"/>
                          </a:solidFill>
                          <a:effectLst/>
                          <a:latin typeface="Times New Roman"/>
                        </a:rPr>
                        <a:t>2025 </a:t>
                      </a:r>
                      <a:r>
                        <a:rPr lang="ru-RU" sz="900" b="0" i="0" u="none" strike="noStrike" dirty="0">
                          <a:solidFill>
                            <a:srgbClr val="000000"/>
                          </a:solidFill>
                          <a:effectLst/>
                          <a:latin typeface="Times New Roman"/>
                        </a:rPr>
                        <a:t>год</a:t>
                      </a:r>
                    </a:p>
                  </a:txBody>
                  <a:tcPr marL="7607" marR="7607" marT="7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2026 </a:t>
                      </a:r>
                      <a:r>
                        <a:rPr lang="ru-RU" sz="900" b="0" i="0" u="none" strike="noStrike" dirty="0">
                          <a:solidFill>
                            <a:srgbClr val="000000"/>
                          </a:solidFill>
                          <a:effectLst/>
                          <a:latin typeface="Times New Roman"/>
                        </a:rPr>
                        <a:t>год</a:t>
                      </a:r>
                    </a:p>
                  </a:txBody>
                  <a:tcPr marL="7607" marR="7607" marT="7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2027 </a:t>
                      </a:r>
                      <a:r>
                        <a:rPr lang="ru-RU" sz="900" b="0" i="0" u="none" strike="noStrike" dirty="0">
                          <a:solidFill>
                            <a:srgbClr val="000000"/>
                          </a:solidFill>
                          <a:effectLst/>
                          <a:latin typeface="Times New Roman"/>
                        </a:rPr>
                        <a:t>год</a:t>
                      </a:r>
                    </a:p>
                  </a:txBody>
                  <a:tcPr marL="7607" marR="7607" marT="7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r>
              <a:tr h="147889">
                <a:tc gridSpan="7">
                  <a:txBody>
                    <a:bodyPr/>
                    <a:lstStyle/>
                    <a:p>
                      <a:pPr algn="ctr" fontAlgn="ctr"/>
                      <a:r>
                        <a:rPr lang="ru-RU" sz="800" b="1" i="1" u="none" strike="noStrike" dirty="0">
                          <a:solidFill>
                            <a:srgbClr val="FF0000"/>
                          </a:solidFill>
                          <a:effectLst/>
                          <a:latin typeface="Times New Roman"/>
                        </a:rPr>
                        <a:t>Муниципальная программа "Здравоохранение"</a:t>
                      </a:r>
                    </a:p>
                  </a:txBody>
                  <a:tcPr marL="7607" marR="7607" marT="7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12175">
                <a:tc>
                  <a:txBody>
                    <a:bodyPr/>
                    <a:lstStyle/>
                    <a:p>
                      <a:pPr algn="l" fontAlgn="ctr"/>
                      <a:r>
                        <a:rPr lang="ru-RU" sz="800" b="0" i="0" u="none" strike="noStrike" dirty="0">
                          <a:solidFill>
                            <a:srgbClr val="000000"/>
                          </a:solidFill>
                          <a:effectLst/>
                          <a:latin typeface="Times New Roman"/>
                        </a:rPr>
                        <a:t>Диспансеризация определенных групп взрослого населения Московской области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dirty="0">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dirty="0">
                          <a:solidFill>
                            <a:srgbClr val="000000"/>
                          </a:solidFill>
                          <a:effectLst/>
                          <a:latin typeface="Times New Roman"/>
                        </a:rPr>
                        <a:t>85,8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dirty="0">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dirty="0">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dirty="0">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dirty="0">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7889">
                <a:tc gridSpan="7">
                  <a:txBody>
                    <a:bodyPr/>
                    <a:lstStyle/>
                    <a:p>
                      <a:pPr algn="ctr" fontAlgn="ctr"/>
                      <a:r>
                        <a:rPr lang="ru-RU" sz="800" b="1" i="1" u="none" strike="noStrike" dirty="0">
                          <a:solidFill>
                            <a:srgbClr val="FF0000"/>
                          </a:solidFill>
                          <a:effectLst/>
                          <a:latin typeface="Times New Roman"/>
                        </a:rPr>
                        <a:t>Муниципальная программа "Культура и туризм"</a:t>
                      </a:r>
                    </a:p>
                  </a:txBody>
                  <a:tcPr marL="7607" marR="7607" marT="76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21859">
                <a:tc>
                  <a:txBody>
                    <a:bodyPr/>
                    <a:lstStyle/>
                    <a:p>
                      <a:pPr algn="l" fontAlgn="ctr"/>
                      <a:r>
                        <a:rPr lang="ru-RU" sz="800" b="0" i="0" u="none" strike="noStrike" dirty="0">
                          <a:solidFill>
                            <a:srgbClr val="000000"/>
                          </a:solidFill>
                          <a:effectLst/>
                          <a:latin typeface="Times New Roman"/>
                        </a:rPr>
                        <a:t>Количество объектов культурного наследия, находящихся в собственности муниципальных образований, по которым в текущем году разработана проектная документация</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dirty="0">
                          <a:solidFill>
                            <a:srgbClr val="000000"/>
                          </a:solidFill>
                          <a:effectLst/>
                          <a:latin typeface="Times New Roman"/>
                        </a:rPr>
                        <a:t>единиц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74810">
                <a:tc>
                  <a:txBody>
                    <a:bodyPr/>
                    <a:lstStyle/>
                    <a:p>
                      <a:pPr algn="l" fontAlgn="ctr"/>
                      <a:r>
                        <a:rPr lang="ru-RU" sz="800" b="0" i="0" u="none" strike="noStrike">
                          <a:solidFill>
                            <a:srgbClr val="000000"/>
                          </a:solidFill>
                          <a:effectLst/>
                          <a:latin typeface="Times New Roman"/>
                        </a:rPr>
                        <a:t>Цифровизация музейных фондов</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dirty="0">
                          <a:solidFill>
                            <a:srgbClr val="000000"/>
                          </a:solidFill>
                          <a:effectLst/>
                          <a:latin typeface="Times New Roman"/>
                        </a:rPr>
                        <a:t>единиц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6830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6827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7006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16024">
                <a:tc>
                  <a:txBody>
                    <a:bodyPr/>
                    <a:lstStyle/>
                    <a:p>
                      <a:pPr algn="l" fontAlgn="ctr"/>
                      <a:r>
                        <a:rPr lang="ru-RU" sz="800" b="0" i="0" u="none" strike="noStrike">
                          <a:solidFill>
                            <a:srgbClr val="000000"/>
                          </a:solidFill>
                          <a:effectLst/>
                          <a:latin typeface="Times New Roman"/>
                        </a:rPr>
                        <a:t>Число посещений мероприятий организаций культуры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ru-RU" sz="800" b="0" i="0" u="none" strike="noStrike">
                          <a:solidFill>
                            <a:srgbClr val="000000"/>
                          </a:solidFill>
                          <a:effectLst/>
                          <a:latin typeface="Times New Roman"/>
                        </a:rPr>
                        <a:t>Тыс. единиц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dirty="0">
                          <a:solidFill>
                            <a:srgbClr val="000000"/>
                          </a:solidFill>
                          <a:effectLst/>
                          <a:latin typeface="Times New Roman"/>
                        </a:rPr>
                        <a:t>1891,491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2163,971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2795,472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3 111,462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4016">
                <a:tc>
                  <a:txBody>
                    <a:bodyPr/>
                    <a:lstStyle/>
                    <a:p>
                      <a:pPr algn="l" fontAlgn="t"/>
                      <a:r>
                        <a:rPr lang="ru-RU" sz="800" b="0" i="0" u="none" strike="noStrike">
                          <a:solidFill>
                            <a:srgbClr val="000000"/>
                          </a:solidFill>
                          <a:effectLst/>
                          <a:latin typeface="Times New Roman"/>
                        </a:rPr>
                        <a:t>Обеспечение роста числа пользователей муниципальных библиотек Московской области</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человек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dirty="0">
                          <a:solidFill>
                            <a:srgbClr val="000000"/>
                          </a:solidFill>
                          <a:effectLst/>
                          <a:latin typeface="Times New Roman"/>
                        </a:rPr>
                        <a:t>74 764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dirty="0">
                          <a:solidFill>
                            <a:srgbClr val="000000"/>
                          </a:solidFill>
                          <a:effectLst/>
                          <a:latin typeface="Times New Roman"/>
                        </a:rPr>
                        <a:t>74770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74 780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74 800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16024">
                <a:tc>
                  <a:txBody>
                    <a:bodyPr/>
                    <a:lstStyle/>
                    <a:p>
                      <a:pPr algn="l" fontAlgn="b"/>
                      <a:r>
                        <a:rPr lang="ru-RU" sz="800" b="0" i="0" u="none" strike="noStrike">
                          <a:solidFill>
                            <a:srgbClr val="000000"/>
                          </a:solidFill>
                          <a:effectLst/>
                          <a:latin typeface="Times New Roman"/>
                        </a:rPr>
                        <a:t>Доля детей в возрасте от 5 до 18 лет, охваченных дополнительным образованием сферы культуры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dirty="0">
                          <a:solidFill>
                            <a:srgbClr val="000000"/>
                          </a:solidFill>
                          <a:effectLst/>
                          <a:latin typeface="Times New Roman"/>
                        </a:rPr>
                        <a:t>6,81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6,82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6,83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0120">
                <a:tc>
                  <a:txBody>
                    <a:bodyPr/>
                    <a:lstStyle/>
                    <a:p>
                      <a:pPr algn="l" fontAlgn="b"/>
                      <a:r>
                        <a:rPr lang="ru-RU" sz="800" b="0" i="0" u="none" strike="noStrike" dirty="0">
                          <a:solidFill>
                            <a:srgbClr val="000000"/>
                          </a:solidFill>
                          <a:effectLst/>
                          <a:latin typeface="Times New Roman"/>
                        </a:rPr>
                        <a:t>Количество поддержанных творческих инициатив и проектов (нарастающим итогом)</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человек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dirty="0">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24540">
                <a:tc>
                  <a:txBody>
                    <a:bodyPr/>
                    <a:lstStyle/>
                    <a:p>
                      <a:pPr algn="l" fontAlgn="b"/>
                      <a:r>
                        <a:rPr lang="ru-RU" sz="800" b="0" i="0" u="none" strike="noStrike" dirty="0">
                          <a:solidFill>
                            <a:srgbClr val="000000"/>
                          </a:solidFill>
                          <a:effectLst/>
                          <a:latin typeface="Times New Roman"/>
                        </a:rPr>
                        <a:t>Доля детей, осваивающих дополнительные предпрофессиональные программы в области искусств за счет бюджетных средств от общего количества обучающихся в детских школах искусств за счет бюджетных средств</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dirty="0">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dirty="0">
                          <a:solidFill>
                            <a:srgbClr val="000000"/>
                          </a:solidFill>
                          <a:effectLst/>
                          <a:latin typeface="Times New Roman"/>
                        </a:rPr>
                        <a:t>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dirty="0">
                          <a:solidFill>
                            <a:srgbClr val="000000"/>
                          </a:solidFill>
                          <a:effectLst/>
                          <a:latin typeface="Times New Roman"/>
                        </a:rPr>
                        <a:t>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dirty="0">
                          <a:solidFill>
                            <a:srgbClr val="000000"/>
                          </a:solidFill>
                          <a:effectLst/>
                          <a:latin typeface="Times New Roman"/>
                        </a:rPr>
                        <a:t>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63353">
                <a:tc>
                  <a:txBody>
                    <a:bodyPr/>
                    <a:lstStyle/>
                    <a:p>
                      <a:pPr algn="l" fontAlgn="b"/>
                      <a:r>
                        <a:rPr lang="ru-RU" sz="800" b="0" i="0" u="none" strike="noStrike">
                          <a:solidFill>
                            <a:srgbClr val="000000"/>
                          </a:solidFill>
                          <a:effectLst/>
                          <a:latin typeface="Times New Roman"/>
                        </a:rPr>
                        <a:t>Проведен капитальный ремонт, текущий ремонт и благоустройство территорий театрально-концертных учреждений культуры</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единиц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dirty="0">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dirty="0">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dirty="0">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dirty="0">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dirty="0">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63353">
                <a:tc>
                  <a:txBody>
                    <a:bodyPr/>
                    <a:lstStyle/>
                    <a:p>
                      <a:pPr algn="l" fontAlgn="b"/>
                      <a:r>
                        <a:rPr lang="ru-RU" sz="800" b="0" i="0" u="none" strike="noStrike">
                          <a:solidFill>
                            <a:srgbClr val="000000"/>
                          </a:solidFill>
                          <a:effectLst/>
                          <a:latin typeface="Times New Roman"/>
                        </a:rPr>
                        <a:t>Оснащены региональные и  муниципальные театры, находящиеся в городах с численностью населения более 300 тыс. человек</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единиц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63353">
                <a:tc>
                  <a:txBody>
                    <a:bodyPr/>
                    <a:lstStyle/>
                    <a:p>
                      <a:pPr algn="l" fontAlgn="b"/>
                      <a:r>
                        <a:rPr lang="ru-RU" sz="800" b="0" i="0" u="none" strike="noStrike">
                          <a:solidFill>
                            <a:srgbClr val="000000"/>
                          </a:solidFill>
                          <a:effectLst/>
                          <a:latin typeface="Times New Roman"/>
                        </a:rPr>
                        <a:t>Оказана государственная поддержка лучшим сельским учреждениям культуры</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единиц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63353">
                <a:tc>
                  <a:txBody>
                    <a:bodyPr/>
                    <a:lstStyle/>
                    <a:p>
                      <a:pPr algn="l" fontAlgn="ctr"/>
                      <a:r>
                        <a:rPr lang="ru-RU" sz="800" b="0" i="0" u="none" strike="noStrike">
                          <a:solidFill>
                            <a:srgbClr val="000000"/>
                          </a:solidFill>
                          <a:effectLst/>
                          <a:latin typeface="Times New Roman"/>
                        </a:rPr>
                        <a:t>Оснащены муниципальные организации дополнительного образования в сфере культуры (детские школы искусств по видам искусств музыкальными инструментами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единиц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63353">
                <a:tc>
                  <a:txBody>
                    <a:bodyPr/>
                    <a:lstStyle/>
                    <a:p>
                      <a:pPr algn="l" fontAlgn="b"/>
                      <a:r>
                        <a:rPr lang="ru-RU" sz="800" b="0" i="0" u="none" strike="noStrike">
                          <a:solidFill>
                            <a:srgbClr val="000000"/>
                          </a:solidFill>
                          <a:effectLst/>
                          <a:latin typeface="Times New Roman"/>
                        </a:rPr>
                        <a:t>Проведен капитальный ремонт, текущий ремонт в организациях дополнительного образования сферы культуры</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единиц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Calibri"/>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Calibri"/>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dirty="0">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7360073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43608" y="51470"/>
            <a:ext cx="7920880" cy="936104"/>
          </a:xfrm>
        </p:spPr>
        <p:txBody>
          <a:bodyPr anchor="t">
            <a:noAutofit/>
          </a:bodyPr>
          <a:lstStyle/>
          <a:p>
            <a:pPr marL="457200" marR="0" lvl="1" indent="0" algn="ctr" defTabSz="914400" rtl="0" eaLnBrk="1" fontAlgn="ctr" latinLnBrk="0" hangingPunct="1">
              <a:lnSpc>
                <a:spcPct val="100000"/>
              </a:lnSpc>
              <a:spcBef>
                <a:spcPct val="0"/>
              </a:spcBef>
              <a:spcAft>
                <a:spcPts val="0"/>
              </a:spcAft>
              <a:tabLst/>
              <a:defRPr/>
            </a:pPr>
            <a:r>
              <a:rPr lang="ru-RU" sz="15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a:t>
            </a:r>
            <a:endParaRPr lang="ru-RU" sz="15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endParaRPr>
          </a:p>
        </p:txBody>
      </p:sp>
      <p:sp>
        <p:nvSpPr>
          <p:cNvPr id="3" name="Прямоугольник 2"/>
          <p:cNvSpPr/>
          <p:nvPr/>
        </p:nvSpPr>
        <p:spPr>
          <a:xfrm>
            <a:off x="1043608" y="1131590"/>
            <a:ext cx="7056784" cy="677108"/>
          </a:xfrm>
          <a:prstGeom prst="rect">
            <a:avLst/>
          </a:prstGeom>
        </p:spPr>
        <p:txBody>
          <a:bodyPr wrap="square">
            <a:spAutoFit/>
          </a:bodyPr>
          <a:lstStyle/>
          <a:p>
            <a:endParaRPr lang="ru-RU" sz="1400" dirty="0" smtClean="0">
              <a:solidFill>
                <a:srgbClr val="271A52"/>
              </a:solidFill>
            </a:endParaRPr>
          </a:p>
          <a:p>
            <a:endParaRPr lang="ru-RU" sz="1200" dirty="0" smtClean="0">
              <a:solidFill>
                <a:prstClr val="black"/>
              </a:solidFill>
            </a:endParaRPr>
          </a:p>
          <a:p>
            <a:endParaRPr lang="ru-RU" sz="1200" dirty="0">
              <a:solidFill>
                <a:prstClr val="black"/>
              </a:solidFill>
            </a:endParaRPr>
          </a:p>
        </p:txBody>
      </p:sp>
      <p:graphicFrame>
        <p:nvGraphicFramePr>
          <p:cNvPr id="8" name="Таблица 7"/>
          <p:cNvGraphicFramePr>
            <a:graphicFrameLocks noGrp="1"/>
          </p:cNvGraphicFramePr>
          <p:nvPr>
            <p:extLst>
              <p:ext uri="{D42A27DB-BD31-4B8C-83A1-F6EECF244321}">
                <p14:modId xmlns:p14="http://schemas.microsoft.com/office/powerpoint/2010/main" val="1549865318"/>
              </p:ext>
            </p:extLst>
          </p:nvPr>
        </p:nvGraphicFramePr>
        <p:xfrm>
          <a:off x="768030" y="1052459"/>
          <a:ext cx="7908425" cy="3716738"/>
        </p:xfrm>
        <a:graphic>
          <a:graphicData uri="http://schemas.openxmlformats.org/drawingml/2006/table">
            <a:tbl>
              <a:tblPr/>
              <a:tblGrid>
                <a:gridCol w="3776907"/>
                <a:gridCol w="701579"/>
                <a:gridCol w="652858"/>
                <a:gridCol w="730811"/>
                <a:gridCol w="682090"/>
                <a:gridCol w="682090"/>
                <a:gridCol w="682090"/>
              </a:tblGrid>
              <a:tr h="282435">
                <a:tc>
                  <a:txBody>
                    <a:bodyPr/>
                    <a:lstStyle/>
                    <a:p>
                      <a:pPr algn="ctr" fontAlgn="ctr"/>
                      <a:r>
                        <a:rPr lang="ru-RU" sz="900" b="0" i="0" u="none" strike="noStrike" dirty="0">
                          <a:solidFill>
                            <a:srgbClr val="000000"/>
                          </a:solidFill>
                          <a:effectLst/>
                          <a:latin typeface="Times New Roman"/>
                        </a:rPr>
                        <a:t>Показатели муниципальных программ</a:t>
                      </a:r>
                    </a:p>
                  </a:txBody>
                  <a:tcPr marL="7164" marR="7164" marT="71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Единицы измерения</a:t>
                      </a:r>
                    </a:p>
                  </a:txBody>
                  <a:tcPr marL="7164" marR="7164" marT="71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Факт </a:t>
                      </a:r>
                      <a:br>
                        <a:rPr lang="ru-RU" sz="900" b="0" i="0" u="none" strike="noStrike" dirty="0">
                          <a:solidFill>
                            <a:srgbClr val="000000"/>
                          </a:solidFill>
                          <a:effectLst/>
                          <a:latin typeface="Times New Roman"/>
                        </a:rPr>
                      </a:br>
                      <a:r>
                        <a:rPr lang="ru-RU" sz="900" b="0" i="0" u="none" strike="noStrike" dirty="0" smtClean="0">
                          <a:solidFill>
                            <a:srgbClr val="000000"/>
                          </a:solidFill>
                          <a:effectLst/>
                          <a:latin typeface="Times New Roman"/>
                        </a:rPr>
                        <a:t>2023 </a:t>
                      </a:r>
                      <a:r>
                        <a:rPr lang="ru-RU" sz="900" b="0" i="0" u="none" strike="noStrike" dirty="0">
                          <a:solidFill>
                            <a:srgbClr val="000000"/>
                          </a:solidFill>
                          <a:effectLst/>
                          <a:latin typeface="Times New Roman"/>
                        </a:rPr>
                        <a:t>года</a:t>
                      </a:r>
                    </a:p>
                  </a:txBody>
                  <a:tcPr marL="7164" marR="7164" marT="71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План </a:t>
                      </a:r>
                      <a:br>
                        <a:rPr lang="ru-RU" sz="900" b="0" i="0" u="none" strike="noStrike" dirty="0">
                          <a:solidFill>
                            <a:srgbClr val="000000"/>
                          </a:solidFill>
                          <a:effectLst/>
                          <a:latin typeface="Times New Roman"/>
                        </a:rPr>
                      </a:br>
                      <a:r>
                        <a:rPr lang="ru-RU" sz="900" b="0" i="0" u="none" strike="noStrike" dirty="0" smtClean="0">
                          <a:solidFill>
                            <a:srgbClr val="000000"/>
                          </a:solidFill>
                          <a:effectLst/>
                          <a:latin typeface="Times New Roman"/>
                        </a:rPr>
                        <a:t>2024 </a:t>
                      </a:r>
                      <a:r>
                        <a:rPr lang="ru-RU" sz="900" b="0" i="0" u="none" strike="noStrike" dirty="0">
                          <a:solidFill>
                            <a:srgbClr val="000000"/>
                          </a:solidFill>
                          <a:effectLst/>
                          <a:latin typeface="Times New Roman"/>
                        </a:rPr>
                        <a:t>года</a:t>
                      </a:r>
                    </a:p>
                  </a:txBody>
                  <a:tcPr marL="7164" marR="7164" marT="71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2025 </a:t>
                      </a:r>
                      <a:r>
                        <a:rPr lang="ru-RU" sz="900" b="0" i="0" u="none" strike="noStrike" dirty="0">
                          <a:solidFill>
                            <a:srgbClr val="000000"/>
                          </a:solidFill>
                          <a:effectLst/>
                          <a:latin typeface="Times New Roman"/>
                        </a:rPr>
                        <a:t>год</a:t>
                      </a:r>
                    </a:p>
                  </a:txBody>
                  <a:tcPr marL="7164" marR="7164" marT="71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2026 </a:t>
                      </a:r>
                      <a:r>
                        <a:rPr lang="ru-RU" sz="900" b="0" i="0" u="none" strike="noStrike" dirty="0">
                          <a:solidFill>
                            <a:srgbClr val="000000"/>
                          </a:solidFill>
                          <a:effectLst/>
                          <a:latin typeface="Times New Roman"/>
                        </a:rPr>
                        <a:t>год</a:t>
                      </a:r>
                    </a:p>
                  </a:txBody>
                  <a:tcPr marL="7164" marR="7164" marT="71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2027 </a:t>
                      </a:r>
                      <a:r>
                        <a:rPr lang="ru-RU" sz="900" b="0" i="0" u="none" strike="noStrike" dirty="0">
                          <a:solidFill>
                            <a:srgbClr val="000000"/>
                          </a:solidFill>
                          <a:effectLst/>
                          <a:latin typeface="Times New Roman"/>
                        </a:rPr>
                        <a:t>год</a:t>
                      </a:r>
                    </a:p>
                  </a:txBody>
                  <a:tcPr marL="7164" marR="7164" marT="71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r>
              <a:tr h="228744">
                <a:tc gridSpan="7">
                  <a:txBody>
                    <a:bodyPr/>
                    <a:lstStyle/>
                    <a:p>
                      <a:pPr algn="ctr" fontAlgn="ctr"/>
                      <a:r>
                        <a:rPr lang="ru-RU" sz="900" b="1" i="1" u="none" strike="noStrike" dirty="0">
                          <a:solidFill>
                            <a:srgbClr val="FF0000"/>
                          </a:solidFill>
                          <a:effectLst/>
                          <a:latin typeface="Times New Roman"/>
                        </a:rPr>
                        <a:t>Муниципальная программа "Образование"</a:t>
                      </a:r>
                    </a:p>
                  </a:txBody>
                  <a:tcPr marL="7164" marR="7164" marT="71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82435">
                <a:tc>
                  <a:txBody>
                    <a:bodyPr/>
                    <a:lstStyle/>
                    <a:p>
                      <a:pPr algn="l" fontAlgn="ctr"/>
                      <a:r>
                        <a:rPr lang="ru-RU" sz="900" b="0" i="0" u="none" strike="noStrike">
                          <a:solidFill>
                            <a:srgbClr val="000000"/>
                          </a:solidFill>
                          <a:effectLst/>
                          <a:latin typeface="Times New Roman"/>
                        </a:rPr>
                        <a:t>Доступность дошкольного образования для детей в возрасте от трех до семи лет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90978">
                <a:tc>
                  <a:txBody>
                    <a:bodyPr/>
                    <a:lstStyle/>
                    <a:p>
                      <a:pPr algn="l" fontAlgn="t"/>
                      <a:r>
                        <a:rPr lang="ru-RU" sz="900" b="0" i="0" u="none" strike="noStrike">
                          <a:solidFill>
                            <a:srgbClr val="000000"/>
                          </a:solidFill>
                          <a:effectLst/>
                          <a:latin typeface="Times New Roman"/>
                        </a:rPr>
                        <a:t>Отношение 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области</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114,75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106,9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79875">
                <a:tc>
                  <a:txBody>
                    <a:bodyPr/>
                    <a:lstStyle/>
                    <a:p>
                      <a:pPr algn="l" fontAlgn="t"/>
                      <a:r>
                        <a:rPr lang="ru-RU" sz="900" b="0" i="0" u="none" strike="noStrike">
                          <a:solidFill>
                            <a:srgbClr val="000000"/>
                          </a:solidFill>
                          <a:effectLst/>
                          <a:latin typeface="Times New Roman"/>
                        </a:rPr>
                        <a:t>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деятельности</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118,3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116,2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66236">
                <a:tc>
                  <a:txBody>
                    <a:bodyPr/>
                    <a:lstStyle/>
                    <a:p>
                      <a:pPr algn="l" fontAlgn="ctr"/>
                      <a:r>
                        <a:rPr lang="ru-RU" sz="900" b="0" i="0" u="none" strike="noStrike">
                          <a:solidFill>
                            <a:srgbClr val="000000"/>
                          </a:solidFill>
                          <a:effectLst/>
                          <a:latin typeface="Times New Roman"/>
                        </a:rPr>
                        <a:t>Количество автобусов, приобретенных для доставки обучающихся в общеобразовательные организации, расположенные в сельских населенных пунктах Московской области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штука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23652">
                <a:tc>
                  <a:txBody>
                    <a:bodyPr/>
                    <a:lstStyle/>
                    <a:p>
                      <a:pPr algn="l" fontAlgn="t"/>
                      <a:r>
                        <a:rPr lang="ru-RU" sz="900" b="0" i="0" u="none" strike="noStrike">
                          <a:solidFill>
                            <a:srgbClr val="000000"/>
                          </a:solidFill>
                          <a:effectLst/>
                          <a:latin typeface="Times New Roman"/>
                        </a:rPr>
                        <a:t>Доля обучающихся, получающих начальное общее образование в государственных и муниципальных образовательных организациях, получающих бесплатное горячее питание, к общему количеству обучающихся, получаю-щих начальное общее образование в государственных и муниципальных образовательных организациях</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28062">
                <a:tc>
                  <a:txBody>
                    <a:bodyPr/>
                    <a:lstStyle/>
                    <a:p>
                      <a:pPr algn="l" fontAlgn="t"/>
                      <a:r>
                        <a:rPr lang="ru-RU" sz="900" b="0" i="0" u="none" strike="noStrike">
                          <a:solidFill>
                            <a:srgbClr val="000000"/>
                          </a:solidFill>
                          <a:effectLst/>
                          <a:latin typeface="Times New Roman"/>
                        </a:rPr>
                        <a:t>Доля выпускников текущего года, набравших 250 баллов и более по 3 предметам, к общему количеству выпускников текущего года, сдававших ЕГЭ по 3 и более предметам</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11,25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90081">
                <a:tc>
                  <a:txBody>
                    <a:bodyPr/>
                    <a:lstStyle/>
                    <a:p>
                      <a:pPr algn="l" fontAlgn="t"/>
                      <a:r>
                        <a:rPr lang="ru-RU" sz="900" b="0" i="0" u="none" strike="noStrike">
                          <a:solidFill>
                            <a:srgbClr val="000000"/>
                          </a:solidFill>
                          <a:effectLst/>
                          <a:latin typeface="Times New Roman"/>
                        </a:rPr>
                        <a:t>Количество объектов, в которых в полном объеме выполнены мероприятия по капитальному ремонту общеобразовательных организаций</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dirty="0">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26311538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43608" y="51470"/>
            <a:ext cx="7920880" cy="936104"/>
          </a:xfrm>
        </p:spPr>
        <p:txBody>
          <a:bodyPr anchor="t">
            <a:noAutofit/>
          </a:bodyPr>
          <a:lstStyle/>
          <a:p>
            <a:pPr marL="457200" marR="0" lvl="1" indent="0" algn="ctr" defTabSz="914400" rtl="0" eaLnBrk="1" fontAlgn="ctr" latinLnBrk="0" hangingPunct="1">
              <a:lnSpc>
                <a:spcPct val="100000"/>
              </a:lnSpc>
              <a:spcBef>
                <a:spcPct val="0"/>
              </a:spcBef>
              <a:spcAft>
                <a:spcPts val="0"/>
              </a:spcAft>
              <a:tabLst/>
              <a:defRPr/>
            </a:pPr>
            <a:r>
              <a:rPr lang="ru-RU" sz="15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a:t>
            </a:r>
            <a:endParaRPr lang="ru-RU" sz="15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endParaRPr>
          </a:p>
        </p:txBody>
      </p:sp>
      <p:sp>
        <p:nvSpPr>
          <p:cNvPr id="3" name="Прямоугольник 2"/>
          <p:cNvSpPr/>
          <p:nvPr/>
        </p:nvSpPr>
        <p:spPr>
          <a:xfrm>
            <a:off x="1043608" y="1131590"/>
            <a:ext cx="7056784" cy="677108"/>
          </a:xfrm>
          <a:prstGeom prst="rect">
            <a:avLst/>
          </a:prstGeom>
        </p:spPr>
        <p:txBody>
          <a:bodyPr wrap="square">
            <a:spAutoFit/>
          </a:bodyPr>
          <a:lstStyle/>
          <a:p>
            <a:endParaRPr lang="ru-RU" sz="1400" dirty="0" smtClean="0">
              <a:solidFill>
                <a:srgbClr val="271A52"/>
              </a:solidFill>
            </a:endParaRPr>
          </a:p>
          <a:p>
            <a:endParaRPr lang="ru-RU" sz="1200" dirty="0" smtClean="0">
              <a:solidFill>
                <a:prstClr val="black"/>
              </a:solidFill>
            </a:endParaRPr>
          </a:p>
          <a:p>
            <a:endParaRPr lang="ru-RU" sz="1200" dirty="0">
              <a:solidFill>
                <a:prstClr val="black"/>
              </a:solidFill>
            </a:endParaRPr>
          </a:p>
        </p:txBody>
      </p:sp>
      <p:graphicFrame>
        <p:nvGraphicFramePr>
          <p:cNvPr id="5" name="Таблица 4"/>
          <p:cNvGraphicFramePr>
            <a:graphicFrameLocks noGrp="1"/>
          </p:cNvGraphicFramePr>
          <p:nvPr>
            <p:extLst>
              <p:ext uri="{D42A27DB-BD31-4B8C-83A1-F6EECF244321}">
                <p14:modId xmlns:p14="http://schemas.microsoft.com/office/powerpoint/2010/main" val="1990299026"/>
              </p:ext>
            </p:extLst>
          </p:nvPr>
        </p:nvGraphicFramePr>
        <p:xfrm>
          <a:off x="467544" y="1092748"/>
          <a:ext cx="8026661" cy="3830511"/>
        </p:xfrm>
        <a:graphic>
          <a:graphicData uri="http://schemas.openxmlformats.org/drawingml/2006/table">
            <a:tbl>
              <a:tblPr/>
              <a:tblGrid>
                <a:gridCol w="3819857"/>
                <a:gridCol w="714362"/>
                <a:gridCol w="664754"/>
                <a:gridCol w="744128"/>
                <a:gridCol w="694520"/>
                <a:gridCol w="694520"/>
                <a:gridCol w="694520"/>
              </a:tblGrid>
              <a:tr h="294540">
                <a:tc>
                  <a:txBody>
                    <a:bodyPr/>
                    <a:lstStyle/>
                    <a:p>
                      <a:pPr algn="ctr" fontAlgn="ctr"/>
                      <a:r>
                        <a:rPr lang="ru-RU" sz="900" b="0" i="0" u="none" strike="noStrike" dirty="0">
                          <a:solidFill>
                            <a:srgbClr val="000000"/>
                          </a:solidFill>
                          <a:effectLst/>
                          <a:latin typeface="Times New Roman"/>
                        </a:rPr>
                        <a:t>Показатели муниципальных программ</a:t>
                      </a:r>
                    </a:p>
                  </a:txBody>
                  <a:tcPr marL="6788" marR="6788" marT="67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Единицы измерения</a:t>
                      </a:r>
                    </a:p>
                  </a:txBody>
                  <a:tcPr marL="6788" marR="6788" marT="67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Факт </a:t>
                      </a:r>
                      <a:br>
                        <a:rPr lang="ru-RU" sz="900" b="0" i="0" u="none" strike="noStrike" dirty="0">
                          <a:solidFill>
                            <a:srgbClr val="000000"/>
                          </a:solidFill>
                          <a:effectLst/>
                          <a:latin typeface="Times New Roman"/>
                        </a:rPr>
                      </a:br>
                      <a:r>
                        <a:rPr lang="ru-RU" sz="900" b="0" i="0" u="none" strike="noStrike" dirty="0" smtClean="0">
                          <a:solidFill>
                            <a:srgbClr val="000000"/>
                          </a:solidFill>
                          <a:effectLst/>
                          <a:latin typeface="Times New Roman"/>
                        </a:rPr>
                        <a:t>2023 года</a:t>
                      </a:r>
                      <a:endParaRPr lang="ru-RU" sz="900" b="0" i="0" u="none" strike="noStrike" dirty="0">
                        <a:solidFill>
                          <a:srgbClr val="000000"/>
                        </a:solidFill>
                        <a:effectLst/>
                        <a:latin typeface="Times New Roman"/>
                      </a:endParaRPr>
                    </a:p>
                  </a:txBody>
                  <a:tcPr marL="6788" marR="6788" marT="67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smtClean="0">
                          <a:solidFill>
                            <a:srgbClr val="000000"/>
                          </a:solidFill>
                          <a:effectLst/>
                          <a:latin typeface="Times New Roman"/>
                        </a:rPr>
                        <a:t>План</a:t>
                      </a:r>
                      <a:r>
                        <a:rPr lang="ru-RU" sz="900" b="0" i="0" u="none" strike="noStrike" dirty="0">
                          <a:solidFill>
                            <a:srgbClr val="000000"/>
                          </a:solidFill>
                          <a:effectLst/>
                          <a:latin typeface="Times New Roman"/>
                        </a:rPr>
                        <a:t/>
                      </a:r>
                      <a:br>
                        <a:rPr lang="ru-RU" sz="900" b="0" i="0" u="none" strike="noStrike" dirty="0">
                          <a:solidFill>
                            <a:srgbClr val="000000"/>
                          </a:solidFill>
                          <a:effectLst/>
                          <a:latin typeface="Times New Roman"/>
                        </a:rPr>
                      </a:br>
                      <a:r>
                        <a:rPr lang="ru-RU" sz="900" b="0" i="0" u="none" strike="noStrike" dirty="0" smtClean="0">
                          <a:solidFill>
                            <a:srgbClr val="000000"/>
                          </a:solidFill>
                          <a:effectLst/>
                          <a:latin typeface="Times New Roman"/>
                        </a:rPr>
                        <a:t>2024 </a:t>
                      </a:r>
                      <a:r>
                        <a:rPr lang="ru-RU" sz="900" b="0" i="0" u="none" strike="noStrike" dirty="0">
                          <a:solidFill>
                            <a:srgbClr val="000000"/>
                          </a:solidFill>
                          <a:effectLst/>
                          <a:latin typeface="Times New Roman"/>
                        </a:rPr>
                        <a:t>года</a:t>
                      </a:r>
                    </a:p>
                  </a:txBody>
                  <a:tcPr marL="6788" marR="6788" marT="67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smtClean="0">
                          <a:solidFill>
                            <a:srgbClr val="000000"/>
                          </a:solidFill>
                          <a:effectLst/>
                          <a:latin typeface="Times New Roman"/>
                        </a:rPr>
                        <a:t>Прогноз </a:t>
                      </a:r>
                      <a:r>
                        <a:rPr lang="ru-RU" sz="900" b="0" i="0" u="none" strike="noStrike" dirty="0">
                          <a:solidFill>
                            <a:srgbClr val="000000"/>
                          </a:solidFill>
                          <a:effectLst/>
                          <a:latin typeface="Times New Roman"/>
                        </a:rPr>
                        <a:t>на </a:t>
                      </a:r>
                      <a:r>
                        <a:rPr lang="ru-RU" sz="900" b="0" i="0" u="none" strike="noStrike" dirty="0" smtClean="0">
                          <a:solidFill>
                            <a:srgbClr val="000000"/>
                          </a:solidFill>
                          <a:effectLst/>
                          <a:latin typeface="Times New Roman"/>
                        </a:rPr>
                        <a:t>2025 </a:t>
                      </a:r>
                      <a:r>
                        <a:rPr lang="ru-RU" sz="900" b="0" i="0" u="none" strike="noStrike" dirty="0">
                          <a:solidFill>
                            <a:srgbClr val="000000"/>
                          </a:solidFill>
                          <a:effectLst/>
                          <a:latin typeface="Times New Roman"/>
                        </a:rPr>
                        <a:t>год</a:t>
                      </a:r>
                    </a:p>
                  </a:txBody>
                  <a:tcPr marL="6788" marR="6788" marT="67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2026 </a:t>
                      </a:r>
                      <a:r>
                        <a:rPr lang="ru-RU" sz="900" b="0" i="0" u="none" strike="noStrike" dirty="0">
                          <a:solidFill>
                            <a:srgbClr val="000000"/>
                          </a:solidFill>
                          <a:effectLst/>
                          <a:latin typeface="Times New Roman"/>
                        </a:rPr>
                        <a:t>год</a:t>
                      </a:r>
                    </a:p>
                  </a:txBody>
                  <a:tcPr marL="6788" marR="6788" marT="67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2027 </a:t>
                      </a:r>
                      <a:r>
                        <a:rPr lang="ru-RU" sz="900" b="0" i="0" u="none" strike="noStrike" dirty="0">
                          <a:solidFill>
                            <a:srgbClr val="000000"/>
                          </a:solidFill>
                          <a:effectLst/>
                          <a:latin typeface="Times New Roman"/>
                        </a:rPr>
                        <a:t>год</a:t>
                      </a:r>
                    </a:p>
                  </a:txBody>
                  <a:tcPr marL="6788" marR="6788" marT="67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r>
              <a:tr h="147270">
                <a:tc gridSpan="7">
                  <a:txBody>
                    <a:bodyPr/>
                    <a:lstStyle/>
                    <a:p>
                      <a:pPr algn="ctr" fontAlgn="ctr"/>
                      <a:r>
                        <a:rPr lang="ru-RU" sz="900" b="1" i="1" u="none" strike="noStrike" dirty="0">
                          <a:solidFill>
                            <a:srgbClr val="FF0000"/>
                          </a:solidFill>
                          <a:effectLst/>
                          <a:latin typeface="Times New Roman"/>
                        </a:rPr>
                        <a:t>Муниципальная программа "Образование"</a:t>
                      </a:r>
                    </a:p>
                  </a:txBody>
                  <a:tcPr marL="6788" marR="6788" marT="67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441811">
                <a:tc>
                  <a:txBody>
                    <a:bodyPr/>
                    <a:lstStyle/>
                    <a:p>
                      <a:pPr algn="l" fontAlgn="t"/>
                      <a:r>
                        <a:rPr lang="ru-RU" sz="900" b="0" i="0" u="none" strike="noStrike">
                          <a:solidFill>
                            <a:srgbClr val="000000"/>
                          </a:solidFill>
                          <a:effectLst/>
                          <a:latin typeface="Times New Roman"/>
                        </a:rPr>
                        <a:t>Количество зданий по которым разработана проектно-сметная документация на проведение капитального ремонта зданий муниципальных общеобразовательных организаций в Московской области</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94540">
                <a:tc>
                  <a:txBody>
                    <a:bodyPr/>
                    <a:lstStyle/>
                    <a:p>
                      <a:pPr algn="l" fontAlgn="t"/>
                      <a:r>
                        <a:rPr lang="ru-RU" sz="900" b="0" i="0" u="none" strike="noStrike">
                          <a:solidFill>
                            <a:srgbClr val="000000"/>
                          </a:solidFill>
                          <a:effectLst/>
                          <a:latin typeface="Times New Roman"/>
                        </a:rPr>
                        <a:t>Количество благоустроенных территорий  муниципальных общеобразовательных организаций</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41811">
                <a:tc>
                  <a:txBody>
                    <a:bodyPr/>
                    <a:lstStyle/>
                    <a:p>
                      <a:pPr algn="l" fontAlgn="t"/>
                      <a:r>
                        <a:rPr lang="ru-RU" sz="900" b="0" i="0" u="none" strike="noStrike">
                          <a:solidFill>
                            <a:srgbClr val="000000"/>
                          </a:solidFill>
                          <a:effectLst/>
                          <a:latin typeface="Times New Roman"/>
                        </a:rPr>
                        <a:t>Доля детей-инвалидов в возрасте от 1,5 года до 7 лет, охваченных дошкольным образованием, в общей численности детей-инвалидов такого возраста</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96230">
                <a:tc>
                  <a:txBody>
                    <a:bodyPr/>
                    <a:lstStyle/>
                    <a:p>
                      <a:pPr algn="l" fontAlgn="t"/>
                      <a:r>
                        <a:rPr lang="ru-RU" sz="900" b="0" i="0" u="none" strike="noStrike">
                          <a:solidFill>
                            <a:srgbClr val="000000"/>
                          </a:solidFill>
                          <a:effectLst/>
                          <a:latin typeface="Times New Roman"/>
                        </a:rPr>
                        <a:t>Доля детей-инвалидов, которым созданы условия для получения качественного начального общего, основного общего, среднего общего образования, в общей численности детей- инвалидов школьного возраста</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31647">
                <a:tc>
                  <a:txBody>
                    <a:bodyPr/>
                    <a:lstStyle/>
                    <a:p>
                      <a:pPr algn="l" fontAlgn="t"/>
                      <a:r>
                        <a:rPr lang="ru-RU" sz="900" b="0" i="0" u="none" strike="noStrike">
                          <a:solidFill>
                            <a:srgbClr val="000000"/>
                          </a:solidFill>
                          <a:effectLst/>
                          <a:latin typeface="Times New Roman"/>
                        </a:rPr>
                        <a:t>Доля детей-инвалидов в возрасте от 5 до 18 лет, получающих дополнительное образование, в общей численности детей-инвалидов такого возраста</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51,6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40628">
                <a:tc>
                  <a:txBody>
                    <a:bodyPr/>
                    <a:lstStyle/>
                    <a:p>
                      <a:pPr algn="l" fontAlgn="t"/>
                      <a:r>
                        <a:rPr lang="ru-RU" sz="900" b="0" i="0" u="none" strike="noStrike">
                          <a:solidFill>
                            <a:srgbClr val="000000"/>
                          </a:solidFill>
                          <a:effectLst/>
                          <a:latin typeface="Times New Roman"/>
                        </a:rPr>
                        <a:t>В общеобразовательных организациях, расположенных в сельской местности и малых городах, созданы и функционируют центры образования естественно-научной и технологической направленностей</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32576">
                <a:tc>
                  <a:txBody>
                    <a:bodyPr/>
                    <a:lstStyle/>
                    <a:p>
                      <a:pPr algn="l" fontAlgn="t"/>
                      <a:r>
                        <a:rPr lang="ru-RU" sz="900" b="0" i="0" u="none" strike="noStrike">
                          <a:solidFill>
                            <a:srgbClr val="000000"/>
                          </a:solidFill>
                          <a:effectLst/>
                          <a:latin typeface="Times New Roman"/>
                        </a:rPr>
                        <a:t>Доступность дошкольного образования для детей в возрасте до 3-х лет</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83398">
                <a:tc>
                  <a:txBody>
                    <a:bodyPr/>
                    <a:lstStyle/>
                    <a:p>
                      <a:pPr algn="l" fontAlgn="t"/>
                      <a:r>
                        <a:rPr lang="ru-RU" sz="900" b="0" i="0" u="none" strike="noStrike">
                          <a:solidFill>
                            <a:srgbClr val="000000"/>
                          </a:solidFill>
                          <a:effectLst/>
                          <a:latin typeface="Times New Roman"/>
                        </a:rPr>
                        <a:t>Количество созданных и функционирующих мест частных общеобразова-тельных организаций в Московской области и у индивидуальных предпри-нимателей частных до-школьных образовательных организаций в Московской области в общей численно-сти воспитанников до-школьных образовательных организаций Московской области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место</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dirty="0">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8469922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43608" y="51470"/>
            <a:ext cx="7920880" cy="936104"/>
          </a:xfrm>
        </p:spPr>
        <p:txBody>
          <a:bodyPr anchor="t">
            <a:noAutofit/>
          </a:bodyPr>
          <a:lstStyle/>
          <a:p>
            <a:pPr marL="457200" marR="0" lvl="1" indent="0" algn="ctr" defTabSz="914400" rtl="0" eaLnBrk="1" fontAlgn="ctr" latinLnBrk="0" hangingPunct="1">
              <a:lnSpc>
                <a:spcPct val="100000"/>
              </a:lnSpc>
              <a:spcBef>
                <a:spcPct val="0"/>
              </a:spcBef>
              <a:spcAft>
                <a:spcPts val="0"/>
              </a:spcAft>
              <a:tabLst/>
              <a:defRPr/>
            </a:pPr>
            <a:r>
              <a:rPr lang="ru-RU" sz="15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a:t>
            </a:r>
            <a:endParaRPr lang="ru-RU" sz="15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endParaRPr>
          </a:p>
        </p:txBody>
      </p:sp>
      <p:sp>
        <p:nvSpPr>
          <p:cNvPr id="3" name="Прямоугольник 2"/>
          <p:cNvSpPr/>
          <p:nvPr/>
        </p:nvSpPr>
        <p:spPr>
          <a:xfrm>
            <a:off x="1043608" y="1131590"/>
            <a:ext cx="7056784" cy="677108"/>
          </a:xfrm>
          <a:prstGeom prst="rect">
            <a:avLst/>
          </a:prstGeom>
        </p:spPr>
        <p:txBody>
          <a:bodyPr wrap="square">
            <a:spAutoFit/>
          </a:bodyPr>
          <a:lstStyle/>
          <a:p>
            <a:endParaRPr lang="ru-RU" sz="1400" dirty="0" smtClean="0">
              <a:solidFill>
                <a:srgbClr val="271A52"/>
              </a:solidFill>
            </a:endParaRPr>
          </a:p>
          <a:p>
            <a:endParaRPr lang="ru-RU" sz="1200" dirty="0" smtClean="0">
              <a:solidFill>
                <a:prstClr val="black"/>
              </a:solidFill>
            </a:endParaRPr>
          </a:p>
          <a:p>
            <a:endParaRPr lang="ru-RU" sz="1200" dirty="0">
              <a:solidFill>
                <a:prstClr val="black"/>
              </a:solidFill>
            </a:endParaRPr>
          </a:p>
        </p:txBody>
      </p:sp>
      <p:graphicFrame>
        <p:nvGraphicFramePr>
          <p:cNvPr id="5" name="Таблица 4"/>
          <p:cNvGraphicFramePr>
            <a:graphicFrameLocks noGrp="1"/>
          </p:cNvGraphicFramePr>
          <p:nvPr>
            <p:extLst>
              <p:ext uri="{D42A27DB-BD31-4B8C-83A1-F6EECF244321}">
                <p14:modId xmlns:p14="http://schemas.microsoft.com/office/powerpoint/2010/main" val="2575743755"/>
              </p:ext>
            </p:extLst>
          </p:nvPr>
        </p:nvGraphicFramePr>
        <p:xfrm>
          <a:off x="457200" y="1200150"/>
          <a:ext cx="8170676" cy="2925023"/>
        </p:xfrm>
        <a:graphic>
          <a:graphicData uri="http://schemas.openxmlformats.org/drawingml/2006/table">
            <a:tbl>
              <a:tblPr/>
              <a:tblGrid>
                <a:gridCol w="3888394"/>
                <a:gridCol w="727179"/>
                <a:gridCol w="676681"/>
                <a:gridCol w="757479"/>
                <a:gridCol w="706981"/>
                <a:gridCol w="706981"/>
                <a:gridCol w="706981"/>
              </a:tblGrid>
              <a:tr h="302193">
                <a:tc>
                  <a:txBody>
                    <a:bodyPr/>
                    <a:lstStyle/>
                    <a:p>
                      <a:pPr algn="ctr" fontAlgn="ctr"/>
                      <a:r>
                        <a:rPr lang="ru-RU" sz="900" b="0" i="0" u="none" strike="noStrike" dirty="0">
                          <a:solidFill>
                            <a:srgbClr val="000000"/>
                          </a:solidFill>
                          <a:effectLst/>
                          <a:latin typeface="Times New Roman"/>
                        </a:rPr>
                        <a:t>Показатели муниципальных программ</a:t>
                      </a:r>
                    </a:p>
                  </a:txBody>
                  <a:tcPr marL="6788" marR="6788" marT="67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Единицы измерения</a:t>
                      </a:r>
                    </a:p>
                  </a:txBody>
                  <a:tcPr marL="6788" marR="6788" marT="67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Факт </a:t>
                      </a:r>
                      <a:br>
                        <a:rPr lang="ru-RU" sz="900" b="0" i="0" u="none" strike="noStrike" dirty="0">
                          <a:solidFill>
                            <a:srgbClr val="000000"/>
                          </a:solidFill>
                          <a:effectLst/>
                          <a:latin typeface="Times New Roman"/>
                        </a:rPr>
                      </a:br>
                      <a:r>
                        <a:rPr lang="ru-RU" sz="900" b="0" i="0" u="none" strike="noStrike" dirty="0" smtClean="0">
                          <a:solidFill>
                            <a:srgbClr val="000000"/>
                          </a:solidFill>
                          <a:effectLst/>
                          <a:latin typeface="Times New Roman"/>
                        </a:rPr>
                        <a:t>2023 года</a:t>
                      </a:r>
                      <a:endParaRPr lang="ru-RU" sz="900" b="0" i="0" u="none" strike="noStrike" dirty="0">
                        <a:solidFill>
                          <a:srgbClr val="000000"/>
                        </a:solidFill>
                        <a:effectLst/>
                        <a:latin typeface="Times New Roman"/>
                      </a:endParaRPr>
                    </a:p>
                  </a:txBody>
                  <a:tcPr marL="6788" marR="6788" marT="67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smtClean="0">
                          <a:solidFill>
                            <a:srgbClr val="000000"/>
                          </a:solidFill>
                          <a:effectLst/>
                          <a:latin typeface="Times New Roman"/>
                        </a:rPr>
                        <a:t>План</a:t>
                      </a:r>
                      <a:r>
                        <a:rPr lang="ru-RU" sz="900" b="0" i="0" u="none" strike="noStrike" dirty="0">
                          <a:solidFill>
                            <a:srgbClr val="000000"/>
                          </a:solidFill>
                          <a:effectLst/>
                          <a:latin typeface="Times New Roman"/>
                        </a:rPr>
                        <a:t/>
                      </a:r>
                      <a:br>
                        <a:rPr lang="ru-RU" sz="900" b="0" i="0" u="none" strike="noStrike" dirty="0">
                          <a:solidFill>
                            <a:srgbClr val="000000"/>
                          </a:solidFill>
                          <a:effectLst/>
                          <a:latin typeface="Times New Roman"/>
                        </a:rPr>
                      </a:br>
                      <a:r>
                        <a:rPr lang="ru-RU" sz="900" b="0" i="0" u="none" strike="noStrike" dirty="0" smtClean="0">
                          <a:solidFill>
                            <a:srgbClr val="000000"/>
                          </a:solidFill>
                          <a:effectLst/>
                          <a:latin typeface="Times New Roman"/>
                        </a:rPr>
                        <a:t>2024 </a:t>
                      </a:r>
                      <a:r>
                        <a:rPr lang="ru-RU" sz="900" b="0" i="0" u="none" strike="noStrike" dirty="0">
                          <a:solidFill>
                            <a:srgbClr val="000000"/>
                          </a:solidFill>
                          <a:effectLst/>
                          <a:latin typeface="Times New Roman"/>
                        </a:rPr>
                        <a:t>года</a:t>
                      </a:r>
                    </a:p>
                  </a:txBody>
                  <a:tcPr marL="6788" marR="6788" marT="67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smtClean="0">
                          <a:solidFill>
                            <a:srgbClr val="000000"/>
                          </a:solidFill>
                          <a:effectLst/>
                          <a:latin typeface="Times New Roman"/>
                        </a:rPr>
                        <a:t>Прогноз </a:t>
                      </a:r>
                      <a:r>
                        <a:rPr lang="ru-RU" sz="900" b="0" i="0" u="none" strike="noStrike" dirty="0">
                          <a:solidFill>
                            <a:srgbClr val="000000"/>
                          </a:solidFill>
                          <a:effectLst/>
                          <a:latin typeface="Times New Roman"/>
                        </a:rPr>
                        <a:t>на </a:t>
                      </a:r>
                      <a:r>
                        <a:rPr lang="ru-RU" sz="900" b="0" i="0" u="none" strike="noStrike" dirty="0" smtClean="0">
                          <a:solidFill>
                            <a:srgbClr val="000000"/>
                          </a:solidFill>
                          <a:effectLst/>
                          <a:latin typeface="Times New Roman"/>
                        </a:rPr>
                        <a:t>2025 </a:t>
                      </a:r>
                      <a:r>
                        <a:rPr lang="ru-RU" sz="900" b="0" i="0" u="none" strike="noStrike" dirty="0">
                          <a:solidFill>
                            <a:srgbClr val="000000"/>
                          </a:solidFill>
                          <a:effectLst/>
                          <a:latin typeface="Times New Roman"/>
                        </a:rPr>
                        <a:t>год</a:t>
                      </a:r>
                    </a:p>
                  </a:txBody>
                  <a:tcPr marL="6788" marR="6788" marT="67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2026 </a:t>
                      </a:r>
                      <a:r>
                        <a:rPr lang="ru-RU" sz="900" b="0" i="0" u="none" strike="noStrike" dirty="0">
                          <a:solidFill>
                            <a:srgbClr val="000000"/>
                          </a:solidFill>
                          <a:effectLst/>
                          <a:latin typeface="Times New Roman"/>
                        </a:rPr>
                        <a:t>год</a:t>
                      </a:r>
                    </a:p>
                  </a:txBody>
                  <a:tcPr marL="6788" marR="6788" marT="67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2027 </a:t>
                      </a:r>
                      <a:r>
                        <a:rPr lang="ru-RU" sz="900" b="0" i="0" u="none" strike="noStrike" dirty="0">
                          <a:solidFill>
                            <a:srgbClr val="000000"/>
                          </a:solidFill>
                          <a:effectLst/>
                          <a:latin typeface="Times New Roman"/>
                        </a:rPr>
                        <a:t>год</a:t>
                      </a:r>
                    </a:p>
                  </a:txBody>
                  <a:tcPr marL="6788" marR="6788" marT="67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r>
              <a:tr h="151096">
                <a:tc gridSpan="7">
                  <a:txBody>
                    <a:bodyPr/>
                    <a:lstStyle/>
                    <a:p>
                      <a:pPr algn="ctr" fontAlgn="ctr"/>
                      <a:r>
                        <a:rPr lang="ru-RU" sz="900" b="1" i="1" u="none" strike="noStrike" dirty="0">
                          <a:solidFill>
                            <a:srgbClr val="FF0000"/>
                          </a:solidFill>
                          <a:effectLst/>
                          <a:latin typeface="Times New Roman"/>
                        </a:rPr>
                        <a:t>Муниципальная программа "Образование"</a:t>
                      </a:r>
                    </a:p>
                  </a:txBody>
                  <a:tcPr marL="6788" marR="6788" marT="67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59380">
                <a:tc>
                  <a:txBody>
                    <a:bodyPr/>
                    <a:lstStyle/>
                    <a:p>
                      <a:pPr algn="l" fontAlgn="t"/>
                      <a:r>
                        <a:rPr lang="ru-RU" sz="900" b="0" i="0" u="none" strike="noStrike">
                          <a:solidFill>
                            <a:srgbClr val="000000"/>
                          </a:solidFill>
                          <a:effectLst/>
                          <a:latin typeface="Times New Roman"/>
                        </a:rPr>
                        <a:t>Доля детей в возрасте от 5 до 18 лет, использующих сертификаты дополнительного образования</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21,85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26,23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21,85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49364">
                <a:tc>
                  <a:txBody>
                    <a:bodyPr/>
                    <a:lstStyle/>
                    <a:p>
                      <a:pPr algn="l" fontAlgn="t"/>
                      <a:r>
                        <a:rPr lang="ru-RU" sz="900" b="0" i="0" u="none" strike="noStrike">
                          <a:solidFill>
                            <a:srgbClr val="000000"/>
                          </a:solidFill>
                          <a:effectLst/>
                          <a:latin typeface="Times New Roman"/>
                        </a:rPr>
                        <a:t>Отношение средней заработной платы педагогических работников организаций дополнительного образования детей к средней заработной плате учителей в Московской области</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53290">
                <a:tc>
                  <a:txBody>
                    <a:bodyPr/>
                    <a:lstStyle/>
                    <a:p>
                      <a:pPr algn="l" fontAlgn="t"/>
                      <a:r>
                        <a:rPr lang="ru-RU" sz="900" b="0" i="0" u="none" strike="noStrike">
                          <a:solidFill>
                            <a:srgbClr val="000000"/>
                          </a:solidFill>
                          <a:effectLst/>
                          <a:latin typeface="Times New Roman"/>
                        </a:rPr>
                        <a:t>Созданы центры цифрового обра-зования детей «IT-куб» (нарастаю-щим итогом)</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03927">
                <a:tc>
                  <a:txBody>
                    <a:bodyPr/>
                    <a:lstStyle/>
                    <a:p>
                      <a:pPr algn="l" fontAlgn="t"/>
                      <a:r>
                        <a:rPr lang="ru-RU" sz="900" b="0" i="0" u="none" strike="noStrike">
                          <a:solidFill>
                            <a:srgbClr val="000000"/>
                          </a:solidFill>
                          <a:effectLst/>
                          <a:latin typeface="Times New Roman"/>
                        </a:rPr>
                        <a:t>Государственные и муниципальные общеобразовательные организации , в том числе структурные подразделения указанных организаций, оснащены государственными символами Российской Федерации</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72017">
                <a:tc>
                  <a:txBody>
                    <a:bodyPr/>
                    <a:lstStyle/>
                    <a:p>
                      <a:pPr algn="l" fontAlgn="t"/>
                      <a:r>
                        <a:rPr lang="ru-RU" sz="900" b="0" i="0" u="none" strike="noStrike">
                          <a:solidFill>
                            <a:srgbClr val="000000"/>
                          </a:solidFill>
                          <a:effectLst/>
                          <a:latin typeface="Times New Roman"/>
                        </a:rPr>
                        <a:t>Созданы новые места в образовательных организа-циях различных типов для реализации дополнительных общеразвивающих программ всех направлен-ностей (нарастающим ито-гом)</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4584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45037">
                <a:tc>
                  <a:txBody>
                    <a:bodyPr/>
                    <a:lstStyle/>
                    <a:p>
                      <a:pPr algn="l" fontAlgn="t"/>
                      <a:r>
                        <a:rPr lang="ru-RU" sz="900" b="0" i="0" u="none" strike="noStrike">
                          <a:solidFill>
                            <a:srgbClr val="000000"/>
                          </a:solidFill>
                          <a:effectLst/>
                          <a:latin typeface="Times New Roman"/>
                        </a:rPr>
                        <a:t>Доля детей в возрасте от 5 до 18 лет, охваченных дополнительным образованием</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93,05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83,9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dirty="0">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344328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43608" y="51470"/>
            <a:ext cx="7920880" cy="936104"/>
          </a:xfrm>
        </p:spPr>
        <p:txBody>
          <a:bodyPr anchor="t">
            <a:noAutofit/>
          </a:bodyPr>
          <a:lstStyle/>
          <a:p>
            <a:pPr marL="457200" marR="0" lvl="1" indent="0" algn="ctr" defTabSz="914400" rtl="0" eaLnBrk="1" fontAlgn="ctr" latinLnBrk="0" hangingPunct="1">
              <a:lnSpc>
                <a:spcPct val="100000"/>
              </a:lnSpc>
              <a:spcBef>
                <a:spcPct val="0"/>
              </a:spcBef>
              <a:spcAft>
                <a:spcPts val="0"/>
              </a:spcAft>
              <a:tabLst/>
              <a:defRPr/>
            </a:pPr>
            <a:r>
              <a:rPr lang="ru-RU" sz="15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a:t>
            </a:r>
            <a:endParaRPr lang="ru-RU" sz="15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endParaRPr>
          </a:p>
        </p:txBody>
      </p:sp>
      <p:sp>
        <p:nvSpPr>
          <p:cNvPr id="3" name="Прямоугольник 2"/>
          <p:cNvSpPr/>
          <p:nvPr/>
        </p:nvSpPr>
        <p:spPr>
          <a:xfrm>
            <a:off x="1043608" y="1131590"/>
            <a:ext cx="7056784" cy="677108"/>
          </a:xfrm>
          <a:prstGeom prst="rect">
            <a:avLst/>
          </a:prstGeom>
        </p:spPr>
        <p:txBody>
          <a:bodyPr wrap="square">
            <a:spAutoFit/>
          </a:bodyPr>
          <a:lstStyle/>
          <a:p>
            <a:endParaRPr lang="ru-RU" sz="1400" dirty="0" smtClean="0">
              <a:solidFill>
                <a:srgbClr val="271A52"/>
              </a:solidFill>
            </a:endParaRPr>
          </a:p>
          <a:p>
            <a:endParaRPr lang="ru-RU" sz="1200" dirty="0" smtClean="0">
              <a:solidFill>
                <a:prstClr val="black"/>
              </a:solidFill>
            </a:endParaRPr>
          </a:p>
          <a:p>
            <a:endParaRPr lang="ru-RU" sz="1200" dirty="0">
              <a:solidFill>
                <a:prstClr val="black"/>
              </a:solidFill>
            </a:endParaRPr>
          </a:p>
        </p:txBody>
      </p:sp>
      <p:graphicFrame>
        <p:nvGraphicFramePr>
          <p:cNvPr id="4" name="Таблица 3"/>
          <p:cNvGraphicFramePr>
            <a:graphicFrameLocks noGrp="1"/>
          </p:cNvGraphicFramePr>
          <p:nvPr>
            <p:extLst>
              <p:ext uri="{D42A27DB-BD31-4B8C-83A1-F6EECF244321}">
                <p14:modId xmlns:p14="http://schemas.microsoft.com/office/powerpoint/2010/main" val="176335095"/>
              </p:ext>
            </p:extLst>
          </p:nvPr>
        </p:nvGraphicFramePr>
        <p:xfrm>
          <a:off x="395536" y="1059581"/>
          <a:ext cx="8466111" cy="3894465"/>
        </p:xfrm>
        <a:graphic>
          <a:graphicData uri="http://schemas.openxmlformats.org/drawingml/2006/table">
            <a:tbl>
              <a:tblPr/>
              <a:tblGrid>
                <a:gridCol w="4028990"/>
                <a:gridCol w="753473"/>
                <a:gridCol w="701148"/>
                <a:gridCol w="784868"/>
                <a:gridCol w="732544"/>
                <a:gridCol w="732544"/>
                <a:gridCol w="732544"/>
              </a:tblGrid>
              <a:tr h="407809">
                <a:tc>
                  <a:txBody>
                    <a:bodyPr/>
                    <a:lstStyle/>
                    <a:p>
                      <a:pPr algn="ctr" fontAlgn="ctr"/>
                      <a:r>
                        <a:rPr lang="ru-RU" sz="900" b="0" i="0" u="none" strike="noStrike" dirty="0">
                          <a:solidFill>
                            <a:srgbClr val="000000"/>
                          </a:solidFill>
                          <a:effectLst/>
                          <a:latin typeface="Times New Roman"/>
                        </a:rPr>
                        <a:t>Показатели муниципальных программ</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Единицы измерения</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Факт </a:t>
                      </a:r>
                      <a:br>
                        <a:rPr lang="ru-RU" sz="900" b="0" i="0" u="none" strike="noStrike" dirty="0">
                          <a:solidFill>
                            <a:srgbClr val="000000"/>
                          </a:solidFill>
                          <a:effectLst/>
                          <a:latin typeface="Times New Roman"/>
                        </a:rPr>
                      </a:br>
                      <a:r>
                        <a:rPr lang="ru-RU" sz="900" b="0" i="0" u="none" strike="noStrike" dirty="0" smtClean="0">
                          <a:solidFill>
                            <a:srgbClr val="000000"/>
                          </a:solidFill>
                          <a:effectLst/>
                          <a:latin typeface="Times New Roman"/>
                        </a:rPr>
                        <a:t>2023 </a:t>
                      </a:r>
                      <a:r>
                        <a:rPr lang="ru-RU" sz="900" b="0" i="0" u="none" strike="noStrike" dirty="0">
                          <a:solidFill>
                            <a:srgbClr val="000000"/>
                          </a:solidFill>
                          <a:effectLst/>
                          <a:latin typeface="Times New Roman"/>
                        </a:rPr>
                        <a:t>года</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План </a:t>
                      </a:r>
                      <a:br>
                        <a:rPr lang="ru-RU" sz="900" b="0" i="0" u="none" strike="noStrike" dirty="0">
                          <a:solidFill>
                            <a:srgbClr val="000000"/>
                          </a:solidFill>
                          <a:effectLst/>
                          <a:latin typeface="Times New Roman"/>
                        </a:rPr>
                      </a:br>
                      <a:r>
                        <a:rPr lang="ru-RU" sz="900" b="0" i="0" u="none" strike="noStrike" dirty="0" smtClean="0">
                          <a:solidFill>
                            <a:srgbClr val="000000"/>
                          </a:solidFill>
                          <a:effectLst/>
                          <a:latin typeface="Times New Roman"/>
                        </a:rPr>
                        <a:t>2024 года</a:t>
                      </a:r>
                      <a:endParaRPr lang="ru-RU" sz="900" b="0" i="0" u="none" strike="noStrike" dirty="0">
                        <a:solidFill>
                          <a:srgbClr val="000000"/>
                        </a:solidFill>
                        <a:effectLst/>
                        <a:latin typeface="Times New Roman"/>
                      </a:endParaRP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2025 </a:t>
                      </a:r>
                      <a:r>
                        <a:rPr lang="ru-RU" sz="9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2026 </a:t>
                      </a:r>
                      <a:r>
                        <a:rPr lang="ru-RU" sz="9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2027 </a:t>
                      </a:r>
                      <a:r>
                        <a:rPr lang="ru-RU" sz="9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r>
              <a:tr h="203905">
                <a:tc gridSpan="7">
                  <a:txBody>
                    <a:bodyPr/>
                    <a:lstStyle/>
                    <a:p>
                      <a:pPr algn="ctr" fontAlgn="ctr"/>
                      <a:r>
                        <a:rPr lang="ru-RU" sz="900" b="1" i="1" u="none" strike="noStrike" dirty="0">
                          <a:solidFill>
                            <a:srgbClr val="FF0000"/>
                          </a:solidFill>
                          <a:effectLst/>
                          <a:latin typeface="Times New Roman"/>
                        </a:rPr>
                        <a:t>Муниципальная программа "</a:t>
                      </a:r>
                      <a:r>
                        <a:rPr lang="ru-RU" sz="900" b="1" i="1" u="none" strike="noStrike" dirty="0" smtClean="0">
                          <a:solidFill>
                            <a:srgbClr val="FF0000"/>
                          </a:solidFill>
                          <a:effectLst/>
                          <a:latin typeface="Times New Roman"/>
                        </a:rPr>
                        <a:t>Социальная защита населения"</a:t>
                      </a:r>
                      <a:endParaRPr lang="ru-RU" sz="900" b="1" i="1" u="none" strike="noStrike" dirty="0">
                        <a:solidFill>
                          <a:srgbClr val="FF0000"/>
                        </a:solidFill>
                        <a:effectLst/>
                        <a:latin typeface="Times New Roman"/>
                      </a:endParaRP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407809">
                <a:tc>
                  <a:txBody>
                    <a:bodyPr/>
                    <a:lstStyle/>
                    <a:p>
                      <a:pPr algn="l" fontAlgn="ctr"/>
                      <a:r>
                        <a:rPr lang="ru-RU" sz="900" b="0" i="0" u="none" strike="noStrike">
                          <a:solidFill>
                            <a:srgbClr val="000000"/>
                          </a:solidFill>
                          <a:effectLst/>
                          <a:latin typeface="Times New Roman"/>
                        </a:rPr>
                        <a:t>Увеличение числа граждан старшего возраста, ведущих активный образ жизни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человек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12 700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16 036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16 036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16 036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16 036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07809">
                <a:tc>
                  <a:txBody>
                    <a:bodyPr/>
                    <a:lstStyle/>
                    <a:p>
                      <a:pPr algn="l" fontAlgn="ctr"/>
                      <a:r>
                        <a:rPr lang="ru-RU" sz="900" b="0" i="0" u="none" strike="noStrike">
                          <a:solidFill>
                            <a:srgbClr val="000000"/>
                          </a:solidFill>
                          <a:effectLst/>
                          <a:latin typeface="Times New Roman"/>
                        </a:rPr>
                        <a:t>Доля детей, охваченных отдыхом и оздоровлением, в общей численности детей в возрасте от 7 до 15 лет, подлежащих оздоровлению</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62,5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63,5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64,5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40517">
                <a:tc>
                  <a:txBody>
                    <a:bodyPr/>
                    <a:lstStyle/>
                    <a:p>
                      <a:pPr algn="l" fontAlgn="ctr"/>
                      <a:r>
                        <a:rPr lang="ru-RU" sz="900" b="0" i="0" u="none" strike="noStrike">
                          <a:solidFill>
                            <a:srgbClr val="000000"/>
                          </a:solidFill>
                          <a:effectLst/>
                          <a:latin typeface="Times New Roman"/>
                        </a:rPr>
                        <a:t>Доля детей, находящихся в трудной жизненной ситуации, охваченных отдыхом и оздоровлением, в общей численности детей в возрасте от 7 до 15 лет, находящихся в трудной жизненной ситуации, подлежащих оздоровлению</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56,5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57,5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58,5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97405">
                <a:tc>
                  <a:txBody>
                    <a:bodyPr/>
                    <a:lstStyle/>
                    <a:p>
                      <a:pPr algn="l" fontAlgn="ctr"/>
                      <a:r>
                        <a:rPr lang="ru-RU" sz="900" b="0" i="0" u="none" strike="noStrike">
                          <a:solidFill>
                            <a:srgbClr val="000000"/>
                          </a:solidFill>
                          <a:effectLst/>
                          <a:latin typeface="Times New Roman"/>
                        </a:rPr>
                        <a:t>Доля доступных для инвалидов и других маломобильных групп населения муниципальных объектов инфраструктуры в общем количестве муниципальных объектов</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81,8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83,8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85,8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87,8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89,8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38098">
                <a:tc>
                  <a:txBody>
                    <a:bodyPr/>
                    <a:lstStyle/>
                    <a:p>
                      <a:pPr algn="l" fontAlgn="ctr"/>
                      <a:r>
                        <a:rPr lang="ru-RU" sz="900" b="0" i="0" u="none" strike="noStrike">
                          <a:solidFill>
                            <a:srgbClr val="000000"/>
                          </a:solidFill>
                          <a:effectLst/>
                          <a:latin typeface="Times New Roman"/>
                        </a:rPr>
                        <a:t>Количество СО НКО, которым оказана поддержка органами местного самоуправления</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53574">
                <a:tc>
                  <a:txBody>
                    <a:bodyPr/>
                    <a:lstStyle/>
                    <a:p>
                      <a:pPr algn="l" fontAlgn="ctr"/>
                      <a:r>
                        <a:rPr lang="ru-RU" sz="900" b="0" i="0" u="none" strike="noStrike">
                          <a:solidFill>
                            <a:srgbClr val="000000"/>
                          </a:solidFill>
                          <a:effectLst/>
                          <a:latin typeface="Times New Roman"/>
                        </a:rPr>
                        <a:t>Доля расходов бюджета муниципального образования Московской области на социальную сферу, направляемых на предоставление субсидий СО НКО</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87827">
                <a:tc>
                  <a:txBody>
                    <a:bodyPr/>
                    <a:lstStyle/>
                    <a:p>
                      <a:pPr algn="l" fontAlgn="ctr"/>
                      <a:r>
                        <a:rPr lang="ru-RU" sz="900" b="0" i="0" u="none" strike="noStrike">
                          <a:solidFill>
                            <a:srgbClr val="000000"/>
                          </a:solidFill>
                          <a:effectLst/>
                          <a:latin typeface="Times New Roman"/>
                        </a:rPr>
                        <a:t>Органами местного самоуправления оказана имущественная поддержка СО НКО</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88032">
                <a:tc>
                  <a:txBody>
                    <a:bodyPr/>
                    <a:lstStyle/>
                    <a:p>
                      <a:pPr algn="l" fontAlgn="ctr"/>
                      <a:r>
                        <a:rPr lang="ru-RU" sz="900" b="0" i="0" u="none" strike="noStrike">
                          <a:solidFill>
                            <a:srgbClr val="000000"/>
                          </a:solidFill>
                          <a:effectLst/>
                          <a:latin typeface="Times New Roman"/>
                        </a:rPr>
                        <a:t>Органами местного самоуправления предоставлены площади на льготных условиях или в безвозмездное пользование СО НКО</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кв. м</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38 248,60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32 109,84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32 109,84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32 109,84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32 109,84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07809">
                <a:tc>
                  <a:txBody>
                    <a:bodyPr/>
                    <a:lstStyle/>
                    <a:p>
                      <a:pPr algn="l" fontAlgn="ctr"/>
                      <a:r>
                        <a:rPr lang="ru-RU" sz="900" b="0" i="0" u="none" strike="noStrike">
                          <a:solidFill>
                            <a:srgbClr val="000000"/>
                          </a:solidFill>
                          <a:effectLst/>
                          <a:latin typeface="Times New Roman"/>
                        </a:rPr>
                        <a:t>Органами местного самоуправления проведены просветительские мероприятия по вопросам деятельности СО НКО</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dirty="0">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98392935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43608" y="51470"/>
            <a:ext cx="7920880" cy="936104"/>
          </a:xfrm>
        </p:spPr>
        <p:txBody>
          <a:bodyPr anchor="t">
            <a:noAutofit/>
          </a:bodyPr>
          <a:lstStyle/>
          <a:p>
            <a:pPr marL="457200" marR="0" lvl="1" indent="0" algn="ctr" defTabSz="914400" rtl="0" eaLnBrk="1" fontAlgn="ctr" latinLnBrk="0" hangingPunct="1">
              <a:lnSpc>
                <a:spcPct val="100000"/>
              </a:lnSpc>
              <a:spcBef>
                <a:spcPct val="0"/>
              </a:spcBef>
              <a:spcAft>
                <a:spcPts val="0"/>
              </a:spcAft>
              <a:tabLst/>
              <a:defRPr/>
            </a:pPr>
            <a:r>
              <a:rPr lang="ru-RU" sz="15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a:t>
            </a:r>
            <a:endParaRPr lang="ru-RU" sz="15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endParaRPr>
          </a:p>
        </p:txBody>
      </p:sp>
      <p:sp>
        <p:nvSpPr>
          <p:cNvPr id="3" name="Прямоугольник 2"/>
          <p:cNvSpPr/>
          <p:nvPr/>
        </p:nvSpPr>
        <p:spPr>
          <a:xfrm>
            <a:off x="1043608" y="1131590"/>
            <a:ext cx="7056784" cy="677108"/>
          </a:xfrm>
          <a:prstGeom prst="rect">
            <a:avLst/>
          </a:prstGeom>
        </p:spPr>
        <p:txBody>
          <a:bodyPr wrap="square">
            <a:spAutoFit/>
          </a:bodyPr>
          <a:lstStyle/>
          <a:p>
            <a:endParaRPr lang="ru-RU" sz="1400" dirty="0" smtClean="0">
              <a:solidFill>
                <a:srgbClr val="271A52"/>
              </a:solidFill>
            </a:endParaRPr>
          </a:p>
          <a:p>
            <a:endParaRPr lang="ru-RU" sz="1200" dirty="0" smtClean="0">
              <a:solidFill>
                <a:prstClr val="black"/>
              </a:solidFill>
            </a:endParaRPr>
          </a:p>
          <a:p>
            <a:endParaRPr lang="ru-RU" sz="1200" dirty="0">
              <a:solidFill>
                <a:prstClr val="black"/>
              </a:solidFill>
            </a:endParaRPr>
          </a:p>
        </p:txBody>
      </p:sp>
      <p:graphicFrame>
        <p:nvGraphicFramePr>
          <p:cNvPr id="4" name="Таблица 3"/>
          <p:cNvGraphicFramePr>
            <a:graphicFrameLocks noGrp="1"/>
          </p:cNvGraphicFramePr>
          <p:nvPr>
            <p:extLst>
              <p:ext uri="{D42A27DB-BD31-4B8C-83A1-F6EECF244321}">
                <p14:modId xmlns:p14="http://schemas.microsoft.com/office/powerpoint/2010/main" val="1730411432"/>
              </p:ext>
            </p:extLst>
          </p:nvPr>
        </p:nvGraphicFramePr>
        <p:xfrm>
          <a:off x="529208" y="1059582"/>
          <a:ext cx="8229599" cy="3877389"/>
        </p:xfrm>
        <a:graphic>
          <a:graphicData uri="http://schemas.openxmlformats.org/drawingml/2006/table">
            <a:tbl>
              <a:tblPr/>
              <a:tblGrid>
                <a:gridCol w="3916435"/>
                <a:gridCol w="732424"/>
                <a:gridCol w="681561"/>
                <a:gridCol w="762942"/>
                <a:gridCol w="712079"/>
                <a:gridCol w="712079"/>
                <a:gridCol w="712079"/>
              </a:tblGrid>
              <a:tr h="432048">
                <a:tc>
                  <a:txBody>
                    <a:bodyPr/>
                    <a:lstStyle/>
                    <a:p>
                      <a:pPr algn="ctr" fontAlgn="ctr"/>
                      <a:r>
                        <a:rPr lang="ru-RU" sz="900" b="0" i="0" u="none" strike="noStrike" dirty="0">
                          <a:solidFill>
                            <a:srgbClr val="000000"/>
                          </a:solidFill>
                          <a:effectLst/>
                          <a:latin typeface="Times New Roman"/>
                        </a:rPr>
                        <a:t>Показатели муниципальных программ</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Единицы измерения</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Факт </a:t>
                      </a:r>
                      <a:br>
                        <a:rPr lang="ru-RU" sz="900" b="0" i="0" u="none" strike="noStrike" dirty="0">
                          <a:solidFill>
                            <a:srgbClr val="000000"/>
                          </a:solidFill>
                          <a:effectLst/>
                          <a:latin typeface="Times New Roman"/>
                        </a:rPr>
                      </a:br>
                      <a:r>
                        <a:rPr lang="ru-RU" sz="900" b="0" i="0" u="none" strike="noStrike" dirty="0" smtClean="0">
                          <a:solidFill>
                            <a:srgbClr val="000000"/>
                          </a:solidFill>
                          <a:effectLst/>
                          <a:latin typeface="Times New Roman"/>
                        </a:rPr>
                        <a:t>2023 </a:t>
                      </a:r>
                      <a:r>
                        <a:rPr lang="ru-RU" sz="900" b="0" i="0" u="none" strike="noStrike" dirty="0">
                          <a:solidFill>
                            <a:srgbClr val="000000"/>
                          </a:solidFill>
                          <a:effectLst/>
                          <a:latin typeface="Times New Roman"/>
                        </a:rPr>
                        <a:t>года</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План </a:t>
                      </a:r>
                      <a:br>
                        <a:rPr lang="ru-RU" sz="900" b="0" i="0" u="none" strike="noStrike" dirty="0">
                          <a:solidFill>
                            <a:srgbClr val="000000"/>
                          </a:solidFill>
                          <a:effectLst/>
                          <a:latin typeface="Times New Roman"/>
                        </a:rPr>
                      </a:br>
                      <a:r>
                        <a:rPr lang="ru-RU" sz="900" b="0" i="0" u="none" strike="noStrike" dirty="0" smtClean="0">
                          <a:solidFill>
                            <a:srgbClr val="000000"/>
                          </a:solidFill>
                          <a:effectLst/>
                          <a:latin typeface="Times New Roman"/>
                        </a:rPr>
                        <a:t>2024 </a:t>
                      </a:r>
                      <a:r>
                        <a:rPr lang="ru-RU" sz="900" b="0" i="0" u="none" strike="noStrike" dirty="0">
                          <a:solidFill>
                            <a:srgbClr val="000000"/>
                          </a:solidFill>
                          <a:effectLst/>
                          <a:latin typeface="Times New Roman"/>
                        </a:rPr>
                        <a:t>года</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2025 </a:t>
                      </a:r>
                      <a:r>
                        <a:rPr lang="ru-RU" sz="9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2026 </a:t>
                      </a:r>
                      <a:r>
                        <a:rPr lang="ru-RU" sz="9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2027 </a:t>
                      </a:r>
                      <a:r>
                        <a:rPr lang="ru-RU" sz="9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r>
              <a:tr h="216024">
                <a:tc gridSpan="7">
                  <a:txBody>
                    <a:bodyPr/>
                    <a:lstStyle/>
                    <a:p>
                      <a:pPr algn="ctr" fontAlgn="ctr"/>
                      <a:r>
                        <a:rPr lang="ru-RU" sz="900" b="1" i="1" u="none" strike="noStrike" dirty="0">
                          <a:solidFill>
                            <a:srgbClr val="FF0000"/>
                          </a:solidFill>
                          <a:effectLst/>
                          <a:latin typeface="Times New Roman"/>
                        </a:rPr>
                        <a:t>Муниципальная программа "Спорт"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16024">
                <a:tc>
                  <a:txBody>
                    <a:bodyPr/>
                    <a:lstStyle/>
                    <a:p>
                      <a:pPr algn="l" fontAlgn="t"/>
                      <a:r>
                        <a:rPr lang="ru-RU" sz="900" b="0" i="0" u="none" strike="noStrike" dirty="0">
                          <a:solidFill>
                            <a:srgbClr val="000000"/>
                          </a:solidFill>
                          <a:effectLst/>
                          <a:latin typeface="Times New Roman"/>
                        </a:rPr>
                        <a:t>Доля жителей муниципального образования  Московской области, систематически занимающихся физической культурой и спортом, в общей численности населения муниципального образования Московской области в возрасте 3-79 лет</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55,58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59,58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2588">
                <a:tc>
                  <a:txBody>
                    <a:bodyPr/>
                    <a:lstStyle/>
                    <a:p>
                      <a:pPr algn="l" fontAlgn="t"/>
                      <a:r>
                        <a:rPr lang="ru-RU" sz="900" b="0" i="0" u="none" strike="noStrike">
                          <a:solidFill>
                            <a:srgbClr val="000000"/>
                          </a:solidFill>
                          <a:effectLst/>
                          <a:latin typeface="Times New Roman"/>
                        </a:rPr>
                        <a:t>Уровень обеспеченности граждан спортивными сооружениями исходя из единовременной пропускной способности объектов спорта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31,6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31,7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31,7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31,7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31,7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23853">
                <a:tc>
                  <a:txBody>
                    <a:bodyPr/>
                    <a:lstStyle/>
                    <a:p>
                      <a:pPr algn="l" fontAlgn="t"/>
                      <a:r>
                        <a:rPr lang="ru-RU" sz="900" b="0" i="0" u="none" strike="noStrike">
                          <a:solidFill>
                            <a:srgbClr val="000000"/>
                          </a:solidFill>
                          <a:effectLst/>
                          <a:latin typeface="Times New Roman"/>
                        </a:rPr>
                        <a:t>Доля жителей Московской области, выполнивших нормативы испытаний (тестов) Всероссийского комплекса «Готов к труду и обороне» (ГТО), в общей численности населения, принявшего участие в испытаниях (тестах)</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69,96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70,46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70,96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71,46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71,96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678353">
                <a:tc>
                  <a:txBody>
                    <a:bodyPr/>
                    <a:lstStyle/>
                    <a:p>
                      <a:pPr algn="l" fontAlgn="t"/>
                      <a:r>
                        <a:rPr lang="ru-RU" sz="900" b="0" i="0" u="none" strike="noStrike" dirty="0">
                          <a:solidFill>
                            <a:srgbClr val="000000"/>
                          </a:solidFill>
                          <a:effectLst/>
                          <a:latin typeface="Times New Roman"/>
                        </a:rPr>
                        <a:t>Доля лиц с ограниченными возможностями здоровья и инвалидов, систематически занимающихся физической культурой и спортом, в общей численности указанной категории населения, проживающего в муниципальном образовании, не имеющего противопоказаний для занятий физической культурой и </a:t>
                      </a:r>
                      <a:r>
                        <a:rPr lang="ru-RU" sz="900" b="0" i="0" u="none" strike="noStrike" dirty="0" smtClean="0">
                          <a:solidFill>
                            <a:srgbClr val="000000"/>
                          </a:solidFill>
                          <a:effectLst/>
                          <a:latin typeface="Times New Roman"/>
                        </a:rPr>
                        <a:t>спортом</a:t>
                      </a:r>
                      <a:endParaRPr lang="ru-RU" sz="900" b="0" i="0" u="none" strike="noStrike" dirty="0">
                        <a:solidFill>
                          <a:srgbClr val="000000"/>
                        </a:solidFill>
                        <a:effectLst/>
                        <a:latin typeface="Times New Roman"/>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2588">
                <a:tc>
                  <a:txBody>
                    <a:bodyPr/>
                    <a:lstStyle/>
                    <a:p>
                      <a:pPr algn="l" fontAlgn="t"/>
                      <a:r>
                        <a:rPr lang="ru-RU" sz="900" b="0" i="0" u="none" strike="noStrike">
                          <a:solidFill>
                            <a:srgbClr val="000000"/>
                          </a:solidFill>
                          <a:effectLst/>
                          <a:latin typeface="Times New Roman"/>
                        </a:rPr>
                        <a:t>Эффективность использования существующих объектов спорта (отношение фактической посещаемости к нормативной пропускной способности)</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20211">
                <a:tc>
                  <a:txBody>
                    <a:bodyPr/>
                    <a:lstStyle/>
                    <a:p>
                      <a:pPr algn="l" fontAlgn="ctr"/>
                      <a:r>
                        <a:rPr lang="ru-RU" sz="900" b="0" i="0" u="none" strike="noStrike">
                          <a:solidFill>
                            <a:srgbClr val="000000"/>
                          </a:solidFill>
                          <a:effectLst/>
                          <a:latin typeface="Times New Roman"/>
                        </a:rPr>
                        <a:t>Количество созданных «умных» спортивных площадок (ед.)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43068">
                <a:tc>
                  <a:txBody>
                    <a:bodyPr/>
                    <a:lstStyle/>
                    <a:p>
                      <a:pPr algn="l" fontAlgn="t"/>
                      <a:r>
                        <a:rPr lang="ru-RU" sz="900" b="0" i="0" u="none" strike="noStrike" dirty="0">
                          <a:solidFill>
                            <a:srgbClr val="000000"/>
                          </a:solidFill>
                          <a:effectLst/>
                          <a:latin typeface="Times New Roman"/>
                        </a:rPr>
                        <a:t>Количество установленных в муниципальных образованиях Московской области плоскостных спортивных сооружений (ед</a:t>
                      </a:r>
                      <a:r>
                        <a:rPr lang="ru-RU" sz="900" b="0" i="0" u="none" strike="noStrike" dirty="0" smtClean="0">
                          <a:solidFill>
                            <a:srgbClr val="000000"/>
                          </a:solidFill>
                          <a:effectLst/>
                          <a:latin typeface="Times New Roman"/>
                        </a:rPr>
                        <a:t>.)</a:t>
                      </a:r>
                      <a:endParaRPr lang="ru-RU" sz="900" b="0" i="0" u="none" strike="noStrike" dirty="0">
                        <a:solidFill>
                          <a:srgbClr val="000000"/>
                        </a:solidFill>
                        <a:effectLst/>
                        <a:latin typeface="Times New Roman"/>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05177">
                <a:tc>
                  <a:txBody>
                    <a:bodyPr/>
                    <a:lstStyle/>
                    <a:p>
                      <a:pPr algn="l" fontAlgn="t"/>
                      <a:r>
                        <a:rPr lang="ru-RU" sz="900" b="0" i="0" u="none" strike="noStrike">
                          <a:solidFill>
                            <a:srgbClr val="000000"/>
                          </a:solidFill>
                          <a:effectLst/>
                          <a:latin typeface="Times New Roman"/>
                        </a:rPr>
                        <a:t>Сохранена сеть организаций, реализующих дополнительные образовательные программы спортивной подготовки, в ведении органов управления в сфере физической культуры и спорта</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dirty="0">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9839293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43608" y="51470"/>
            <a:ext cx="7920880" cy="936104"/>
          </a:xfrm>
        </p:spPr>
        <p:txBody>
          <a:bodyPr anchor="t">
            <a:noAutofit/>
          </a:bodyPr>
          <a:lstStyle/>
          <a:p>
            <a:pPr marL="457200" marR="0" lvl="1" indent="0" algn="ctr" defTabSz="914400" rtl="0" eaLnBrk="1" fontAlgn="ctr" latinLnBrk="0" hangingPunct="1">
              <a:lnSpc>
                <a:spcPct val="100000"/>
              </a:lnSpc>
              <a:spcBef>
                <a:spcPct val="0"/>
              </a:spcBef>
              <a:spcAft>
                <a:spcPts val="0"/>
              </a:spcAft>
              <a:tabLst/>
              <a:defRPr/>
            </a:pPr>
            <a:r>
              <a:rPr lang="ru-RU" sz="15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a:t>
            </a:r>
            <a:endParaRPr lang="ru-RU" sz="15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endParaRPr>
          </a:p>
        </p:txBody>
      </p:sp>
      <p:sp>
        <p:nvSpPr>
          <p:cNvPr id="3" name="Прямоугольник 2"/>
          <p:cNvSpPr/>
          <p:nvPr/>
        </p:nvSpPr>
        <p:spPr>
          <a:xfrm>
            <a:off x="1043608" y="1131590"/>
            <a:ext cx="7056784" cy="677108"/>
          </a:xfrm>
          <a:prstGeom prst="rect">
            <a:avLst/>
          </a:prstGeom>
        </p:spPr>
        <p:txBody>
          <a:bodyPr wrap="square">
            <a:spAutoFit/>
          </a:bodyPr>
          <a:lstStyle/>
          <a:p>
            <a:endParaRPr lang="ru-RU" sz="1400" dirty="0" smtClean="0">
              <a:solidFill>
                <a:srgbClr val="271A52"/>
              </a:solidFill>
            </a:endParaRPr>
          </a:p>
          <a:p>
            <a:endParaRPr lang="ru-RU" sz="1200" dirty="0" smtClean="0">
              <a:solidFill>
                <a:prstClr val="black"/>
              </a:solidFill>
            </a:endParaRPr>
          </a:p>
          <a:p>
            <a:endParaRPr lang="ru-RU" sz="1200" dirty="0">
              <a:solidFill>
                <a:prstClr val="black"/>
              </a:solidFill>
            </a:endParaRPr>
          </a:p>
        </p:txBody>
      </p:sp>
      <p:graphicFrame>
        <p:nvGraphicFramePr>
          <p:cNvPr id="4" name="Таблица 3"/>
          <p:cNvGraphicFramePr>
            <a:graphicFrameLocks noGrp="1"/>
          </p:cNvGraphicFramePr>
          <p:nvPr>
            <p:extLst>
              <p:ext uri="{D42A27DB-BD31-4B8C-83A1-F6EECF244321}">
                <p14:modId xmlns:p14="http://schemas.microsoft.com/office/powerpoint/2010/main" val="3131394938"/>
              </p:ext>
            </p:extLst>
          </p:nvPr>
        </p:nvGraphicFramePr>
        <p:xfrm>
          <a:off x="467544" y="1059582"/>
          <a:ext cx="8219255" cy="3689553"/>
        </p:xfrm>
        <a:graphic>
          <a:graphicData uri="http://schemas.openxmlformats.org/drawingml/2006/table">
            <a:tbl>
              <a:tblPr/>
              <a:tblGrid>
                <a:gridCol w="3906091"/>
                <a:gridCol w="732424"/>
                <a:gridCol w="681561"/>
                <a:gridCol w="762942"/>
                <a:gridCol w="712079"/>
                <a:gridCol w="712079"/>
                <a:gridCol w="712079"/>
              </a:tblGrid>
              <a:tr h="504056">
                <a:tc>
                  <a:txBody>
                    <a:bodyPr/>
                    <a:lstStyle/>
                    <a:p>
                      <a:pPr algn="ctr" fontAlgn="ctr"/>
                      <a:r>
                        <a:rPr lang="ru-RU" sz="900" b="0" i="0" u="none" strike="noStrike" dirty="0">
                          <a:solidFill>
                            <a:srgbClr val="000000"/>
                          </a:solidFill>
                          <a:effectLst/>
                          <a:latin typeface="Times New Roman"/>
                        </a:rPr>
                        <a:t>Показатели муниципальных программ</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Единицы измерения</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Факт </a:t>
                      </a:r>
                      <a:br>
                        <a:rPr lang="ru-RU" sz="900" b="0" i="0" u="none" strike="noStrike" dirty="0">
                          <a:solidFill>
                            <a:srgbClr val="000000"/>
                          </a:solidFill>
                          <a:effectLst/>
                          <a:latin typeface="Times New Roman"/>
                        </a:rPr>
                      </a:br>
                      <a:r>
                        <a:rPr lang="ru-RU" sz="900" b="0" i="0" u="none" strike="noStrike" dirty="0" smtClean="0">
                          <a:solidFill>
                            <a:srgbClr val="000000"/>
                          </a:solidFill>
                          <a:effectLst/>
                          <a:latin typeface="Times New Roman"/>
                        </a:rPr>
                        <a:t>2023 </a:t>
                      </a:r>
                      <a:r>
                        <a:rPr lang="ru-RU" sz="900" b="0" i="0" u="none" strike="noStrike" dirty="0">
                          <a:solidFill>
                            <a:srgbClr val="000000"/>
                          </a:solidFill>
                          <a:effectLst/>
                          <a:latin typeface="Times New Roman"/>
                        </a:rPr>
                        <a:t>года</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План </a:t>
                      </a:r>
                      <a:br>
                        <a:rPr lang="ru-RU" sz="900" b="0" i="0" u="none" strike="noStrike" dirty="0">
                          <a:solidFill>
                            <a:srgbClr val="000000"/>
                          </a:solidFill>
                          <a:effectLst/>
                          <a:latin typeface="Times New Roman"/>
                        </a:rPr>
                      </a:br>
                      <a:r>
                        <a:rPr lang="ru-RU" sz="900" b="0" i="0" u="none" strike="noStrike" dirty="0" smtClean="0">
                          <a:solidFill>
                            <a:srgbClr val="000000"/>
                          </a:solidFill>
                          <a:effectLst/>
                          <a:latin typeface="Times New Roman"/>
                        </a:rPr>
                        <a:t>2024 </a:t>
                      </a:r>
                      <a:r>
                        <a:rPr lang="ru-RU" sz="900" b="0" i="0" u="none" strike="noStrike" dirty="0">
                          <a:solidFill>
                            <a:srgbClr val="000000"/>
                          </a:solidFill>
                          <a:effectLst/>
                          <a:latin typeface="Times New Roman"/>
                        </a:rPr>
                        <a:t>года</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2025 </a:t>
                      </a:r>
                      <a:r>
                        <a:rPr lang="ru-RU" sz="9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2026 </a:t>
                      </a:r>
                      <a:r>
                        <a:rPr lang="ru-RU" sz="9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2027 </a:t>
                      </a:r>
                      <a:r>
                        <a:rPr lang="ru-RU" sz="9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r>
              <a:tr h="152588">
                <a:tc gridSpan="7">
                  <a:txBody>
                    <a:bodyPr/>
                    <a:lstStyle/>
                    <a:p>
                      <a:pPr algn="ctr" fontAlgn="ctr"/>
                      <a:r>
                        <a:rPr lang="ru-RU" sz="900" b="1" i="1" u="none" strike="noStrike" dirty="0">
                          <a:solidFill>
                            <a:srgbClr val="FF0000"/>
                          </a:solidFill>
                          <a:effectLst/>
                          <a:latin typeface="Times New Roman"/>
                        </a:rPr>
                        <a:t>Муниципальная программа "Развитие сельского хозяйства "</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05177">
                <a:tc>
                  <a:txBody>
                    <a:bodyPr/>
                    <a:lstStyle/>
                    <a:p>
                      <a:pPr algn="l" fontAlgn="t"/>
                      <a:r>
                        <a:rPr lang="ru-RU" sz="900" b="0" i="0" u="none" strike="noStrike">
                          <a:solidFill>
                            <a:srgbClr val="000000"/>
                          </a:solidFill>
                          <a:effectLst/>
                          <a:latin typeface="Times New Roman"/>
                        </a:rPr>
                        <a:t>Индекс производства продукции сельского хозяйства в хозяйствах всех категорий (в сопоставимых ценах) к предыдущему году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90,3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2588">
                <a:tc>
                  <a:txBody>
                    <a:bodyPr/>
                    <a:lstStyle/>
                    <a:p>
                      <a:pPr algn="l" fontAlgn="t"/>
                      <a:r>
                        <a:rPr lang="ru-RU" sz="900" b="0" i="0" u="none" strike="noStrike">
                          <a:solidFill>
                            <a:srgbClr val="000000"/>
                          </a:solidFill>
                          <a:effectLst/>
                          <a:latin typeface="Times New Roman"/>
                        </a:rPr>
                        <a:t>Производство молока в хозяйствах всех категорий</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Тысяча тонн</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500940">
                <a:tc>
                  <a:txBody>
                    <a:bodyPr/>
                    <a:lstStyle/>
                    <a:p>
                      <a:pPr algn="l" fontAlgn="ctr"/>
                      <a:r>
                        <a:rPr lang="ru-RU" sz="900" b="0" i="0" u="none" strike="noStrike">
                          <a:solidFill>
                            <a:srgbClr val="000000"/>
                          </a:solidFill>
                          <a:effectLst/>
                          <a:latin typeface="Times New Roman"/>
                        </a:rPr>
                        <a:t>Инвестиции в основной капитал по видам экономической деятельности: Растениеводство и животноводство, охота и предоставление соответствующих услуг в этих областях, производство пищевых продуктов, производство напитков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Миллион рублей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3 250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3 000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720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720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2588">
                <a:tc>
                  <a:txBody>
                    <a:bodyPr/>
                    <a:lstStyle/>
                    <a:p>
                      <a:pPr algn="l" fontAlgn="t"/>
                      <a:r>
                        <a:rPr lang="ru-RU" sz="900" b="0" i="0" u="none" strike="noStrike">
                          <a:solidFill>
                            <a:srgbClr val="000000"/>
                          </a:solidFill>
                          <a:effectLst/>
                          <a:latin typeface="Times New Roman"/>
                        </a:rPr>
                        <a:t>Площадь земель, обработанных от борщевика Сосновского</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Гектар</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54,16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57,00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60,00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60,00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60,00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2588">
                <a:tc>
                  <a:txBody>
                    <a:bodyPr/>
                    <a:lstStyle/>
                    <a:p>
                      <a:pPr algn="l" fontAlgn="t"/>
                      <a:r>
                        <a:rPr lang="ru-RU" sz="900" b="0" i="0" u="none" strike="noStrike">
                          <a:solidFill>
                            <a:srgbClr val="000000"/>
                          </a:solidFill>
                          <a:effectLst/>
                          <a:latin typeface="Times New Roman"/>
                        </a:rPr>
                        <a:t>Количество собак без владельцев, подлежащих отлову, голов</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ru-RU" sz="900" b="0" i="0" u="none" strike="noStrike">
                          <a:solidFill>
                            <a:srgbClr val="000000"/>
                          </a:solidFill>
                          <a:effectLst/>
                          <a:latin typeface="Times New Roman"/>
                        </a:rPr>
                        <a:t>871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ru-RU" sz="900" b="0" i="0" u="none" strike="noStrike">
                          <a:solidFill>
                            <a:srgbClr val="000000"/>
                          </a:solidFill>
                          <a:effectLst/>
                          <a:latin typeface="Times New Roman"/>
                        </a:rPr>
                        <a:t>675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ru-RU" sz="900" b="0" i="0" u="none" strike="noStrike">
                          <a:solidFill>
                            <a:srgbClr val="000000"/>
                          </a:solidFill>
                          <a:effectLst/>
                          <a:latin typeface="Times New Roman"/>
                        </a:rPr>
                        <a:t>650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ru-RU" sz="900" b="0" i="0" u="none" strike="noStrike">
                          <a:solidFill>
                            <a:srgbClr val="000000"/>
                          </a:solidFill>
                          <a:effectLst/>
                          <a:latin typeface="Times New Roman"/>
                        </a:rPr>
                        <a:t>600</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dirty="0">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2588">
                <a:tc gridSpan="7">
                  <a:txBody>
                    <a:bodyPr/>
                    <a:lstStyle/>
                    <a:p>
                      <a:pPr algn="ctr" fontAlgn="ctr"/>
                      <a:r>
                        <a:rPr lang="ru-RU" sz="900" b="1" i="1" u="none" strike="noStrike" dirty="0">
                          <a:solidFill>
                            <a:srgbClr val="FF0000"/>
                          </a:solidFill>
                          <a:effectLst/>
                          <a:latin typeface="Times New Roman"/>
                        </a:rPr>
                        <a:t>Муниципальная программа "Экология и окружающая среда"</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90308">
                <a:tc>
                  <a:txBody>
                    <a:bodyPr/>
                    <a:lstStyle/>
                    <a:p>
                      <a:pPr algn="l" fontAlgn="ctr"/>
                      <a:r>
                        <a:rPr lang="ru-RU" sz="900" b="0" i="0" u="none" strike="noStrike">
                          <a:solidFill>
                            <a:srgbClr val="000000"/>
                          </a:solidFill>
                          <a:effectLst/>
                          <a:latin typeface="Times New Roman"/>
                        </a:rPr>
                        <a:t>Количество проведенных исследований состояния окружающей среды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4016">
                <a:tc>
                  <a:txBody>
                    <a:bodyPr/>
                    <a:lstStyle/>
                    <a:p>
                      <a:pPr algn="l" fontAlgn="ctr"/>
                      <a:r>
                        <a:rPr lang="ru-RU" sz="900" b="0" i="0" u="none" strike="noStrike">
                          <a:solidFill>
                            <a:srgbClr val="000000"/>
                          </a:solidFill>
                          <a:effectLst/>
                          <a:latin typeface="Times New Roman"/>
                        </a:rPr>
                        <a:t>Численность населения, участвующего в мероприятиях по формированию экологической культуры и образования населения в сфере защиты окружающей среды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человек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90 000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90 000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90000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90 000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90 000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3243">
                <a:tc>
                  <a:txBody>
                    <a:bodyPr/>
                    <a:lstStyle/>
                    <a:p>
                      <a:pPr algn="l" fontAlgn="ctr"/>
                      <a:r>
                        <a:rPr lang="ru-RU" sz="900" b="0" i="0" u="none" strike="noStrike">
                          <a:solidFill>
                            <a:srgbClr val="000000"/>
                          </a:solidFill>
                          <a:effectLst/>
                          <a:latin typeface="Times New Roman"/>
                        </a:rPr>
                        <a:t>Доля обследованных гидротехнических сооружений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Calibri"/>
                        </a:rPr>
                        <a:t>97,5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3243">
                <a:tc>
                  <a:txBody>
                    <a:bodyPr/>
                    <a:lstStyle/>
                    <a:p>
                      <a:pPr algn="l" fontAlgn="ctr"/>
                      <a:r>
                        <a:rPr lang="ru-RU" sz="900" b="0" i="0" u="none" strike="noStrike">
                          <a:solidFill>
                            <a:srgbClr val="000000"/>
                          </a:solidFill>
                          <a:effectLst/>
                          <a:latin typeface="Times New Roman"/>
                        </a:rPr>
                        <a:t>Завершен капитальный ремонт гидротехнических сооружений, находящихся в муниципальной собственности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12195">
                <a:tc>
                  <a:txBody>
                    <a:bodyPr/>
                    <a:lstStyle/>
                    <a:p>
                      <a:pPr algn="l" fontAlgn="ctr"/>
                      <a:r>
                        <a:rPr lang="ru-RU" sz="900" b="0" i="0" u="none" strike="noStrike">
                          <a:solidFill>
                            <a:srgbClr val="000000"/>
                          </a:solidFill>
                          <a:effectLst/>
                          <a:latin typeface="Times New Roman"/>
                        </a:rPr>
                        <a:t>Проведены работы по очистке прудов от мусора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га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3,95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05177">
                <a:tc>
                  <a:txBody>
                    <a:bodyPr/>
                    <a:lstStyle/>
                    <a:p>
                      <a:pPr algn="l" fontAlgn="t"/>
                      <a:r>
                        <a:rPr lang="ru-RU" sz="900" b="0" i="0" u="none" strike="noStrike">
                          <a:solidFill>
                            <a:srgbClr val="000000"/>
                          </a:solidFill>
                          <a:effectLst/>
                          <a:latin typeface="Times New Roman"/>
                        </a:rPr>
                        <a:t>Объем ликвидированных отходов на лесных участках в составе земель лесного фонда</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куб м</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406,067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21542,72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dirty="0">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764613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43608" y="195486"/>
            <a:ext cx="7920880" cy="648072"/>
          </a:xfrm>
        </p:spPr>
        <p:txBody>
          <a:bodyPr anchor="t">
            <a:noAutofit/>
          </a:bodyPr>
          <a:lstStyle/>
          <a:p>
            <a:r>
              <a:rPr lang="ru-RU" sz="1600" b="1" dirty="0">
                <a:solidFill>
                  <a:schemeClr val="bg1"/>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Основные </a:t>
            </a:r>
            <a:r>
              <a:rPr lang="ru-RU" sz="1600" b="1" dirty="0" smtClean="0">
                <a:solidFill>
                  <a:schemeClr val="bg1"/>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показатели социально-экономического развития</a:t>
            </a:r>
            <a:br>
              <a:rPr lang="ru-RU" sz="1600" b="1" dirty="0" smtClean="0">
                <a:solidFill>
                  <a:schemeClr val="bg1"/>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br>
            <a:r>
              <a:rPr lang="ru-RU" sz="1600" b="1" dirty="0" smtClean="0">
                <a:solidFill>
                  <a:schemeClr val="bg1"/>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Городского округа Подольск</a:t>
            </a:r>
            <a:r>
              <a:rPr lang="ru-RU" sz="1600" b="1" dirty="0" smtClean="0">
                <a:solidFill>
                  <a:schemeClr val="bg1"/>
                </a:solidFill>
                <a:effectLst>
                  <a:innerShdw blurRad="50800" dist="50800" dir="2700000">
                    <a:prstClr val="black">
                      <a:alpha val="50000"/>
                    </a:prstClr>
                  </a:innerShdw>
                </a:effectLst>
                <a:cs typeface="Times New Roman" panose="02020603050405020304" pitchFamily="18" charset="0"/>
              </a:rPr>
              <a:t/>
            </a:r>
            <a:br>
              <a:rPr lang="ru-RU" sz="1600" b="1" dirty="0" smtClean="0">
                <a:solidFill>
                  <a:schemeClr val="bg1"/>
                </a:solidFill>
                <a:effectLst>
                  <a:innerShdw blurRad="50800" dist="50800" dir="2700000">
                    <a:prstClr val="black">
                      <a:alpha val="50000"/>
                    </a:prstClr>
                  </a:innerShdw>
                </a:effectLst>
                <a:cs typeface="Times New Roman" panose="02020603050405020304" pitchFamily="18" charset="0"/>
              </a:rPr>
            </a:br>
            <a:endParaRPr lang="ru-RU" sz="1600" b="1" dirty="0">
              <a:solidFill>
                <a:schemeClr val="bg1"/>
              </a:solidFill>
              <a:effectLst>
                <a:innerShdw blurRad="50800" dist="50800" dir="2700000">
                  <a:prstClr val="black">
                    <a:alpha val="50000"/>
                  </a:prstClr>
                </a:innerShdw>
              </a:effectLst>
              <a:cs typeface="Times New Roman" panose="02020603050405020304" pitchFamily="18" charset="0"/>
            </a:endParaRPr>
          </a:p>
        </p:txBody>
      </p:sp>
      <p:sp>
        <p:nvSpPr>
          <p:cNvPr id="3" name="Прямоугольник 2"/>
          <p:cNvSpPr/>
          <p:nvPr/>
        </p:nvSpPr>
        <p:spPr>
          <a:xfrm>
            <a:off x="1043608" y="1131590"/>
            <a:ext cx="7056784" cy="677108"/>
          </a:xfrm>
          <a:prstGeom prst="rect">
            <a:avLst/>
          </a:prstGeom>
        </p:spPr>
        <p:txBody>
          <a:bodyPr wrap="square">
            <a:spAutoFit/>
          </a:bodyPr>
          <a:lstStyle/>
          <a:p>
            <a:endParaRPr lang="ru-RU" sz="1400" dirty="0" smtClean="0">
              <a:solidFill>
                <a:srgbClr val="271A52"/>
              </a:solidFill>
            </a:endParaRPr>
          </a:p>
          <a:p>
            <a:endParaRPr lang="ru-RU" sz="1200" dirty="0" smtClean="0">
              <a:solidFill>
                <a:prstClr val="black"/>
              </a:solidFill>
            </a:endParaRPr>
          </a:p>
          <a:p>
            <a:endParaRPr lang="ru-RU" sz="1200" dirty="0">
              <a:solidFill>
                <a:prstClr val="black"/>
              </a:solidFill>
            </a:endParaRPr>
          </a:p>
        </p:txBody>
      </p:sp>
      <p:graphicFrame>
        <p:nvGraphicFramePr>
          <p:cNvPr id="6" name="Таблица 5"/>
          <p:cNvGraphicFramePr>
            <a:graphicFrameLocks noGrp="1"/>
          </p:cNvGraphicFramePr>
          <p:nvPr>
            <p:extLst>
              <p:ext uri="{D42A27DB-BD31-4B8C-83A1-F6EECF244321}">
                <p14:modId xmlns:p14="http://schemas.microsoft.com/office/powerpoint/2010/main" val="901302212"/>
              </p:ext>
            </p:extLst>
          </p:nvPr>
        </p:nvGraphicFramePr>
        <p:xfrm>
          <a:off x="323529" y="1200150"/>
          <a:ext cx="8424935" cy="3675857"/>
        </p:xfrm>
        <a:graphic>
          <a:graphicData uri="http://schemas.openxmlformats.org/drawingml/2006/table">
            <a:tbl>
              <a:tblPr/>
              <a:tblGrid>
                <a:gridCol w="820693"/>
                <a:gridCol w="2282556"/>
                <a:gridCol w="871986"/>
                <a:gridCol w="859164"/>
                <a:gridCol w="910457"/>
                <a:gridCol w="910457"/>
                <a:gridCol w="884811"/>
                <a:gridCol w="884811"/>
              </a:tblGrid>
              <a:tr h="295546">
                <a:tc rowSpan="2">
                  <a:txBody>
                    <a:bodyPr/>
                    <a:lstStyle/>
                    <a:p>
                      <a:pPr algn="ctr" fontAlgn="ctr"/>
                      <a:r>
                        <a:rPr lang="ru-RU" sz="1000" b="0" i="0" u="none" strike="noStrike" dirty="0">
                          <a:solidFill>
                            <a:srgbClr val="000000"/>
                          </a:solidFill>
                          <a:effectLst/>
                          <a:latin typeface="Philosopher" panose="00000500000000000000" pitchFamily="2" charset="-52"/>
                        </a:rPr>
                        <a:t>№ п/п</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rowSpan="2">
                  <a:txBody>
                    <a:bodyPr/>
                    <a:lstStyle/>
                    <a:p>
                      <a:pPr algn="ctr" rtl="0" fontAlgn="ctr"/>
                      <a:r>
                        <a:rPr lang="ru-RU" sz="1000" b="0" i="0" u="none" strike="noStrike" dirty="0">
                          <a:solidFill>
                            <a:srgbClr val="000000"/>
                          </a:solidFill>
                          <a:effectLst/>
                          <a:latin typeface="Philosopher" panose="00000500000000000000" pitchFamily="2" charset="-52"/>
                        </a:rPr>
                        <a:t>Наименование показателя </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rowSpan="2">
                  <a:txBody>
                    <a:bodyPr/>
                    <a:lstStyle/>
                    <a:p>
                      <a:pPr algn="ctr" fontAlgn="ctr"/>
                      <a:r>
                        <a:rPr lang="ru-RU" sz="1000" b="0" i="0" u="none" strike="noStrike" dirty="0">
                          <a:solidFill>
                            <a:srgbClr val="000000"/>
                          </a:solidFill>
                          <a:effectLst/>
                          <a:latin typeface="Philosopher" panose="00000500000000000000" pitchFamily="2" charset="-52"/>
                        </a:rPr>
                        <a:t>Единица измерения</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rtl="0" fontAlgn="ctr"/>
                      <a:r>
                        <a:rPr lang="ru-RU" sz="1000" b="0" i="0" u="none" strike="noStrike">
                          <a:solidFill>
                            <a:srgbClr val="000000"/>
                          </a:solidFill>
                          <a:effectLst/>
                          <a:latin typeface="Philosopher" panose="00000500000000000000" pitchFamily="2" charset="-52"/>
                        </a:rPr>
                        <a:t>2023 год </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rtl="0" fontAlgn="ctr"/>
                      <a:r>
                        <a:rPr lang="ru-RU" sz="1000" b="0" i="0" u="none" strike="noStrike">
                          <a:solidFill>
                            <a:srgbClr val="000000"/>
                          </a:solidFill>
                          <a:effectLst/>
                          <a:latin typeface="Philosopher" panose="00000500000000000000" pitchFamily="2" charset="-52"/>
                        </a:rPr>
                        <a:t>2024 год</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ru-RU" sz="1000" b="0" i="0" u="none" strike="noStrike">
                          <a:solidFill>
                            <a:srgbClr val="000000"/>
                          </a:solidFill>
                          <a:effectLst/>
                          <a:latin typeface="Philosopher" panose="00000500000000000000" pitchFamily="2" charset="-52"/>
                        </a:rPr>
                        <a:t>2025 год</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rtl="0" fontAlgn="ctr"/>
                      <a:r>
                        <a:rPr lang="ru-RU" sz="1000" b="0" i="0" u="none" strike="noStrike">
                          <a:solidFill>
                            <a:srgbClr val="000000"/>
                          </a:solidFill>
                          <a:effectLst/>
                          <a:latin typeface="Philosopher" panose="00000500000000000000" pitchFamily="2" charset="-52"/>
                        </a:rPr>
                        <a:t>2026 год</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rtl="0" fontAlgn="ctr"/>
                      <a:r>
                        <a:rPr lang="ru-RU" sz="1000" b="0" i="0" u="none" strike="noStrike">
                          <a:solidFill>
                            <a:srgbClr val="000000"/>
                          </a:solidFill>
                          <a:effectLst/>
                          <a:latin typeface="Philosopher" panose="00000500000000000000" pitchFamily="2" charset="-52"/>
                        </a:rPr>
                        <a:t>2027 год</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230896">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rtl="0" fontAlgn="ctr"/>
                      <a:r>
                        <a:rPr lang="ru-RU" sz="1000" b="0" i="0" u="none" strike="noStrike">
                          <a:solidFill>
                            <a:srgbClr val="000000"/>
                          </a:solidFill>
                          <a:effectLst/>
                          <a:latin typeface="Philosopher" panose="00000500000000000000" pitchFamily="2" charset="-52"/>
                        </a:rPr>
                        <a:t>Факт</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rtl="0" fontAlgn="ctr"/>
                      <a:r>
                        <a:rPr lang="ru-RU" sz="1000" b="0" i="0" u="none" strike="noStrike" dirty="0" smtClean="0">
                          <a:solidFill>
                            <a:srgbClr val="000000"/>
                          </a:solidFill>
                          <a:effectLst/>
                          <a:latin typeface="Philosopher" panose="00000500000000000000" pitchFamily="2" charset="-52"/>
                        </a:rPr>
                        <a:t>План</a:t>
                      </a:r>
                      <a:endParaRPr lang="ru-RU" sz="1000" b="0" i="0" u="none" strike="noStrike" dirty="0">
                        <a:solidFill>
                          <a:srgbClr val="000000"/>
                        </a:solidFill>
                        <a:effectLst/>
                        <a:latin typeface="Philosopher" panose="00000500000000000000" pitchFamily="2" charset="-52"/>
                      </a:endParaRP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rtl="0" fontAlgn="ctr"/>
                      <a:r>
                        <a:rPr lang="ru-RU" sz="1000" b="0" i="0" u="none" strike="noStrike">
                          <a:solidFill>
                            <a:srgbClr val="000000"/>
                          </a:solidFill>
                          <a:effectLst/>
                          <a:latin typeface="Philosopher" panose="00000500000000000000" pitchFamily="2" charset="-52"/>
                        </a:rPr>
                        <a:t>Прогноз</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rtl="0" fontAlgn="ctr"/>
                      <a:r>
                        <a:rPr lang="ru-RU" sz="1000" b="0" i="0" u="none" strike="noStrike">
                          <a:solidFill>
                            <a:srgbClr val="000000"/>
                          </a:solidFill>
                          <a:effectLst/>
                          <a:latin typeface="Philosopher" panose="00000500000000000000" pitchFamily="2" charset="-52"/>
                        </a:rPr>
                        <a:t>Прогноз</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c>
                  <a:txBody>
                    <a:bodyPr/>
                    <a:lstStyle/>
                    <a:p>
                      <a:pPr algn="ctr" rtl="0" fontAlgn="ctr"/>
                      <a:r>
                        <a:rPr lang="ru-RU" sz="1000" b="0" i="0" u="none" strike="noStrike">
                          <a:solidFill>
                            <a:srgbClr val="000000"/>
                          </a:solidFill>
                          <a:effectLst/>
                          <a:latin typeface="Philosopher" panose="00000500000000000000" pitchFamily="2" charset="-52"/>
                        </a:rPr>
                        <a:t>Прогноз</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7DEE8"/>
                    </a:solidFill>
                  </a:tcPr>
                </a:tc>
              </a:tr>
              <a:tr h="397141">
                <a:tc>
                  <a:txBody>
                    <a:bodyPr/>
                    <a:lstStyle/>
                    <a:p>
                      <a:pPr algn="ctr" fontAlgn="ctr"/>
                      <a:r>
                        <a:rPr lang="ru-RU" sz="1000" b="0" i="0" u="none" strike="noStrike">
                          <a:solidFill>
                            <a:srgbClr val="000000"/>
                          </a:solidFill>
                          <a:effectLst/>
                          <a:latin typeface="Philosopher" panose="00000500000000000000" pitchFamily="2" charset="-52"/>
                        </a:rPr>
                        <a:t>1.</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rtl="0" fontAlgn="ctr"/>
                      <a:r>
                        <a:rPr lang="ru-RU" sz="1000" b="0" i="0" u="none" strike="noStrike">
                          <a:solidFill>
                            <a:srgbClr val="000000"/>
                          </a:solidFill>
                          <a:effectLst/>
                          <a:latin typeface="Philosopher" panose="00000500000000000000" pitchFamily="2" charset="-52"/>
                        </a:rPr>
                        <a:t>Численность населения на конец года</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r>
                        <a:rPr lang="ru-RU" sz="1000" b="0" i="0" u="none" strike="noStrike" dirty="0">
                          <a:solidFill>
                            <a:srgbClr val="000000"/>
                          </a:solidFill>
                          <a:effectLst/>
                          <a:latin typeface="Philosopher" panose="00000500000000000000" pitchFamily="2" charset="-52"/>
                        </a:rPr>
                        <a:t>тыс. человек</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rtl="0" fontAlgn="ctr"/>
                      <a:r>
                        <a:rPr lang="ru-RU" sz="1000" b="0" i="0" u="none" strike="noStrike" dirty="0">
                          <a:solidFill>
                            <a:srgbClr val="000000"/>
                          </a:solidFill>
                          <a:effectLst/>
                          <a:latin typeface="Philosopher" panose="00000500000000000000" pitchFamily="2" charset="-52"/>
                        </a:rPr>
                        <a:t>350,6</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rtl="0" fontAlgn="ctr"/>
                      <a:r>
                        <a:rPr lang="ru-RU" sz="1000" b="0" i="0" u="none" strike="noStrike" dirty="0">
                          <a:solidFill>
                            <a:srgbClr val="000000"/>
                          </a:solidFill>
                          <a:effectLst/>
                          <a:latin typeface="Philosopher" panose="00000500000000000000" pitchFamily="2" charset="-52"/>
                        </a:rPr>
                        <a:t>350,8</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rtl="0" fontAlgn="ctr"/>
                      <a:r>
                        <a:rPr lang="ru-RU" sz="1000" b="0" i="0" u="none" strike="noStrike">
                          <a:solidFill>
                            <a:srgbClr val="000000"/>
                          </a:solidFill>
                          <a:effectLst/>
                          <a:latin typeface="Philosopher" panose="00000500000000000000" pitchFamily="2" charset="-52"/>
                        </a:rPr>
                        <a:t>351,3</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rtl="0" fontAlgn="ctr"/>
                      <a:r>
                        <a:rPr lang="ru-RU" sz="1000" b="0" i="0" u="none" strike="noStrike">
                          <a:solidFill>
                            <a:srgbClr val="000000"/>
                          </a:solidFill>
                          <a:effectLst/>
                          <a:latin typeface="Philosopher" panose="00000500000000000000" pitchFamily="2" charset="-52"/>
                        </a:rPr>
                        <a:t>352,0</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rtl="0" fontAlgn="ctr"/>
                      <a:r>
                        <a:rPr lang="ru-RU" sz="1000" b="0" i="0" u="none" strike="noStrike">
                          <a:solidFill>
                            <a:srgbClr val="000000"/>
                          </a:solidFill>
                          <a:effectLst/>
                          <a:latin typeface="Philosopher" panose="00000500000000000000" pitchFamily="2" charset="-52"/>
                        </a:rPr>
                        <a:t>352,9</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r>
              <a:tr h="1117534">
                <a:tc>
                  <a:txBody>
                    <a:bodyPr/>
                    <a:lstStyle/>
                    <a:p>
                      <a:pPr algn="ctr" fontAlgn="ctr"/>
                      <a:r>
                        <a:rPr lang="ru-RU" sz="1000" b="0" i="0" u="none" strike="noStrike">
                          <a:solidFill>
                            <a:srgbClr val="000000"/>
                          </a:solidFill>
                          <a:effectLst/>
                          <a:latin typeface="Philosopher" panose="00000500000000000000" pitchFamily="2" charset="-52"/>
                        </a:rPr>
                        <a:t>2.</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rtl="0" fontAlgn="ctr"/>
                      <a:r>
                        <a:rPr lang="ru-RU" sz="1000" b="0" i="0" u="none" strike="noStrike" dirty="0">
                          <a:solidFill>
                            <a:srgbClr val="000000"/>
                          </a:solidFill>
                          <a:effectLst/>
                          <a:latin typeface="Philosopher" panose="00000500000000000000" pitchFamily="2" charset="-52"/>
                        </a:rPr>
                        <a:t>Объем отгруженных товаров собственного производства, выполненных работ и услуг собственными силами по виду деятельности обрабатывающие производства*</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r>
                        <a:rPr lang="ru-RU" sz="1000" b="0" i="0" u="none" strike="noStrike" dirty="0">
                          <a:solidFill>
                            <a:srgbClr val="000000"/>
                          </a:solidFill>
                          <a:effectLst/>
                          <a:latin typeface="Philosopher" panose="00000500000000000000" pitchFamily="2" charset="-52"/>
                        </a:rPr>
                        <a:t>млрд. руб.</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rtl="0" fontAlgn="ctr"/>
                      <a:r>
                        <a:rPr lang="ru-RU" sz="1000" b="0" i="0" u="none" strike="noStrike">
                          <a:solidFill>
                            <a:srgbClr val="000000"/>
                          </a:solidFill>
                          <a:effectLst/>
                          <a:latin typeface="Philosopher" panose="00000500000000000000" pitchFamily="2" charset="-52"/>
                        </a:rPr>
                        <a:t>205,7</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rtl="0" fontAlgn="ctr"/>
                      <a:r>
                        <a:rPr lang="ru-RU" sz="1000" b="0" i="0" u="none" strike="noStrike" dirty="0">
                          <a:solidFill>
                            <a:srgbClr val="000000"/>
                          </a:solidFill>
                          <a:effectLst/>
                          <a:latin typeface="Philosopher" panose="00000500000000000000" pitchFamily="2" charset="-52"/>
                        </a:rPr>
                        <a:t>253,0</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rtl="0" fontAlgn="ctr"/>
                      <a:r>
                        <a:rPr lang="ru-RU" sz="1000" b="0" i="0" u="none" strike="noStrike" dirty="0">
                          <a:solidFill>
                            <a:srgbClr val="000000"/>
                          </a:solidFill>
                          <a:effectLst/>
                          <a:latin typeface="Philosopher" panose="00000500000000000000" pitchFamily="2" charset="-52"/>
                        </a:rPr>
                        <a:t>282,3</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rtl="0" fontAlgn="ctr"/>
                      <a:r>
                        <a:rPr lang="ru-RU" sz="1000" b="0" i="0" u="none" strike="noStrike" dirty="0">
                          <a:solidFill>
                            <a:srgbClr val="000000"/>
                          </a:solidFill>
                          <a:effectLst/>
                          <a:latin typeface="Philosopher" panose="00000500000000000000" pitchFamily="2" charset="-52"/>
                        </a:rPr>
                        <a:t>314,0</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rtl="0" fontAlgn="ctr"/>
                      <a:r>
                        <a:rPr lang="ru-RU" sz="1000" b="0" i="0" u="none" strike="noStrike">
                          <a:solidFill>
                            <a:srgbClr val="000000"/>
                          </a:solidFill>
                          <a:effectLst/>
                          <a:latin typeface="Philosopher" panose="00000500000000000000" pitchFamily="2" charset="-52"/>
                        </a:rPr>
                        <a:t>350,0</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r>
              <a:tr h="323254">
                <a:tc>
                  <a:txBody>
                    <a:bodyPr/>
                    <a:lstStyle/>
                    <a:p>
                      <a:pPr algn="ctr" fontAlgn="ctr"/>
                      <a:r>
                        <a:rPr lang="ru-RU" sz="1000" b="0" i="0" u="none" strike="noStrike">
                          <a:solidFill>
                            <a:srgbClr val="000000"/>
                          </a:solidFill>
                          <a:effectLst/>
                          <a:latin typeface="Philosopher" panose="00000500000000000000" pitchFamily="2" charset="-52"/>
                        </a:rPr>
                        <a:t>3.</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rtl="0" fontAlgn="ctr"/>
                      <a:r>
                        <a:rPr lang="ru-RU" sz="1000" b="0" i="0" u="none" strike="noStrike">
                          <a:solidFill>
                            <a:srgbClr val="000000"/>
                          </a:solidFill>
                          <a:effectLst/>
                          <a:latin typeface="Philosopher" panose="00000500000000000000" pitchFamily="2" charset="-52"/>
                        </a:rPr>
                        <a:t>Оборот розничной торговли*</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r>
                        <a:rPr lang="ru-RU" sz="1000" b="0" i="0" u="none" strike="noStrike">
                          <a:solidFill>
                            <a:srgbClr val="000000"/>
                          </a:solidFill>
                          <a:effectLst/>
                          <a:latin typeface="Philosopher" panose="00000500000000000000" pitchFamily="2" charset="-52"/>
                        </a:rPr>
                        <a:t>млрд. руб.</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rtl="0" fontAlgn="ctr"/>
                      <a:r>
                        <a:rPr lang="ru-RU" sz="1000" b="0" i="0" u="none" strike="noStrike">
                          <a:solidFill>
                            <a:srgbClr val="000000"/>
                          </a:solidFill>
                          <a:effectLst/>
                          <a:latin typeface="Philosopher" panose="00000500000000000000" pitchFamily="2" charset="-52"/>
                        </a:rPr>
                        <a:t>191,4</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rtl="0" fontAlgn="ctr"/>
                      <a:r>
                        <a:rPr lang="ru-RU" sz="1000" b="0" i="0" u="none" strike="noStrike">
                          <a:solidFill>
                            <a:srgbClr val="000000"/>
                          </a:solidFill>
                          <a:effectLst/>
                          <a:latin typeface="Philosopher" panose="00000500000000000000" pitchFamily="2" charset="-52"/>
                        </a:rPr>
                        <a:t>244,9</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rtl="0" fontAlgn="ctr"/>
                      <a:r>
                        <a:rPr lang="ru-RU" sz="1000" b="0" i="0" u="none" strike="noStrike" dirty="0">
                          <a:solidFill>
                            <a:srgbClr val="000000"/>
                          </a:solidFill>
                          <a:effectLst/>
                          <a:latin typeface="Philosopher" panose="00000500000000000000" pitchFamily="2" charset="-52"/>
                        </a:rPr>
                        <a:t>268,1</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rtl="0" fontAlgn="ctr"/>
                      <a:r>
                        <a:rPr lang="ru-RU" sz="1000" b="0" i="0" u="none" strike="noStrike" dirty="0">
                          <a:solidFill>
                            <a:srgbClr val="000000"/>
                          </a:solidFill>
                          <a:effectLst/>
                          <a:latin typeface="Philosopher" panose="00000500000000000000" pitchFamily="2" charset="-52"/>
                        </a:rPr>
                        <a:t>293,9</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rtl="0" fontAlgn="ctr"/>
                      <a:r>
                        <a:rPr lang="ru-RU" sz="1000" b="0" i="0" u="none" strike="noStrike">
                          <a:solidFill>
                            <a:srgbClr val="000000"/>
                          </a:solidFill>
                          <a:effectLst/>
                          <a:latin typeface="Philosopher" panose="00000500000000000000" pitchFamily="2" charset="-52"/>
                        </a:rPr>
                        <a:t>322,5</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r>
              <a:tr h="295546">
                <a:tc>
                  <a:txBody>
                    <a:bodyPr/>
                    <a:lstStyle/>
                    <a:p>
                      <a:pPr algn="ctr" fontAlgn="ctr"/>
                      <a:r>
                        <a:rPr lang="ru-RU" sz="1000" b="0" i="0" u="none" strike="noStrike">
                          <a:solidFill>
                            <a:srgbClr val="000000"/>
                          </a:solidFill>
                          <a:effectLst/>
                          <a:latin typeface="Philosopher" panose="00000500000000000000" pitchFamily="2" charset="-52"/>
                        </a:rPr>
                        <a:t>4.</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rtl="0" fontAlgn="ctr"/>
                      <a:r>
                        <a:rPr lang="ru-RU" sz="1000" b="0" i="0" u="none" strike="noStrike">
                          <a:solidFill>
                            <a:srgbClr val="000000"/>
                          </a:solidFill>
                          <a:effectLst/>
                          <a:latin typeface="Philosopher" panose="00000500000000000000" pitchFamily="2" charset="-52"/>
                        </a:rPr>
                        <a:t>Средняя заработная плата  *</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r>
                        <a:rPr lang="ru-RU" sz="1000" b="0" i="0" u="none" strike="noStrike">
                          <a:solidFill>
                            <a:srgbClr val="000000"/>
                          </a:solidFill>
                          <a:effectLst/>
                          <a:latin typeface="Philosopher" panose="00000500000000000000" pitchFamily="2" charset="-52"/>
                        </a:rPr>
                        <a:t>рублей</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rtl="0" fontAlgn="ctr"/>
                      <a:r>
                        <a:rPr lang="ru-RU" sz="1000" b="0" i="0" u="none" strike="noStrike">
                          <a:solidFill>
                            <a:srgbClr val="000000"/>
                          </a:solidFill>
                          <a:effectLst/>
                          <a:latin typeface="Philosopher" panose="00000500000000000000" pitchFamily="2" charset="-52"/>
                        </a:rPr>
                        <a:t>92 985</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rtl="0" fontAlgn="ctr"/>
                      <a:r>
                        <a:rPr lang="ru-RU" sz="1000" b="0" i="0" u="none" strike="noStrike">
                          <a:solidFill>
                            <a:srgbClr val="000000"/>
                          </a:solidFill>
                          <a:effectLst/>
                          <a:latin typeface="Philosopher" panose="00000500000000000000" pitchFamily="2" charset="-52"/>
                        </a:rPr>
                        <a:t>112 512</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rtl="0" fontAlgn="ctr"/>
                      <a:r>
                        <a:rPr lang="ru-RU" sz="1000" b="0" i="0" u="none" strike="noStrike" dirty="0">
                          <a:solidFill>
                            <a:srgbClr val="000000"/>
                          </a:solidFill>
                          <a:effectLst/>
                          <a:latin typeface="Philosopher" panose="00000500000000000000" pitchFamily="2" charset="-52"/>
                        </a:rPr>
                        <a:t>128 039</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rtl="0" fontAlgn="ctr"/>
                      <a:r>
                        <a:rPr lang="ru-RU" sz="1000" b="0" i="0" u="none" strike="noStrike" dirty="0">
                          <a:solidFill>
                            <a:srgbClr val="000000"/>
                          </a:solidFill>
                          <a:effectLst/>
                          <a:latin typeface="Philosopher" panose="00000500000000000000" pitchFamily="2" charset="-52"/>
                        </a:rPr>
                        <a:t>140 971</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rtl="0" fontAlgn="ctr"/>
                      <a:r>
                        <a:rPr lang="ru-RU" sz="1000" b="0" i="0" u="none" strike="noStrike">
                          <a:solidFill>
                            <a:srgbClr val="000000"/>
                          </a:solidFill>
                          <a:effectLst/>
                          <a:latin typeface="Philosopher" panose="00000500000000000000" pitchFamily="2" charset="-52"/>
                        </a:rPr>
                        <a:t>154 363</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r>
              <a:tr h="415612">
                <a:tc>
                  <a:txBody>
                    <a:bodyPr/>
                    <a:lstStyle/>
                    <a:p>
                      <a:pPr algn="ctr" fontAlgn="ctr"/>
                      <a:r>
                        <a:rPr lang="ru-RU" sz="1000" b="0" i="0" u="none" strike="noStrike">
                          <a:solidFill>
                            <a:srgbClr val="000000"/>
                          </a:solidFill>
                          <a:effectLst/>
                          <a:latin typeface="Philosopher" panose="00000500000000000000" pitchFamily="2" charset="-52"/>
                        </a:rPr>
                        <a:t>5.</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rtl="0" fontAlgn="ctr"/>
                      <a:r>
                        <a:rPr lang="ru-RU" sz="1000" b="0" i="0" u="none" strike="noStrike">
                          <a:solidFill>
                            <a:srgbClr val="000000"/>
                          </a:solidFill>
                          <a:effectLst/>
                          <a:latin typeface="Philosopher" panose="00000500000000000000" pitchFamily="2" charset="-52"/>
                        </a:rPr>
                        <a:t>Прожиточный минимум на душу населения**</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r>
                        <a:rPr lang="ru-RU" sz="1000" b="0" i="0" u="none" strike="noStrike">
                          <a:solidFill>
                            <a:srgbClr val="000000"/>
                          </a:solidFill>
                          <a:effectLst/>
                          <a:latin typeface="Philosopher" panose="00000500000000000000" pitchFamily="2" charset="-52"/>
                        </a:rPr>
                        <a:t>рублей</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rtl="0" fontAlgn="ctr"/>
                      <a:r>
                        <a:rPr lang="ru-RU" sz="1000" b="0" i="0" u="none" strike="noStrike">
                          <a:solidFill>
                            <a:srgbClr val="000000"/>
                          </a:solidFill>
                          <a:effectLst/>
                          <a:latin typeface="Philosopher" panose="00000500000000000000" pitchFamily="2" charset="-52"/>
                        </a:rPr>
                        <a:t>17 277</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rtl="0" fontAlgn="ctr"/>
                      <a:r>
                        <a:rPr lang="ru-RU" sz="1000" b="0" i="0" u="none" strike="noStrike">
                          <a:solidFill>
                            <a:srgbClr val="000000"/>
                          </a:solidFill>
                          <a:effectLst/>
                          <a:latin typeface="Philosopher" panose="00000500000000000000" pitchFamily="2" charset="-52"/>
                        </a:rPr>
                        <a:t>18 296</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rtl="0" fontAlgn="ctr"/>
                      <a:r>
                        <a:rPr lang="ru-RU" sz="1000" b="0" i="0" u="none" strike="noStrike">
                          <a:solidFill>
                            <a:srgbClr val="000000"/>
                          </a:solidFill>
                          <a:effectLst/>
                          <a:latin typeface="Philosopher" panose="00000500000000000000" pitchFamily="2" charset="-52"/>
                        </a:rPr>
                        <a:t>19 302</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rtl="0" fontAlgn="ctr"/>
                      <a:r>
                        <a:rPr lang="ru-RU" sz="1000" b="0" i="0" u="none" strike="noStrike" dirty="0">
                          <a:solidFill>
                            <a:srgbClr val="000000"/>
                          </a:solidFill>
                          <a:effectLst/>
                          <a:latin typeface="Philosopher" panose="00000500000000000000" pitchFamily="2" charset="-52"/>
                        </a:rPr>
                        <a:t>20 361</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rtl="0" fontAlgn="ctr"/>
                      <a:r>
                        <a:rPr lang="ru-RU" sz="1000" b="0" i="0" u="none" strike="noStrike" dirty="0">
                          <a:solidFill>
                            <a:srgbClr val="000000"/>
                          </a:solidFill>
                          <a:effectLst/>
                          <a:latin typeface="Philosopher" panose="00000500000000000000" pitchFamily="2" charset="-52"/>
                        </a:rPr>
                        <a:t>21 476</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r>
              <a:tr h="304782">
                <a:tc>
                  <a:txBody>
                    <a:bodyPr/>
                    <a:lstStyle/>
                    <a:p>
                      <a:pPr algn="ctr" fontAlgn="ctr"/>
                      <a:r>
                        <a:rPr lang="ru-RU" sz="1000" b="0" i="0" u="none" strike="noStrike">
                          <a:solidFill>
                            <a:srgbClr val="000000"/>
                          </a:solidFill>
                          <a:effectLst/>
                          <a:latin typeface="Philosopher" panose="00000500000000000000" pitchFamily="2" charset="-52"/>
                        </a:rPr>
                        <a:t>6.</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l" rtl="0" fontAlgn="ctr"/>
                      <a:r>
                        <a:rPr lang="ru-RU" sz="1000" b="0" i="0" u="none" strike="noStrike">
                          <a:solidFill>
                            <a:srgbClr val="000000"/>
                          </a:solidFill>
                          <a:effectLst/>
                          <a:latin typeface="Philosopher" panose="00000500000000000000" pitchFamily="2" charset="-52"/>
                        </a:rPr>
                        <a:t>Инвестиции в основной капитал *</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r>
                        <a:rPr lang="ru-RU" sz="1000" b="0" i="0" u="none" strike="noStrike">
                          <a:solidFill>
                            <a:srgbClr val="000000"/>
                          </a:solidFill>
                          <a:effectLst/>
                          <a:latin typeface="Philosopher" panose="00000500000000000000" pitchFamily="2" charset="-52"/>
                        </a:rPr>
                        <a:t>млрд. руб.</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rtl="0" fontAlgn="ctr"/>
                      <a:r>
                        <a:rPr lang="ru-RU" sz="1000" b="0" i="0" u="none" strike="noStrike">
                          <a:solidFill>
                            <a:srgbClr val="000000"/>
                          </a:solidFill>
                          <a:effectLst/>
                          <a:latin typeface="Philosopher" panose="00000500000000000000" pitchFamily="2" charset="-52"/>
                        </a:rPr>
                        <a:t>46,3</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rtl="0" fontAlgn="ctr"/>
                      <a:r>
                        <a:rPr lang="ru-RU" sz="1000" b="0" i="0" u="none" strike="noStrike">
                          <a:solidFill>
                            <a:srgbClr val="000000"/>
                          </a:solidFill>
                          <a:effectLst/>
                          <a:latin typeface="Philosopher" panose="00000500000000000000" pitchFamily="2" charset="-52"/>
                        </a:rPr>
                        <a:t>41,3</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rtl="0" fontAlgn="ctr"/>
                      <a:r>
                        <a:rPr lang="ru-RU" sz="1000" b="0" i="0" u="none" strike="noStrike">
                          <a:solidFill>
                            <a:srgbClr val="000000"/>
                          </a:solidFill>
                          <a:effectLst/>
                          <a:latin typeface="Philosopher" panose="00000500000000000000" pitchFamily="2" charset="-52"/>
                        </a:rPr>
                        <a:t>44,5</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rtl="0" fontAlgn="ctr"/>
                      <a:r>
                        <a:rPr lang="ru-RU" sz="1000" b="0" i="0" u="none" strike="noStrike">
                          <a:solidFill>
                            <a:srgbClr val="000000"/>
                          </a:solidFill>
                          <a:effectLst/>
                          <a:latin typeface="Philosopher" panose="00000500000000000000" pitchFamily="2" charset="-52"/>
                        </a:rPr>
                        <a:t>47,4</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rtl="0" fontAlgn="ctr"/>
                      <a:r>
                        <a:rPr lang="ru-RU" sz="1000" b="0" i="0" u="none" strike="noStrike" dirty="0">
                          <a:solidFill>
                            <a:srgbClr val="000000"/>
                          </a:solidFill>
                          <a:effectLst/>
                          <a:latin typeface="Philosopher" panose="00000500000000000000" pitchFamily="2" charset="-52"/>
                        </a:rPr>
                        <a:t>50,4</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r>
              <a:tr h="147773">
                <a:tc gridSpan="8">
                  <a:txBody>
                    <a:bodyPr/>
                    <a:lstStyle/>
                    <a:p>
                      <a:pPr algn="l" rtl="0" fontAlgn="ctr"/>
                      <a:r>
                        <a:rPr lang="ru-RU" sz="800" b="0" i="0" u="none" strike="noStrike" dirty="0">
                          <a:solidFill>
                            <a:srgbClr val="000000"/>
                          </a:solidFill>
                          <a:effectLst/>
                          <a:latin typeface="Philosopher" panose="00000500000000000000" pitchFamily="2" charset="-52"/>
                        </a:rPr>
                        <a:t>* - по крупным и средним организациям</a:t>
                      </a:r>
                    </a:p>
                  </a:txBody>
                  <a:tcPr marL="8528" marR="8528" marT="85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47773">
                <a:tc gridSpan="8">
                  <a:txBody>
                    <a:bodyPr/>
                    <a:lstStyle/>
                    <a:p>
                      <a:pPr algn="l" fontAlgn="b"/>
                      <a:r>
                        <a:rPr lang="ru-RU" sz="800" b="0" i="0" u="none" strike="noStrike" dirty="0">
                          <a:solidFill>
                            <a:srgbClr val="000000"/>
                          </a:solidFill>
                          <a:effectLst/>
                          <a:latin typeface="Philosopher" panose="00000500000000000000" pitchFamily="2" charset="-52"/>
                        </a:rPr>
                        <a:t>** устанавливается по Московской области</a:t>
                      </a:r>
                    </a:p>
                  </a:txBody>
                  <a:tcPr marL="8528" marR="8528" marT="852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bl>
          </a:graphicData>
        </a:graphic>
      </p:graphicFrame>
    </p:spTree>
    <p:extLst>
      <p:ext uri="{BB962C8B-B14F-4D97-AF65-F5344CB8AC3E}">
        <p14:creationId xmlns:p14="http://schemas.microsoft.com/office/powerpoint/2010/main" val="49837062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43608" y="51470"/>
            <a:ext cx="7920880" cy="936104"/>
          </a:xfrm>
        </p:spPr>
        <p:txBody>
          <a:bodyPr anchor="t">
            <a:noAutofit/>
          </a:bodyPr>
          <a:lstStyle/>
          <a:p>
            <a:pPr marL="457200" marR="0" lvl="1" indent="0" algn="ctr" defTabSz="914400" rtl="0" eaLnBrk="1" fontAlgn="ctr" latinLnBrk="0" hangingPunct="1">
              <a:lnSpc>
                <a:spcPct val="100000"/>
              </a:lnSpc>
              <a:spcBef>
                <a:spcPct val="0"/>
              </a:spcBef>
              <a:spcAft>
                <a:spcPts val="0"/>
              </a:spcAft>
              <a:tabLst/>
              <a:defRPr/>
            </a:pPr>
            <a:r>
              <a:rPr lang="ru-RU" sz="15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a:t>
            </a:r>
            <a:endParaRPr lang="ru-RU" sz="15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endParaRPr>
          </a:p>
        </p:txBody>
      </p:sp>
      <p:sp>
        <p:nvSpPr>
          <p:cNvPr id="3" name="Прямоугольник 2"/>
          <p:cNvSpPr/>
          <p:nvPr/>
        </p:nvSpPr>
        <p:spPr>
          <a:xfrm>
            <a:off x="1043608" y="1131590"/>
            <a:ext cx="7056784" cy="677108"/>
          </a:xfrm>
          <a:prstGeom prst="rect">
            <a:avLst/>
          </a:prstGeom>
        </p:spPr>
        <p:txBody>
          <a:bodyPr wrap="square">
            <a:spAutoFit/>
          </a:bodyPr>
          <a:lstStyle/>
          <a:p>
            <a:endParaRPr lang="ru-RU" sz="1400" dirty="0" smtClean="0">
              <a:solidFill>
                <a:srgbClr val="271A52"/>
              </a:solidFill>
            </a:endParaRPr>
          </a:p>
          <a:p>
            <a:endParaRPr lang="ru-RU" sz="1200" dirty="0" smtClean="0">
              <a:solidFill>
                <a:prstClr val="black"/>
              </a:solidFill>
            </a:endParaRPr>
          </a:p>
          <a:p>
            <a:endParaRPr lang="ru-RU" sz="1200" dirty="0">
              <a:solidFill>
                <a:prstClr val="black"/>
              </a:solidFill>
            </a:endParaRPr>
          </a:p>
        </p:txBody>
      </p:sp>
      <p:graphicFrame>
        <p:nvGraphicFramePr>
          <p:cNvPr id="4" name="Таблица 3"/>
          <p:cNvGraphicFramePr>
            <a:graphicFrameLocks noGrp="1"/>
          </p:cNvGraphicFramePr>
          <p:nvPr>
            <p:extLst>
              <p:ext uri="{D42A27DB-BD31-4B8C-83A1-F6EECF244321}">
                <p14:modId xmlns:p14="http://schemas.microsoft.com/office/powerpoint/2010/main" val="394139063"/>
              </p:ext>
            </p:extLst>
          </p:nvPr>
        </p:nvGraphicFramePr>
        <p:xfrm>
          <a:off x="710174" y="1015890"/>
          <a:ext cx="7867667" cy="3660979"/>
        </p:xfrm>
        <a:graphic>
          <a:graphicData uri="http://schemas.openxmlformats.org/drawingml/2006/table">
            <a:tbl>
              <a:tblPr/>
              <a:tblGrid>
                <a:gridCol w="3744194"/>
                <a:gridCol w="700212"/>
                <a:gridCol w="651587"/>
                <a:gridCol w="729388"/>
                <a:gridCol w="680762"/>
                <a:gridCol w="680762"/>
                <a:gridCol w="680762"/>
              </a:tblGrid>
              <a:tr h="325088">
                <a:tc>
                  <a:txBody>
                    <a:bodyPr/>
                    <a:lstStyle/>
                    <a:p>
                      <a:pPr marL="0" algn="ctr" defTabSz="914400" rtl="0" eaLnBrk="1" fontAlgn="ctr" latinLnBrk="0" hangingPunct="1"/>
                      <a:r>
                        <a:rPr lang="ru-RU" sz="900" b="0" i="0" u="none" strike="noStrike" kern="1200" dirty="0">
                          <a:solidFill>
                            <a:srgbClr val="000000"/>
                          </a:solidFill>
                          <a:effectLst/>
                          <a:latin typeface="Times New Roman"/>
                          <a:ea typeface="+mn-ea"/>
                          <a:cs typeface="+mn-cs"/>
                        </a:rPr>
                        <a:t>Показатели муниципальных программ</a:t>
                      </a:r>
                    </a:p>
                  </a:txBody>
                  <a:tcPr marL="6921" marR="6921" marT="69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algn="ctr" defTabSz="914400" rtl="0" eaLnBrk="1" fontAlgn="ctr" latinLnBrk="0" hangingPunct="1"/>
                      <a:r>
                        <a:rPr lang="ru-RU" sz="900" b="0" i="0" u="none" strike="noStrike" kern="1200" dirty="0">
                          <a:solidFill>
                            <a:srgbClr val="000000"/>
                          </a:solidFill>
                          <a:effectLst/>
                          <a:latin typeface="Times New Roman"/>
                          <a:ea typeface="+mn-ea"/>
                          <a:cs typeface="+mn-cs"/>
                        </a:rPr>
                        <a:t>Единицы измерения</a:t>
                      </a:r>
                    </a:p>
                  </a:txBody>
                  <a:tcPr marL="6921" marR="6921" marT="69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algn="ctr" defTabSz="914400" rtl="0" eaLnBrk="1" fontAlgn="ctr" latinLnBrk="0" hangingPunct="1"/>
                      <a:r>
                        <a:rPr lang="ru-RU" sz="900" b="0" i="0" u="none" strike="noStrike" kern="1200" dirty="0">
                          <a:solidFill>
                            <a:srgbClr val="000000"/>
                          </a:solidFill>
                          <a:effectLst/>
                          <a:latin typeface="Times New Roman"/>
                          <a:ea typeface="+mn-ea"/>
                          <a:cs typeface="+mn-cs"/>
                        </a:rPr>
                        <a:t>Факт </a:t>
                      </a:r>
                      <a:br>
                        <a:rPr lang="ru-RU" sz="900" b="0" i="0" u="none" strike="noStrike" kern="1200" dirty="0">
                          <a:solidFill>
                            <a:srgbClr val="000000"/>
                          </a:solidFill>
                          <a:effectLst/>
                          <a:latin typeface="Times New Roman"/>
                          <a:ea typeface="+mn-ea"/>
                          <a:cs typeface="+mn-cs"/>
                        </a:rPr>
                      </a:br>
                      <a:r>
                        <a:rPr lang="ru-RU" sz="900" b="0" i="0" u="none" strike="noStrike" kern="1200" dirty="0" smtClean="0">
                          <a:solidFill>
                            <a:srgbClr val="000000"/>
                          </a:solidFill>
                          <a:effectLst/>
                          <a:latin typeface="Times New Roman"/>
                          <a:ea typeface="+mn-ea"/>
                          <a:cs typeface="+mn-cs"/>
                        </a:rPr>
                        <a:t>2023 </a:t>
                      </a:r>
                      <a:r>
                        <a:rPr lang="ru-RU" sz="900" b="0" i="0" u="none" strike="noStrike" kern="1200" dirty="0">
                          <a:solidFill>
                            <a:srgbClr val="000000"/>
                          </a:solidFill>
                          <a:effectLst/>
                          <a:latin typeface="Times New Roman"/>
                          <a:ea typeface="+mn-ea"/>
                          <a:cs typeface="+mn-cs"/>
                        </a:rPr>
                        <a:t>года</a:t>
                      </a:r>
                    </a:p>
                  </a:txBody>
                  <a:tcPr marL="6921" marR="6921" marT="69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algn="ctr" defTabSz="914400" rtl="0" eaLnBrk="1" fontAlgn="ctr" latinLnBrk="0" hangingPunct="1"/>
                      <a:r>
                        <a:rPr lang="ru-RU" sz="900" b="0" i="0" u="none" strike="noStrike" kern="1200" dirty="0">
                          <a:solidFill>
                            <a:srgbClr val="000000"/>
                          </a:solidFill>
                          <a:effectLst/>
                          <a:latin typeface="Times New Roman"/>
                          <a:ea typeface="+mn-ea"/>
                          <a:cs typeface="+mn-cs"/>
                        </a:rPr>
                        <a:t>План </a:t>
                      </a:r>
                      <a:br>
                        <a:rPr lang="ru-RU" sz="900" b="0" i="0" u="none" strike="noStrike" kern="1200" dirty="0">
                          <a:solidFill>
                            <a:srgbClr val="000000"/>
                          </a:solidFill>
                          <a:effectLst/>
                          <a:latin typeface="Times New Roman"/>
                          <a:ea typeface="+mn-ea"/>
                          <a:cs typeface="+mn-cs"/>
                        </a:rPr>
                      </a:br>
                      <a:r>
                        <a:rPr lang="ru-RU" sz="900" b="0" i="0" u="none" strike="noStrike" kern="1200" dirty="0" smtClean="0">
                          <a:solidFill>
                            <a:srgbClr val="000000"/>
                          </a:solidFill>
                          <a:effectLst/>
                          <a:latin typeface="Times New Roman"/>
                          <a:ea typeface="+mn-ea"/>
                          <a:cs typeface="+mn-cs"/>
                        </a:rPr>
                        <a:t>2024 </a:t>
                      </a:r>
                      <a:r>
                        <a:rPr lang="ru-RU" sz="900" b="0" i="0" u="none" strike="noStrike" kern="1200" dirty="0">
                          <a:solidFill>
                            <a:srgbClr val="000000"/>
                          </a:solidFill>
                          <a:effectLst/>
                          <a:latin typeface="Times New Roman"/>
                          <a:ea typeface="+mn-ea"/>
                          <a:cs typeface="+mn-cs"/>
                        </a:rPr>
                        <a:t>года</a:t>
                      </a:r>
                    </a:p>
                  </a:txBody>
                  <a:tcPr marL="6921" marR="6921" marT="69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algn="ctr" defTabSz="914400" rtl="0" eaLnBrk="1" fontAlgn="ctr" latinLnBrk="0" hangingPunct="1"/>
                      <a:r>
                        <a:rPr lang="ru-RU" sz="900" b="0" i="0" u="none" strike="noStrike" kern="1200" dirty="0">
                          <a:solidFill>
                            <a:srgbClr val="000000"/>
                          </a:solidFill>
                          <a:effectLst/>
                          <a:latin typeface="Times New Roman"/>
                          <a:ea typeface="+mn-ea"/>
                          <a:cs typeface="+mn-cs"/>
                        </a:rPr>
                        <a:t>Прогноз на </a:t>
                      </a:r>
                      <a:r>
                        <a:rPr lang="ru-RU" sz="900" b="0" i="0" u="none" strike="noStrike" kern="1200" dirty="0" smtClean="0">
                          <a:solidFill>
                            <a:srgbClr val="000000"/>
                          </a:solidFill>
                          <a:effectLst/>
                          <a:latin typeface="Times New Roman"/>
                          <a:ea typeface="+mn-ea"/>
                          <a:cs typeface="+mn-cs"/>
                        </a:rPr>
                        <a:t>2025 </a:t>
                      </a:r>
                      <a:r>
                        <a:rPr lang="ru-RU" sz="900" b="0" i="0" u="none" strike="noStrike" kern="1200" dirty="0">
                          <a:solidFill>
                            <a:srgbClr val="000000"/>
                          </a:solidFill>
                          <a:effectLst/>
                          <a:latin typeface="Times New Roman"/>
                          <a:ea typeface="+mn-ea"/>
                          <a:cs typeface="+mn-cs"/>
                        </a:rPr>
                        <a:t>год</a:t>
                      </a:r>
                    </a:p>
                  </a:txBody>
                  <a:tcPr marL="6921" marR="6921" marT="69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algn="ctr" defTabSz="914400" rtl="0" eaLnBrk="1" fontAlgn="ctr" latinLnBrk="0" hangingPunct="1"/>
                      <a:r>
                        <a:rPr lang="ru-RU" sz="900" b="0" i="0" u="none" strike="noStrike" kern="1200" dirty="0">
                          <a:solidFill>
                            <a:srgbClr val="000000"/>
                          </a:solidFill>
                          <a:effectLst/>
                          <a:latin typeface="Times New Roman"/>
                          <a:ea typeface="+mn-ea"/>
                          <a:cs typeface="+mn-cs"/>
                        </a:rPr>
                        <a:t>Прогноз на </a:t>
                      </a:r>
                      <a:r>
                        <a:rPr lang="ru-RU" sz="900" b="0" i="0" u="none" strike="noStrike" kern="1200" dirty="0" smtClean="0">
                          <a:solidFill>
                            <a:srgbClr val="000000"/>
                          </a:solidFill>
                          <a:effectLst/>
                          <a:latin typeface="Times New Roman"/>
                          <a:ea typeface="+mn-ea"/>
                          <a:cs typeface="+mn-cs"/>
                        </a:rPr>
                        <a:t>2026 </a:t>
                      </a:r>
                      <a:r>
                        <a:rPr lang="ru-RU" sz="900" b="0" i="0" u="none" strike="noStrike" kern="1200" dirty="0">
                          <a:solidFill>
                            <a:srgbClr val="000000"/>
                          </a:solidFill>
                          <a:effectLst/>
                          <a:latin typeface="Times New Roman"/>
                          <a:ea typeface="+mn-ea"/>
                          <a:cs typeface="+mn-cs"/>
                        </a:rPr>
                        <a:t>год</a:t>
                      </a:r>
                    </a:p>
                  </a:txBody>
                  <a:tcPr marL="6921" marR="6921" marT="69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algn="ctr" defTabSz="914400" rtl="0" eaLnBrk="1" fontAlgn="ctr" latinLnBrk="0" hangingPunct="1"/>
                      <a:r>
                        <a:rPr lang="ru-RU" sz="900" b="0" i="0" u="none" strike="noStrike" kern="1200" dirty="0">
                          <a:solidFill>
                            <a:srgbClr val="000000"/>
                          </a:solidFill>
                          <a:effectLst/>
                          <a:latin typeface="Times New Roman"/>
                          <a:ea typeface="+mn-ea"/>
                          <a:cs typeface="+mn-cs"/>
                        </a:rPr>
                        <a:t>Прогноз на </a:t>
                      </a:r>
                      <a:r>
                        <a:rPr lang="ru-RU" sz="900" b="0" i="0" u="none" strike="noStrike" kern="1200" dirty="0" smtClean="0">
                          <a:solidFill>
                            <a:srgbClr val="000000"/>
                          </a:solidFill>
                          <a:effectLst/>
                          <a:latin typeface="Times New Roman"/>
                          <a:ea typeface="+mn-ea"/>
                          <a:cs typeface="+mn-cs"/>
                        </a:rPr>
                        <a:t>2027 </a:t>
                      </a:r>
                      <a:r>
                        <a:rPr lang="ru-RU" sz="900" b="0" i="0" u="none" strike="noStrike" kern="1200" dirty="0">
                          <a:solidFill>
                            <a:srgbClr val="000000"/>
                          </a:solidFill>
                          <a:effectLst/>
                          <a:latin typeface="Times New Roman"/>
                          <a:ea typeface="+mn-ea"/>
                          <a:cs typeface="+mn-cs"/>
                        </a:rPr>
                        <a:t>год</a:t>
                      </a:r>
                    </a:p>
                  </a:txBody>
                  <a:tcPr marL="6921" marR="6921" marT="69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20000"/>
                        <a:lumOff val="80000"/>
                      </a:schemeClr>
                    </a:solidFill>
                  </a:tcPr>
                </a:tc>
              </a:tr>
              <a:tr h="322984">
                <a:tc gridSpan="7">
                  <a:txBody>
                    <a:bodyPr/>
                    <a:lstStyle/>
                    <a:p>
                      <a:pPr algn="ctr" fontAlgn="ctr"/>
                      <a:r>
                        <a:rPr lang="ru-RU" sz="900" b="1" i="1" u="none" strike="noStrike" dirty="0">
                          <a:solidFill>
                            <a:srgbClr val="FF0000"/>
                          </a:solidFill>
                          <a:effectLst/>
                          <a:latin typeface="Times New Roman"/>
                        </a:rPr>
                        <a:t>Муниципальная программа "Безопасность и обеспечение безопасности жизнедеятельности населения "</a:t>
                      </a:r>
                    </a:p>
                  </a:txBody>
                  <a:tcPr marL="6921" marR="6921" marT="69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504056">
                <a:tc>
                  <a:txBody>
                    <a:bodyPr/>
                    <a:lstStyle/>
                    <a:p>
                      <a:pPr algn="l" fontAlgn="ctr"/>
                      <a:r>
                        <a:rPr lang="ru-RU" sz="900" b="0" i="0" u="none" strike="noStrike">
                          <a:solidFill>
                            <a:srgbClr val="000000"/>
                          </a:solidFill>
                          <a:effectLst/>
                          <a:latin typeface="Times New Roman"/>
                        </a:rPr>
                        <a:t>Снижение общего количества преступлений, совершенных на территории муниципального образования, не менее чем на 3 % ежегодно</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количество преступлений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2981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2892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2805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2721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2639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527202">
                <a:tc>
                  <a:txBody>
                    <a:bodyPr/>
                    <a:lstStyle/>
                    <a:p>
                      <a:pPr algn="l" fontAlgn="ctr"/>
                      <a:r>
                        <a:rPr lang="ru-RU" sz="900" b="0" i="0" u="none" strike="noStrike">
                          <a:solidFill>
                            <a:srgbClr val="000000"/>
                          </a:solidFill>
                          <a:effectLst/>
                          <a:latin typeface="Times New Roman"/>
                        </a:rPr>
                        <a:t>Увеличение общего количества видеокамер, введенных в эксплуатацию в систему технологического обеспечения региональной общественной безопасности и оперативного управления «Безопасный регион», не менее чем на 5 % ежегодно</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5879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6174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6483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6807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7147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32096">
                <a:tc>
                  <a:txBody>
                    <a:bodyPr/>
                    <a:lstStyle/>
                    <a:p>
                      <a:pPr algn="l" fontAlgn="ctr"/>
                      <a:r>
                        <a:rPr lang="ru-RU" sz="900" b="0" i="0" u="none" strike="noStrike">
                          <a:solidFill>
                            <a:srgbClr val="000000"/>
                          </a:solidFill>
                          <a:effectLst/>
                          <a:latin typeface="Times New Roman"/>
                        </a:rPr>
                        <a:t>Снижение уровня вовлеченности населения в незаконный оборот наркотиков на 100 тыс. населения</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человек на 100 тыс. населения</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dirty="0">
                          <a:solidFill>
                            <a:srgbClr val="000000"/>
                          </a:solidFill>
                          <a:effectLst/>
                          <a:latin typeface="Times New Roman"/>
                        </a:rPr>
                        <a:t>129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08833">
                <a:tc>
                  <a:txBody>
                    <a:bodyPr/>
                    <a:lstStyle/>
                    <a:p>
                      <a:pPr algn="l" fontAlgn="ctr"/>
                      <a:r>
                        <a:rPr lang="ru-RU" sz="900" b="0" i="0" u="none" strike="noStrike">
                          <a:solidFill>
                            <a:srgbClr val="000000"/>
                          </a:solidFill>
                          <a:effectLst/>
                          <a:latin typeface="Times New Roman"/>
                        </a:rPr>
                        <a:t>Снижение уровня криминогенности наркомании на 100 тыс. человек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человек на 100 тыс. населения</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69,5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69,3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69,2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69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68,9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539420">
                <a:tc>
                  <a:txBody>
                    <a:bodyPr/>
                    <a:lstStyle/>
                    <a:p>
                      <a:pPr algn="l" fontAlgn="ctr"/>
                      <a:r>
                        <a:rPr lang="ru-RU" sz="900" b="0" i="0" u="none" strike="noStrike">
                          <a:solidFill>
                            <a:srgbClr val="000000"/>
                          </a:solidFill>
                          <a:effectLst/>
                          <a:latin typeface="Times New Roman"/>
                        </a:rPr>
                        <a:t>Доля кладбищ, соответствующих требованиям Регионального стандарта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539420">
                <a:tc>
                  <a:txBody>
                    <a:bodyPr/>
                    <a:lstStyle/>
                    <a:p>
                      <a:pPr algn="l" fontAlgn="t"/>
                      <a:r>
                        <a:rPr lang="ru-RU" sz="900" b="0" i="0" u="none" strike="noStrike">
                          <a:solidFill>
                            <a:srgbClr val="000000"/>
                          </a:solidFill>
                          <a:effectLst/>
                          <a:latin typeface="Times New Roman"/>
                        </a:rPr>
                        <a:t>Сокращение среднего времени совместного реагирования нескольких экстренных оперативных служб на обращения населения по единому номеру «112» на территории муниципального образования Московской области</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минуты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38,5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dirty="0">
                          <a:solidFill>
                            <a:srgbClr val="000000"/>
                          </a:solidFill>
                          <a:effectLst/>
                          <a:latin typeface="Times New Roman"/>
                        </a:rPr>
                        <a:t>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98392935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43608" y="51470"/>
            <a:ext cx="7920880" cy="936104"/>
          </a:xfrm>
        </p:spPr>
        <p:txBody>
          <a:bodyPr anchor="t">
            <a:noAutofit/>
          </a:bodyPr>
          <a:lstStyle/>
          <a:p>
            <a:pPr marL="457200" marR="0" lvl="1" indent="0" algn="ctr" defTabSz="914400" rtl="0" eaLnBrk="1" fontAlgn="ctr" latinLnBrk="0" hangingPunct="1">
              <a:lnSpc>
                <a:spcPct val="100000"/>
              </a:lnSpc>
              <a:spcBef>
                <a:spcPct val="0"/>
              </a:spcBef>
              <a:spcAft>
                <a:spcPts val="0"/>
              </a:spcAft>
              <a:tabLst/>
              <a:defRPr/>
            </a:pPr>
            <a:r>
              <a:rPr lang="ru-RU" sz="15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a:t>
            </a:r>
            <a:endParaRPr lang="ru-RU" sz="15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endParaRPr>
          </a:p>
        </p:txBody>
      </p:sp>
      <p:sp>
        <p:nvSpPr>
          <p:cNvPr id="3" name="Прямоугольник 2"/>
          <p:cNvSpPr/>
          <p:nvPr/>
        </p:nvSpPr>
        <p:spPr>
          <a:xfrm>
            <a:off x="1043608" y="1131590"/>
            <a:ext cx="7056784" cy="677108"/>
          </a:xfrm>
          <a:prstGeom prst="rect">
            <a:avLst/>
          </a:prstGeom>
        </p:spPr>
        <p:txBody>
          <a:bodyPr wrap="square">
            <a:spAutoFit/>
          </a:bodyPr>
          <a:lstStyle/>
          <a:p>
            <a:endParaRPr lang="ru-RU" sz="1400" dirty="0" smtClean="0">
              <a:solidFill>
                <a:srgbClr val="271A52"/>
              </a:solidFill>
            </a:endParaRPr>
          </a:p>
          <a:p>
            <a:endParaRPr lang="ru-RU" sz="1200" dirty="0" smtClean="0">
              <a:solidFill>
                <a:prstClr val="black"/>
              </a:solidFill>
            </a:endParaRPr>
          </a:p>
          <a:p>
            <a:endParaRPr lang="ru-RU" sz="1200" dirty="0">
              <a:solidFill>
                <a:prstClr val="black"/>
              </a:solidFill>
            </a:endParaRPr>
          </a:p>
        </p:txBody>
      </p:sp>
      <p:graphicFrame>
        <p:nvGraphicFramePr>
          <p:cNvPr id="5" name="Таблица 4"/>
          <p:cNvGraphicFramePr>
            <a:graphicFrameLocks noGrp="1"/>
          </p:cNvGraphicFramePr>
          <p:nvPr>
            <p:extLst>
              <p:ext uri="{D42A27DB-BD31-4B8C-83A1-F6EECF244321}">
                <p14:modId xmlns:p14="http://schemas.microsoft.com/office/powerpoint/2010/main" val="1092783898"/>
              </p:ext>
            </p:extLst>
          </p:nvPr>
        </p:nvGraphicFramePr>
        <p:xfrm>
          <a:off x="634681" y="1059582"/>
          <a:ext cx="8018653" cy="3594064"/>
        </p:xfrm>
        <a:graphic>
          <a:graphicData uri="http://schemas.openxmlformats.org/drawingml/2006/table">
            <a:tbl>
              <a:tblPr/>
              <a:tblGrid>
                <a:gridCol w="4022811"/>
                <a:gridCol w="676725"/>
                <a:gridCol w="601533"/>
                <a:gridCol w="636103"/>
                <a:gridCol w="693827"/>
                <a:gridCol w="693827"/>
                <a:gridCol w="693827"/>
              </a:tblGrid>
              <a:tr h="0">
                <a:tc>
                  <a:txBody>
                    <a:bodyPr/>
                    <a:lstStyle/>
                    <a:p>
                      <a:pPr algn="ctr" fontAlgn="ctr"/>
                      <a:r>
                        <a:rPr lang="ru-RU" sz="900" b="0" i="0" u="none" strike="noStrike" dirty="0">
                          <a:solidFill>
                            <a:srgbClr val="000000"/>
                          </a:solidFill>
                          <a:effectLst/>
                          <a:latin typeface="Times New Roman"/>
                        </a:rPr>
                        <a:t>Показатели муниципальных программ</a:t>
                      </a:r>
                    </a:p>
                  </a:txBody>
                  <a:tcPr marL="6552" marR="6552" marT="65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Единицы измерения</a:t>
                      </a:r>
                    </a:p>
                  </a:txBody>
                  <a:tcPr marL="6552" marR="6552" marT="65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Факт </a:t>
                      </a:r>
                      <a:br>
                        <a:rPr lang="ru-RU" sz="900" b="0" i="0" u="none" strike="noStrike" dirty="0">
                          <a:solidFill>
                            <a:srgbClr val="000000"/>
                          </a:solidFill>
                          <a:effectLst/>
                          <a:latin typeface="Times New Roman"/>
                        </a:rPr>
                      </a:br>
                      <a:r>
                        <a:rPr lang="ru-RU" sz="900" b="0" i="0" u="none" strike="noStrike" dirty="0" smtClean="0">
                          <a:solidFill>
                            <a:srgbClr val="000000"/>
                          </a:solidFill>
                          <a:effectLst/>
                          <a:latin typeface="Times New Roman"/>
                        </a:rPr>
                        <a:t>2023 </a:t>
                      </a:r>
                      <a:r>
                        <a:rPr lang="ru-RU" sz="900" b="0" i="0" u="none" strike="noStrike" dirty="0">
                          <a:solidFill>
                            <a:srgbClr val="000000"/>
                          </a:solidFill>
                          <a:effectLst/>
                          <a:latin typeface="Times New Roman"/>
                        </a:rPr>
                        <a:t>года</a:t>
                      </a:r>
                    </a:p>
                  </a:txBody>
                  <a:tcPr marL="6552" marR="6552" marT="65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План </a:t>
                      </a:r>
                      <a:br>
                        <a:rPr lang="ru-RU" sz="900" b="0" i="0" u="none" strike="noStrike" dirty="0">
                          <a:solidFill>
                            <a:srgbClr val="000000"/>
                          </a:solidFill>
                          <a:effectLst/>
                          <a:latin typeface="Times New Roman"/>
                        </a:rPr>
                      </a:br>
                      <a:r>
                        <a:rPr lang="ru-RU" sz="900" b="0" i="0" u="none" strike="noStrike" dirty="0" smtClean="0">
                          <a:solidFill>
                            <a:srgbClr val="000000"/>
                          </a:solidFill>
                          <a:effectLst/>
                          <a:latin typeface="Times New Roman"/>
                        </a:rPr>
                        <a:t>2024 года</a:t>
                      </a:r>
                      <a:endParaRPr lang="ru-RU" sz="900" b="0" i="0" u="none" strike="noStrike" dirty="0">
                        <a:solidFill>
                          <a:srgbClr val="000000"/>
                        </a:solidFill>
                        <a:effectLst/>
                        <a:latin typeface="Times New Roman"/>
                      </a:endParaRPr>
                    </a:p>
                  </a:txBody>
                  <a:tcPr marL="6552" marR="6552" marT="65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2025 </a:t>
                      </a:r>
                      <a:r>
                        <a:rPr lang="ru-RU" sz="900" b="0" i="0" u="none" strike="noStrike" dirty="0">
                          <a:solidFill>
                            <a:srgbClr val="000000"/>
                          </a:solidFill>
                          <a:effectLst/>
                          <a:latin typeface="Times New Roman"/>
                        </a:rPr>
                        <a:t>год</a:t>
                      </a:r>
                    </a:p>
                  </a:txBody>
                  <a:tcPr marL="6552" marR="6552" marT="65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2026 </a:t>
                      </a:r>
                      <a:r>
                        <a:rPr lang="ru-RU" sz="900" b="0" i="0" u="none" strike="noStrike" dirty="0">
                          <a:solidFill>
                            <a:srgbClr val="000000"/>
                          </a:solidFill>
                          <a:effectLst/>
                          <a:latin typeface="Times New Roman"/>
                        </a:rPr>
                        <a:t>год</a:t>
                      </a:r>
                    </a:p>
                  </a:txBody>
                  <a:tcPr marL="6552" marR="6552" marT="65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2027 </a:t>
                      </a:r>
                      <a:r>
                        <a:rPr lang="ru-RU" sz="900" b="0" i="0" u="none" strike="noStrike" dirty="0">
                          <a:solidFill>
                            <a:srgbClr val="000000"/>
                          </a:solidFill>
                          <a:effectLst/>
                          <a:latin typeface="Times New Roman"/>
                        </a:rPr>
                        <a:t>год</a:t>
                      </a:r>
                    </a:p>
                  </a:txBody>
                  <a:tcPr marL="6552" marR="6552" marT="65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r>
              <a:tr h="289417">
                <a:tc gridSpan="7">
                  <a:txBody>
                    <a:bodyPr/>
                    <a:lstStyle/>
                    <a:p>
                      <a:pPr algn="ctr" fontAlgn="ctr"/>
                      <a:r>
                        <a:rPr lang="ru-RU" sz="900" b="1" i="1" u="none" strike="noStrike" dirty="0">
                          <a:solidFill>
                            <a:srgbClr val="FF0000"/>
                          </a:solidFill>
                          <a:effectLst/>
                          <a:latin typeface="Times New Roman"/>
                        </a:rPr>
                        <a:t>Муниципальная программа "Безопасность и обеспечение безопасности жизнедеятельности населения "</a:t>
                      </a:r>
                    </a:p>
                  </a:txBody>
                  <a:tcPr marL="6552" marR="6552" marT="655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24190">
                <a:tc>
                  <a:txBody>
                    <a:bodyPr/>
                    <a:lstStyle/>
                    <a:p>
                      <a:pPr algn="l" fontAlgn="t"/>
                      <a:r>
                        <a:rPr lang="ru-RU" sz="900" b="0" i="0" u="none" strike="noStrike">
                          <a:solidFill>
                            <a:srgbClr val="000000"/>
                          </a:solidFill>
                          <a:effectLst/>
                          <a:latin typeface="Times New Roman"/>
                        </a:rPr>
                        <a:t>Укомплектованность резервного фонда материальных ресурсов для ликвидации чрезвычайных ситуаций муниципального характера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69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601368">
                <a:tc>
                  <a:txBody>
                    <a:bodyPr/>
                    <a:lstStyle/>
                    <a:p>
                      <a:pPr algn="l" fontAlgn="t"/>
                      <a:r>
                        <a:rPr lang="ru-RU" sz="900" b="0" i="0" u="none" strike="noStrike">
                          <a:solidFill>
                            <a:srgbClr val="000000"/>
                          </a:solidFill>
                          <a:effectLst/>
                          <a:latin typeface="Times New Roman"/>
                        </a:rPr>
                        <a:t>Доля населения, проживающего или осуществляющего хозяйственную деятельность в границах зоны действия технических средств оповещения (электрических, электронных сирен и мощных акустических систем) муниципальной автоматизированной системы централизованного  оповещения</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69106">
                <a:tc>
                  <a:txBody>
                    <a:bodyPr/>
                    <a:lstStyle/>
                    <a:p>
                      <a:pPr algn="l" fontAlgn="t"/>
                      <a:r>
                        <a:rPr lang="ru-RU" sz="900" b="0" i="0" u="none" strike="noStrike">
                          <a:solidFill>
                            <a:srgbClr val="000000"/>
                          </a:solidFill>
                          <a:effectLst/>
                          <a:latin typeface="Times New Roman"/>
                        </a:rPr>
                        <a:t>Обеспеченность населения защитными сооружениями гражданской обороны</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21918">
                <a:tc>
                  <a:txBody>
                    <a:bodyPr/>
                    <a:lstStyle/>
                    <a:p>
                      <a:pPr algn="l" fontAlgn="t"/>
                      <a:r>
                        <a:rPr lang="ru-RU" sz="900" b="0" i="0" u="none" strike="noStrike">
                          <a:solidFill>
                            <a:srgbClr val="000000"/>
                          </a:solidFill>
                          <a:effectLst/>
                          <a:latin typeface="Times New Roman"/>
                        </a:rPr>
                        <a:t>Снижение числа погибших при пожарах</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92,5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87,5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22063">
                <a:tc>
                  <a:txBody>
                    <a:bodyPr/>
                    <a:lstStyle/>
                    <a:p>
                      <a:pPr algn="l" fontAlgn="t"/>
                      <a:r>
                        <a:rPr lang="ru-RU" sz="900" b="0" i="0" u="none" strike="noStrike">
                          <a:solidFill>
                            <a:srgbClr val="000000"/>
                          </a:solidFill>
                          <a:effectLst/>
                          <a:latin typeface="Times New Roman"/>
                        </a:rPr>
                        <a:t>Количество видеокамер, установленных на подъездах многоквартирных домов и подключенных к системе «Безопасный регион»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715105">
                <a:tc>
                  <a:txBody>
                    <a:bodyPr/>
                    <a:lstStyle/>
                    <a:p>
                      <a:pPr algn="l" fontAlgn="t"/>
                      <a:r>
                        <a:rPr lang="ru-RU" sz="900" b="0" i="0" u="none" strike="noStrike">
                          <a:solidFill>
                            <a:srgbClr val="000000"/>
                          </a:solidFill>
                          <a:effectLst/>
                          <a:latin typeface="Times New Roman"/>
                        </a:rPr>
                        <a:t>Количество видеокамер установленных на территории городского округа в рамках муниципальных контрактов на оказание услуг по предоставлению видеоизображения для системы «Безопасный регион» в местах массового скопления людей, на детских игровых, спортивных площадках и социальных объектах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540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70025">
                <a:tc>
                  <a:txBody>
                    <a:bodyPr/>
                    <a:lstStyle/>
                    <a:p>
                      <a:pPr algn="l" fontAlgn="t"/>
                      <a:r>
                        <a:rPr lang="ru-RU" sz="900" b="0" i="0" u="none" strike="noStrike" dirty="0">
                          <a:solidFill>
                            <a:srgbClr val="000000"/>
                          </a:solidFill>
                          <a:effectLst/>
                          <a:latin typeface="Times New Roman"/>
                        </a:rPr>
                        <a:t>Прирост уровня безопасности людей на водных объектах, расположенных на территории Московской области</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dirty="0">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dirty="0">
                          <a:solidFill>
                            <a:srgbClr val="000000"/>
                          </a:solidFill>
                          <a:effectLst/>
                          <a:latin typeface="Times New Roman"/>
                        </a:rPr>
                        <a:t>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98392935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43608" y="51470"/>
            <a:ext cx="7920880" cy="936104"/>
          </a:xfrm>
        </p:spPr>
        <p:txBody>
          <a:bodyPr anchor="t">
            <a:noAutofit/>
          </a:bodyPr>
          <a:lstStyle/>
          <a:p>
            <a:pPr marL="457200" marR="0" lvl="1" indent="0" algn="ctr" defTabSz="914400" rtl="0" eaLnBrk="1" fontAlgn="ctr" latinLnBrk="0" hangingPunct="1">
              <a:lnSpc>
                <a:spcPct val="100000"/>
              </a:lnSpc>
              <a:spcBef>
                <a:spcPct val="0"/>
              </a:spcBef>
              <a:spcAft>
                <a:spcPts val="0"/>
              </a:spcAft>
              <a:tabLst/>
              <a:defRPr/>
            </a:pPr>
            <a:r>
              <a:rPr lang="ru-RU" sz="15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a:t>
            </a:r>
            <a:endParaRPr lang="ru-RU" sz="15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endParaRPr>
          </a:p>
        </p:txBody>
      </p:sp>
      <p:sp>
        <p:nvSpPr>
          <p:cNvPr id="3" name="Прямоугольник 2"/>
          <p:cNvSpPr/>
          <p:nvPr/>
        </p:nvSpPr>
        <p:spPr>
          <a:xfrm>
            <a:off x="1043608" y="1131590"/>
            <a:ext cx="7056784" cy="677108"/>
          </a:xfrm>
          <a:prstGeom prst="rect">
            <a:avLst/>
          </a:prstGeom>
        </p:spPr>
        <p:txBody>
          <a:bodyPr wrap="square">
            <a:spAutoFit/>
          </a:bodyPr>
          <a:lstStyle/>
          <a:p>
            <a:endParaRPr lang="ru-RU" sz="1400" dirty="0" smtClean="0">
              <a:solidFill>
                <a:srgbClr val="271A52"/>
              </a:solidFill>
            </a:endParaRPr>
          </a:p>
          <a:p>
            <a:endParaRPr lang="ru-RU" sz="1200" dirty="0" smtClean="0">
              <a:solidFill>
                <a:prstClr val="black"/>
              </a:solidFill>
            </a:endParaRPr>
          </a:p>
          <a:p>
            <a:endParaRPr lang="ru-RU" sz="1200" dirty="0">
              <a:solidFill>
                <a:prstClr val="black"/>
              </a:solidFill>
            </a:endParaRPr>
          </a:p>
        </p:txBody>
      </p:sp>
      <p:graphicFrame>
        <p:nvGraphicFramePr>
          <p:cNvPr id="4" name="Таблица 3"/>
          <p:cNvGraphicFramePr>
            <a:graphicFrameLocks noGrp="1"/>
          </p:cNvGraphicFramePr>
          <p:nvPr>
            <p:extLst>
              <p:ext uri="{D42A27DB-BD31-4B8C-83A1-F6EECF244321}">
                <p14:modId xmlns:p14="http://schemas.microsoft.com/office/powerpoint/2010/main" val="2680818358"/>
              </p:ext>
            </p:extLst>
          </p:nvPr>
        </p:nvGraphicFramePr>
        <p:xfrm>
          <a:off x="395534" y="1059582"/>
          <a:ext cx="8291265" cy="3949885"/>
        </p:xfrm>
        <a:graphic>
          <a:graphicData uri="http://schemas.openxmlformats.org/drawingml/2006/table">
            <a:tbl>
              <a:tblPr/>
              <a:tblGrid>
                <a:gridCol w="3945781"/>
                <a:gridCol w="737912"/>
                <a:gridCol w="686668"/>
                <a:gridCol w="768659"/>
                <a:gridCol w="717415"/>
                <a:gridCol w="717415"/>
                <a:gridCol w="717415"/>
              </a:tblGrid>
              <a:tr h="485068">
                <a:tc>
                  <a:txBody>
                    <a:bodyPr/>
                    <a:lstStyle/>
                    <a:p>
                      <a:pPr algn="ctr" fontAlgn="ctr"/>
                      <a:r>
                        <a:rPr lang="ru-RU" sz="900" b="0" i="0" u="none" strike="noStrike" dirty="0">
                          <a:solidFill>
                            <a:srgbClr val="000000"/>
                          </a:solidFill>
                          <a:effectLst/>
                          <a:latin typeface="Times New Roman"/>
                        </a:rPr>
                        <a:t>Показатели муниципальных программ</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Единицы измерения</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Факт </a:t>
                      </a:r>
                      <a:br>
                        <a:rPr lang="ru-RU" sz="900" b="0" i="0" u="none" strike="noStrike" dirty="0">
                          <a:solidFill>
                            <a:srgbClr val="000000"/>
                          </a:solidFill>
                          <a:effectLst/>
                          <a:latin typeface="Times New Roman"/>
                        </a:rPr>
                      </a:br>
                      <a:r>
                        <a:rPr lang="ru-RU" sz="900" b="0" i="0" u="none" strike="noStrike" dirty="0" smtClean="0">
                          <a:solidFill>
                            <a:srgbClr val="000000"/>
                          </a:solidFill>
                          <a:effectLst/>
                          <a:latin typeface="Times New Roman"/>
                        </a:rPr>
                        <a:t>2023 </a:t>
                      </a:r>
                      <a:r>
                        <a:rPr lang="ru-RU" sz="900" b="0" i="0" u="none" strike="noStrike" dirty="0">
                          <a:solidFill>
                            <a:srgbClr val="000000"/>
                          </a:solidFill>
                          <a:effectLst/>
                          <a:latin typeface="Times New Roman"/>
                        </a:rPr>
                        <a:t>года</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План </a:t>
                      </a:r>
                      <a:br>
                        <a:rPr lang="ru-RU" sz="900" b="0" i="0" u="none" strike="noStrike" dirty="0">
                          <a:solidFill>
                            <a:srgbClr val="000000"/>
                          </a:solidFill>
                          <a:effectLst/>
                          <a:latin typeface="Times New Roman"/>
                        </a:rPr>
                      </a:br>
                      <a:r>
                        <a:rPr lang="ru-RU" sz="900" b="0" i="0" u="none" strike="noStrike" dirty="0" smtClean="0">
                          <a:solidFill>
                            <a:srgbClr val="000000"/>
                          </a:solidFill>
                          <a:effectLst/>
                          <a:latin typeface="Times New Roman"/>
                        </a:rPr>
                        <a:t>2024 </a:t>
                      </a:r>
                      <a:r>
                        <a:rPr lang="ru-RU" sz="900" b="0" i="0" u="none" strike="noStrike" dirty="0">
                          <a:solidFill>
                            <a:srgbClr val="000000"/>
                          </a:solidFill>
                          <a:effectLst/>
                          <a:latin typeface="Times New Roman"/>
                        </a:rPr>
                        <a:t>года</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2025 </a:t>
                      </a:r>
                      <a:r>
                        <a:rPr lang="ru-RU" sz="9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2026 </a:t>
                      </a:r>
                      <a:r>
                        <a:rPr lang="ru-RU" sz="9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2027 </a:t>
                      </a:r>
                      <a:r>
                        <a:rPr lang="ru-RU" sz="9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r>
              <a:tr h="162967">
                <a:tc gridSpan="7">
                  <a:txBody>
                    <a:bodyPr/>
                    <a:lstStyle/>
                    <a:p>
                      <a:pPr algn="ctr" fontAlgn="ctr"/>
                      <a:r>
                        <a:rPr lang="ru-RU" sz="900" b="1" i="1" u="none" strike="noStrike" dirty="0">
                          <a:solidFill>
                            <a:srgbClr val="FF0000"/>
                          </a:solidFill>
                          <a:effectLst/>
                          <a:latin typeface="Times New Roman"/>
                        </a:rPr>
                        <a:t>Муниципальная программа "Жилище "</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25935">
                <a:tc>
                  <a:txBody>
                    <a:bodyPr/>
                    <a:lstStyle/>
                    <a:p>
                      <a:pPr algn="l" fontAlgn="ctr"/>
                      <a:r>
                        <a:rPr lang="ru-RU" sz="900" b="0" i="0" u="none" strike="noStrike">
                          <a:solidFill>
                            <a:srgbClr val="000000"/>
                          </a:solidFill>
                          <a:effectLst/>
                          <a:latin typeface="Times New Roman"/>
                        </a:rPr>
                        <a:t>Объем жилищного строительства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млн. кв. метров</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62967">
                <a:tc>
                  <a:txBody>
                    <a:bodyPr/>
                    <a:lstStyle/>
                    <a:p>
                      <a:pPr algn="l" fontAlgn="t"/>
                      <a:r>
                        <a:rPr lang="ru-RU" sz="900" b="0" i="0" u="none" strike="noStrike">
                          <a:solidFill>
                            <a:srgbClr val="000000"/>
                          </a:solidFill>
                          <a:effectLst/>
                          <a:latin typeface="Times New Roman"/>
                        </a:rPr>
                        <a:t>Количество семей, улучшивших жилищные условия</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тыс. семей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0,005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0,005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0,005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0,005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0,005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75231">
                <a:tc>
                  <a:txBody>
                    <a:bodyPr/>
                    <a:lstStyle/>
                    <a:p>
                      <a:pPr algn="l" fontAlgn="t"/>
                      <a:r>
                        <a:rPr lang="ru-RU" sz="900" b="0" i="0" u="none" strike="noStrike">
                          <a:solidFill>
                            <a:srgbClr val="000000"/>
                          </a:solidFill>
                          <a:effectLst/>
                          <a:latin typeface="Times New Roman"/>
                        </a:rPr>
                        <a:t>Количество уведомлений о соответствии (несоответствии) указанных в уведомлении о планируемом строительстве параметров объекта ИЖС или садового дома установленным параметрам и допустимости размещения объекта ИЖС или садового дома на земельном участке, уведомлений о соответствии (несоответствии) построенных или реконструированных объектов ИЖС или садового дома требованиям законодательства о градостроительной деятельности Российской Федерации</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штук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964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720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360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360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75231">
                <a:tc>
                  <a:txBody>
                    <a:bodyPr/>
                    <a:lstStyle/>
                    <a:p>
                      <a:pPr algn="l" fontAlgn="t"/>
                      <a:r>
                        <a:rPr lang="ru-RU" sz="900" b="0" i="0" u="none" strike="noStrike">
                          <a:solidFill>
                            <a:srgbClr val="000000"/>
                          </a:solidFill>
                          <a:effectLst/>
                          <a:latin typeface="Times New Roman"/>
                        </a:rPr>
                        <a:t>Количество молодых семей, получивших свидетельство о праве на получение социальной выплаты</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Семья</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Calibri"/>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25935">
                <a:tc>
                  <a:txBody>
                    <a:bodyPr/>
                    <a:lstStyle/>
                    <a:p>
                      <a:pPr algn="l" fontAlgn="t"/>
                      <a:r>
                        <a:rPr lang="ru-RU" sz="900" b="0" i="0" u="none" strike="noStrike">
                          <a:solidFill>
                            <a:srgbClr val="000000"/>
                          </a:solidFill>
                          <a:effectLst/>
                          <a:latin typeface="Times New Roman"/>
                        </a:rPr>
                        <a:t>Численность детей-сирот и детей, оставшихся без попечения родителей, лиц из числа детей-сирот и детей, оставшихся без попечения родителей, обеспеченных благоустроенными жилыми помещениями в отчетном финансовом году</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Человек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43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Calibri"/>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92700">
                <a:tc>
                  <a:txBody>
                    <a:bodyPr/>
                    <a:lstStyle/>
                    <a:p>
                      <a:pPr algn="l" fontAlgn="t"/>
                      <a:r>
                        <a:rPr lang="ru-RU" sz="900" b="0" i="0" u="none" strike="noStrike">
                          <a:solidFill>
                            <a:srgbClr val="000000"/>
                          </a:solidFill>
                          <a:effectLst/>
                          <a:latin typeface="Times New Roman"/>
                        </a:rPr>
                        <a:t>Численность детей-сирот и детей, оставшихся без попечения родителей, лиц из числа детей-сирот и детей, оставшихся без попечения родителей в возрасте от 18 до 22 лет включительно, реализовавших жилищный сертификат и единовременную социальную выплату в отчетном финансовом году</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Человек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Calibri"/>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88902">
                <a:tc>
                  <a:txBody>
                    <a:bodyPr/>
                    <a:lstStyle/>
                    <a:p>
                      <a:pPr algn="l" fontAlgn="ctr"/>
                      <a:r>
                        <a:rPr lang="ru-RU" sz="900" b="0" i="0" u="none" strike="noStrike">
                          <a:solidFill>
                            <a:srgbClr val="000000"/>
                          </a:solidFill>
                          <a:effectLst/>
                          <a:latin typeface="Times New Roman"/>
                        </a:rPr>
                        <a:t>Количество многодетных семей, получивших свидетельство о праве на получение жилищной субсидии на приобретение жилого помещения или строительство индивидуального жилого дома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семей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dirty="0">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74837951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43608" y="51470"/>
            <a:ext cx="7920880" cy="936104"/>
          </a:xfrm>
        </p:spPr>
        <p:txBody>
          <a:bodyPr anchor="t">
            <a:noAutofit/>
          </a:bodyPr>
          <a:lstStyle/>
          <a:p>
            <a:pPr marL="457200" marR="0" lvl="1" indent="0" algn="ctr" defTabSz="914400" rtl="0" eaLnBrk="1" fontAlgn="ctr" latinLnBrk="0" hangingPunct="1">
              <a:lnSpc>
                <a:spcPct val="100000"/>
              </a:lnSpc>
              <a:spcBef>
                <a:spcPct val="0"/>
              </a:spcBef>
              <a:spcAft>
                <a:spcPts val="0"/>
              </a:spcAft>
              <a:tabLst/>
              <a:defRPr/>
            </a:pPr>
            <a:r>
              <a:rPr lang="ru-RU" sz="15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a:t>
            </a:r>
            <a:endParaRPr lang="ru-RU" sz="15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endParaRPr>
          </a:p>
        </p:txBody>
      </p:sp>
      <p:sp>
        <p:nvSpPr>
          <p:cNvPr id="3" name="Прямоугольник 2"/>
          <p:cNvSpPr/>
          <p:nvPr/>
        </p:nvSpPr>
        <p:spPr>
          <a:xfrm>
            <a:off x="1043608" y="1131590"/>
            <a:ext cx="7056784" cy="677108"/>
          </a:xfrm>
          <a:prstGeom prst="rect">
            <a:avLst/>
          </a:prstGeom>
        </p:spPr>
        <p:txBody>
          <a:bodyPr wrap="square">
            <a:spAutoFit/>
          </a:bodyPr>
          <a:lstStyle/>
          <a:p>
            <a:endParaRPr lang="ru-RU" sz="1400" dirty="0" smtClean="0">
              <a:solidFill>
                <a:srgbClr val="271A52"/>
              </a:solidFill>
            </a:endParaRPr>
          </a:p>
          <a:p>
            <a:endParaRPr lang="ru-RU" sz="1200" dirty="0" smtClean="0">
              <a:solidFill>
                <a:prstClr val="black"/>
              </a:solidFill>
            </a:endParaRPr>
          </a:p>
          <a:p>
            <a:endParaRPr lang="ru-RU" sz="1200" dirty="0">
              <a:solidFill>
                <a:prstClr val="black"/>
              </a:solidFill>
            </a:endParaRPr>
          </a:p>
        </p:txBody>
      </p:sp>
      <p:graphicFrame>
        <p:nvGraphicFramePr>
          <p:cNvPr id="4" name="Таблица 3"/>
          <p:cNvGraphicFramePr>
            <a:graphicFrameLocks noGrp="1"/>
          </p:cNvGraphicFramePr>
          <p:nvPr>
            <p:extLst>
              <p:ext uri="{D42A27DB-BD31-4B8C-83A1-F6EECF244321}">
                <p14:modId xmlns:p14="http://schemas.microsoft.com/office/powerpoint/2010/main" val="2502143322"/>
              </p:ext>
            </p:extLst>
          </p:nvPr>
        </p:nvGraphicFramePr>
        <p:xfrm>
          <a:off x="467545" y="1059583"/>
          <a:ext cx="8219254" cy="3398092"/>
        </p:xfrm>
        <a:graphic>
          <a:graphicData uri="http://schemas.openxmlformats.org/drawingml/2006/table">
            <a:tbl>
              <a:tblPr/>
              <a:tblGrid>
                <a:gridCol w="3911512"/>
                <a:gridCol w="731503"/>
                <a:gridCol w="680704"/>
                <a:gridCol w="761983"/>
                <a:gridCol w="711184"/>
                <a:gridCol w="711184"/>
                <a:gridCol w="711184"/>
              </a:tblGrid>
              <a:tr h="661709">
                <a:tc>
                  <a:txBody>
                    <a:bodyPr/>
                    <a:lstStyle/>
                    <a:p>
                      <a:pPr algn="ctr" fontAlgn="ctr"/>
                      <a:r>
                        <a:rPr lang="ru-RU" sz="900" b="0" i="0" u="none" strike="noStrike" dirty="0">
                          <a:solidFill>
                            <a:srgbClr val="000000"/>
                          </a:solidFill>
                          <a:effectLst/>
                          <a:latin typeface="Times New Roman"/>
                        </a:rPr>
                        <a:t>Показатели муниципальных программ</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Единицы измерения</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Факт </a:t>
                      </a:r>
                      <a:br>
                        <a:rPr lang="ru-RU" sz="900" b="0" i="0" u="none" strike="noStrike" dirty="0">
                          <a:solidFill>
                            <a:srgbClr val="000000"/>
                          </a:solidFill>
                          <a:effectLst/>
                          <a:latin typeface="Times New Roman"/>
                        </a:rPr>
                      </a:br>
                      <a:r>
                        <a:rPr lang="ru-RU" sz="900" b="0" i="0" u="none" strike="noStrike" dirty="0" smtClean="0">
                          <a:solidFill>
                            <a:srgbClr val="000000"/>
                          </a:solidFill>
                          <a:effectLst/>
                          <a:latin typeface="Times New Roman"/>
                        </a:rPr>
                        <a:t>2023 </a:t>
                      </a:r>
                      <a:r>
                        <a:rPr lang="ru-RU" sz="900" b="0" i="0" u="none" strike="noStrike" dirty="0">
                          <a:solidFill>
                            <a:srgbClr val="000000"/>
                          </a:solidFill>
                          <a:effectLst/>
                          <a:latin typeface="Times New Roman"/>
                        </a:rPr>
                        <a:t>года</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План </a:t>
                      </a:r>
                      <a:br>
                        <a:rPr lang="ru-RU" sz="900" b="0" i="0" u="none" strike="noStrike" dirty="0">
                          <a:solidFill>
                            <a:srgbClr val="000000"/>
                          </a:solidFill>
                          <a:effectLst/>
                          <a:latin typeface="Times New Roman"/>
                        </a:rPr>
                      </a:br>
                      <a:r>
                        <a:rPr lang="ru-RU" sz="900" b="0" i="0" u="none" strike="noStrike" dirty="0" smtClean="0">
                          <a:solidFill>
                            <a:srgbClr val="000000"/>
                          </a:solidFill>
                          <a:effectLst/>
                          <a:latin typeface="Times New Roman"/>
                        </a:rPr>
                        <a:t>2024 </a:t>
                      </a:r>
                      <a:r>
                        <a:rPr lang="ru-RU" sz="900" b="0" i="0" u="none" strike="noStrike" dirty="0">
                          <a:solidFill>
                            <a:srgbClr val="000000"/>
                          </a:solidFill>
                          <a:effectLst/>
                          <a:latin typeface="Times New Roman"/>
                        </a:rPr>
                        <a:t>года</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2025 </a:t>
                      </a:r>
                      <a:r>
                        <a:rPr lang="ru-RU" sz="9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2026 </a:t>
                      </a:r>
                      <a:r>
                        <a:rPr lang="ru-RU" sz="9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2027 </a:t>
                      </a:r>
                      <a:r>
                        <a:rPr lang="ru-RU" sz="9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r>
              <a:tr h="309782">
                <a:tc gridSpan="7">
                  <a:txBody>
                    <a:bodyPr/>
                    <a:lstStyle/>
                    <a:p>
                      <a:pPr algn="ctr" fontAlgn="ctr"/>
                      <a:r>
                        <a:rPr lang="ru-RU" sz="900" b="1" i="1" u="none" strike="noStrike" dirty="0">
                          <a:solidFill>
                            <a:srgbClr val="FF0000"/>
                          </a:solidFill>
                          <a:effectLst/>
                          <a:latin typeface="Times New Roman"/>
                        </a:rPr>
                        <a:t>Муниципальная программа "Развитие инженерной инфраструктуры, энергоэффективности и отрасли обращения с отходами "</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92243">
                <a:tc>
                  <a:txBody>
                    <a:bodyPr/>
                    <a:lstStyle/>
                    <a:p>
                      <a:pPr algn="l" fontAlgn="ctr"/>
                      <a:r>
                        <a:rPr lang="ru-RU" sz="900" b="0" i="0" u="none" strike="noStrike">
                          <a:solidFill>
                            <a:srgbClr val="000000"/>
                          </a:solidFill>
                          <a:effectLst/>
                          <a:latin typeface="Times New Roman"/>
                        </a:rPr>
                        <a:t>Количество построенных и реконструируемых объектов водоснабжения</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28363">
                <a:tc>
                  <a:txBody>
                    <a:bodyPr/>
                    <a:lstStyle/>
                    <a:p>
                      <a:pPr algn="l" fontAlgn="t"/>
                      <a:r>
                        <a:rPr lang="ru-RU" sz="900" b="0" i="0" u="none" strike="noStrike">
                          <a:solidFill>
                            <a:srgbClr val="000000"/>
                          </a:solidFill>
                          <a:effectLst/>
                          <a:latin typeface="Times New Roman"/>
                        </a:rPr>
                        <a:t>Приобретено и введено в эксплуатацию, капитально отремонтировано объекты очистки сточных вод</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44781">
                <a:tc>
                  <a:txBody>
                    <a:bodyPr/>
                    <a:lstStyle/>
                    <a:p>
                      <a:pPr algn="l" fontAlgn="t"/>
                      <a:r>
                        <a:rPr lang="ru-RU" sz="900" b="0" i="0" u="none" strike="noStrike">
                          <a:solidFill>
                            <a:srgbClr val="000000"/>
                          </a:solidFill>
                          <a:effectLst/>
                          <a:latin typeface="Times New Roman"/>
                        </a:rPr>
                        <a:t>Количество созданных и восстановленных объектов коммунальной инфраструктуры</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900" b="0" i="0" u="none" strike="noStrike">
                          <a:solidFill>
                            <a:srgbClr val="000000"/>
                          </a:solidFill>
                          <a:effectLst/>
                          <a:latin typeface="Times New Roman"/>
                        </a:rPr>
                        <a:t>Единица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900" b="0" i="0" u="none" strike="noStrike">
                          <a:solidFill>
                            <a:srgbClr val="000000"/>
                          </a:solidFill>
                          <a:effectLst/>
                          <a:latin typeface="Times New Roman"/>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900" b="0" i="0" u="none" strike="noStrike">
                          <a:solidFill>
                            <a:srgbClr val="000000"/>
                          </a:solidFill>
                          <a:effectLst/>
                          <a:latin typeface="Times New Roman"/>
                        </a:rPr>
                        <a:t>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2243">
                <a:tc>
                  <a:txBody>
                    <a:bodyPr/>
                    <a:lstStyle/>
                    <a:p>
                      <a:pPr algn="l" fontAlgn="t"/>
                      <a:r>
                        <a:rPr lang="ru-RU" sz="900" b="0" i="0" u="none" strike="noStrike">
                          <a:solidFill>
                            <a:srgbClr val="000000"/>
                          </a:solidFill>
                          <a:effectLst/>
                          <a:latin typeface="Times New Roman"/>
                        </a:rPr>
                        <a:t>Доля актуальных схем теплоснабжения, водоснабжения и водоотведения, программ комплексного развития систем коммунальной инфраструктуры</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66,7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92243">
                <a:tc>
                  <a:txBody>
                    <a:bodyPr/>
                    <a:lstStyle/>
                    <a:p>
                      <a:pPr algn="l" fontAlgn="t"/>
                      <a:r>
                        <a:rPr lang="ru-RU" sz="900" b="0" i="0" u="none" strike="noStrike">
                          <a:solidFill>
                            <a:srgbClr val="000000"/>
                          </a:solidFill>
                          <a:effectLst/>
                          <a:latin typeface="Times New Roman"/>
                        </a:rPr>
                        <a:t>Количество утвержденных схем теплоснабжения городских округов</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38364">
                <a:tc>
                  <a:txBody>
                    <a:bodyPr/>
                    <a:lstStyle/>
                    <a:p>
                      <a:pPr algn="l" fontAlgn="t"/>
                      <a:r>
                        <a:rPr lang="ru-RU" sz="900" b="0" i="0" u="none" strike="noStrike">
                          <a:solidFill>
                            <a:srgbClr val="000000"/>
                          </a:solidFill>
                          <a:effectLst/>
                          <a:latin typeface="Times New Roman"/>
                        </a:rPr>
                        <a:t>Количество схем водоснабжения и водоотведения городских округов (актуализированных схем водоснабжения и водоотведения городских округов)</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38364">
                <a:tc>
                  <a:txBody>
                    <a:bodyPr/>
                    <a:lstStyle/>
                    <a:p>
                      <a:pPr algn="l" fontAlgn="t"/>
                      <a:r>
                        <a:rPr lang="ru-RU" sz="900" b="0" i="0" u="none" strike="noStrike">
                          <a:solidFill>
                            <a:srgbClr val="000000"/>
                          </a:solidFill>
                          <a:effectLst/>
                          <a:latin typeface="Times New Roman"/>
                        </a:rPr>
                        <a:t>Количество утвержденных программ комплексного развития систем коммунальной инфраструктуры городских округов</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dirty="0">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98392935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43608" y="51470"/>
            <a:ext cx="7920880" cy="936104"/>
          </a:xfrm>
        </p:spPr>
        <p:txBody>
          <a:bodyPr anchor="t">
            <a:noAutofit/>
          </a:bodyPr>
          <a:lstStyle/>
          <a:p>
            <a:pPr marL="457200" marR="0" lvl="1" indent="0" algn="ctr" defTabSz="914400" rtl="0" eaLnBrk="1" fontAlgn="ctr" latinLnBrk="0" hangingPunct="1">
              <a:lnSpc>
                <a:spcPct val="100000"/>
              </a:lnSpc>
              <a:spcBef>
                <a:spcPct val="0"/>
              </a:spcBef>
              <a:spcAft>
                <a:spcPts val="0"/>
              </a:spcAft>
              <a:tabLst/>
              <a:defRPr/>
            </a:pPr>
            <a:r>
              <a:rPr lang="ru-RU" sz="15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a:t>
            </a:r>
            <a:endParaRPr lang="ru-RU" sz="15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endParaRPr>
          </a:p>
        </p:txBody>
      </p:sp>
      <p:sp>
        <p:nvSpPr>
          <p:cNvPr id="3" name="Прямоугольник 2"/>
          <p:cNvSpPr/>
          <p:nvPr/>
        </p:nvSpPr>
        <p:spPr>
          <a:xfrm>
            <a:off x="1043608" y="1131590"/>
            <a:ext cx="7056784" cy="677108"/>
          </a:xfrm>
          <a:prstGeom prst="rect">
            <a:avLst/>
          </a:prstGeom>
        </p:spPr>
        <p:txBody>
          <a:bodyPr wrap="square">
            <a:spAutoFit/>
          </a:bodyPr>
          <a:lstStyle/>
          <a:p>
            <a:endParaRPr lang="ru-RU" sz="1400" dirty="0" smtClean="0">
              <a:solidFill>
                <a:srgbClr val="271A52"/>
              </a:solidFill>
            </a:endParaRPr>
          </a:p>
          <a:p>
            <a:endParaRPr lang="ru-RU" sz="1200" dirty="0" smtClean="0">
              <a:solidFill>
                <a:prstClr val="black"/>
              </a:solidFill>
            </a:endParaRPr>
          </a:p>
          <a:p>
            <a:endParaRPr lang="ru-RU" sz="1200" dirty="0">
              <a:solidFill>
                <a:prstClr val="black"/>
              </a:solidFill>
            </a:endParaRPr>
          </a:p>
        </p:txBody>
      </p:sp>
      <p:graphicFrame>
        <p:nvGraphicFramePr>
          <p:cNvPr id="4" name="Таблица 3"/>
          <p:cNvGraphicFramePr>
            <a:graphicFrameLocks noGrp="1"/>
          </p:cNvGraphicFramePr>
          <p:nvPr>
            <p:extLst>
              <p:ext uri="{D42A27DB-BD31-4B8C-83A1-F6EECF244321}">
                <p14:modId xmlns:p14="http://schemas.microsoft.com/office/powerpoint/2010/main" val="1861746901"/>
              </p:ext>
            </p:extLst>
          </p:nvPr>
        </p:nvGraphicFramePr>
        <p:xfrm>
          <a:off x="457200" y="1059582"/>
          <a:ext cx="8229599" cy="3390478"/>
        </p:xfrm>
        <a:graphic>
          <a:graphicData uri="http://schemas.openxmlformats.org/drawingml/2006/table">
            <a:tbl>
              <a:tblPr/>
              <a:tblGrid>
                <a:gridCol w="3916435"/>
                <a:gridCol w="732424"/>
                <a:gridCol w="681561"/>
                <a:gridCol w="762942"/>
                <a:gridCol w="712079"/>
                <a:gridCol w="712079"/>
                <a:gridCol w="712079"/>
              </a:tblGrid>
              <a:tr h="540604">
                <a:tc>
                  <a:txBody>
                    <a:bodyPr/>
                    <a:lstStyle/>
                    <a:p>
                      <a:pPr algn="ctr" fontAlgn="ctr"/>
                      <a:r>
                        <a:rPr lang="ru-RU" sz="900" b="0" i="0" u="none" strike="noStrike" dirty="0">
                          <a:solidFill>
                            <a:srgbClr val="000000"/>
                          </a:solidFill>
                          <a:effectLst/>
                          <a:latin typeface="Times New Roman"/>
                        </a:rPr>
                        <a:t>Показатели муниципальных программ</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Единицы измерения</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Факт </a:t>
                      </a:r>
                      <a:br>
                        <a:rPr lang="ru-RU" sz="900" b="0" i="0" u="none" strike="noStrike" dirty="0">
                          <a:solidFill>
                            <a:srgbClr val="000000"/>
                          </a:solidFill>
                          <a:effectLst/>
                          <a:latin typeface="Times New Roman"/>
                        </a:rPr>
                      </a:br>
                      <a:r>
                        <a:rPr lang="ru-RU" sz="900" b="0" i="0" u="none" strike="noStrike" dirty="0" smtClean="0">
                          <a:solidFill>
                            <a:srgbClr val="000000"/>
                          </a:solidFill>
                          <a:effectLst/>
                          <a:latin typeface="Times New Roman"/>
                        </a:rPr>
                        <a:t>2023 </a:t>
                      </a:r>
                      <a:r>
                        <a:rPr lang="ru-RU" sz="900" b="0" i="0" u="none" strike="noStrike" dirty="0">
                          <a:solidFill>
                            <a:srgbClr val="000000"/>
                          </a:solidFill>
                          <a:effectLst/>
                          <a:latin typeface="Times New Roman"/>
                        </a:rPr>
                        <a:t>года</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План </a:t>
                      </a:r>
                      <a:br>
                        <a:rPr lang="ru-RU" sz="900" b="0" i="0" u="none" strike="noStrike" dirty="0">
                          <a:solidFill>
                            <a:srgbClr val="000000"/>
                          </a:solidFill>
                          <a:effectLst/>
                          <a:latin typeface="Times New Roman"/>
                        </a:rPr>
                      </a:br>
                      <a:r>
                        <a:rPr lang="ru-RU" sz="900" b="0" i="0" u="none" strike="noStrike" dirty="0" smtClean="0">
                          <a:solidFill>
                            <a:srgbClr val="000000"/>
                          </a:solidFill>
                          <a:effectLst/>
                          <a:latin typeface="Times New Roman"/>
                        </a:rPr>
                        <a:t>2024 </a:t>
                      </a:r>
                      <a:r>
                        <a:rPr lang="ru-RU" sz="900" b="0" i="0" u="none" strike="noStrike" dirty="0">
                          <a:solidFill>
                            <a:srgbClr val="000000"/>
                          </a:solidFill>
                          <a:effectLst/>
                          <a:latin typeface="Times New Roman"/>
                        </a:rPr>
                        <a:t>года</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2025 </a:t>
                      </a:r>
                      <a:r>
                        <a:rPr lang="ru-RU" sz="9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2026 </a:t>
                      </a:r>
                      <a:r>
                        <a:rPr lang="ru-RU" sz="9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2027 </a:t>
                      </a:r>
                      <a:r>
                        <a:rPr lang="ru-RU" sz="9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r>
              <a:tr h="323492">
                <a:tc gridSpan="7">
                  <a:txBody>
                    <a:bodyPr/>
                    <a:lstStyle/>
                    <a:p>
                      <a:pPr algn="ctr" fontAlgn="ctr"/>
                      <a:r>
                        <a:rPr lang="ru-RU" sz="900" b="1" i="1" u="none" strike="noStrike" dirty="0">
                          <a:solidFill>
                            <a:srgbClr val="FF0000"/>
                          </a:solidFill>
                          <a:effectLst/>
                          <a:latin typeface="Times New Roman"/>
                        </a:rPr>
                        <a:t>Муниципальная программа "Развитие инженерной инфраструктуры, энергоэффективности и отрасли обращения с отходами "</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504056">
                <a:tc>
                  <a:txBody>
                    <a:bodyPr/>
                    <a:lstStyle/>
                    <a:p>
                      <a:pPr algn="l" fontAlgn="ctr"/>
                      <a:r>
                        <a:rPr lang="ru-RU" sz="900" b="0" i="0" u="none" strike="noStrike" dirty="0">
                          <a:solidFill>
                            <a:srgbClr val="000000"/>
                          </a:solidFill>
                          <a:effectLst/>
                          <a:latin typeface="Times New Roman"/>
                        </a:rPr>
                        <a:t>Доля зданий, строений, сооружений муниципальной собственности, соответствующих нормальному уровню энергетической эффективности и выше (А, B, C, 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30,39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32,51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549176">
                <a:tc>
                  <a:txBody>
                    <a:bodyPr/>
                    <a:lstStyle/>
                    <a:p>
                      <a:pPr algn="l" fontAlgn="ctr"/>
                      <a:r>
                        <a:rPr lang="ru-RU" sz="900" b="0" i="0" u="none" strike="noStrike" dirty="0">
                          <a:solidFill>
                            <a:srgbClr val="000000"/>
                          </a:solidFill>
                          <a:effectLst/>
                          <a:latin typeface="Times New Roman"/>
                        </a:rPr>
                        <a:t>Доля зданий, строений, сооружений органов местного самоуправления и муниципальных учреждений, оснащенных приборами учета потребляемых энергетических ресурсов</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dirty="0">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90,56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530944">
                <a:tc>
                  <a:txBody>
                    <a:bodyPr/>
                    <a:lstStyle/>
                    <a:p>
                      <a:pPr algn="l" fontAlgn="ctr"/>
                      <a:r>
                        <a:rPr lang="ru-RU" sz="900" b="0" i="0" u="none" strike="noStrike">
                          <a:solidFill>
                            <a:srgbClr val="000000"/>
                          </a:solidFill>
                          <a:effectLst/>
                          <a:latin typeface="Times New Roman"/>
                        </a:rPr>
                        <a:t>Оснащенность многоквартирных домов общедомовыми (коллективными) приборами учета потребляемых энергетических ресурсов</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9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900" b="0" i="0" u="none" strike="noStrike" dirty="0">
                          <a:solidFill>
                            <a:srgbClr val="000000"/>
                          </a:solidFill>
                          <a:effectLst/>
                          <a:latin typeface="Times New Roman"/>
                        </a:rPr>
                        <a:t>77,74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900" b="0" i="0" u="none" strike="noStrike" dirty="0">
                          <a:solidFill>
                            <a:srgbClr val="000000"/>
                          </a:solidFill>
                          <a:effectLst/>
                          <a:latin typeface="Times New Roman"/>
                        </a:rPr>
                        <a:t>86,92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900" b="0" i="0" u="none" strike="noStrike" dirty="0">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5177">
                <a:tc>
                  <a:txBody>
                    <a:bodyPr/>
                    <a:lstStyle/>
                    <a:p>
                      <a:pPr algn="l" fontAlgn="ctr"/>
                      <a:r>
                        <a:rPr lang="ru-RU" sz="900" b="0" i="0" u="none" strike="noStrike">
                          <a:solidFill>
                            <a:srgbClr val="000000"/>
                          </a:solidFill>
                          <a:effectLst/>
                          <a:latin typeface="Times New Roman"/>
                        </a:rPr>
                        <a:t>Доля многоквартирных домов с присвоенными классами энергоэфективности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36,96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37,39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dirty="0">
                          <a:solidFill>
                            <a:srgbClr val="000000"/>
                          </a:solidFill>
                          <a:effectLst/>
                          <a:latin typeface="Times New Roman"/>
                        </a:rPr>
                        <a:t>50,2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dirty="0">
                          <a:solidFill>
                            <a:srgbClr val="000000"/>
                          </a:solidFill>
                          <a:effectLst/>
                          <a:latin typeface="Times New Roman"/>
                        </a:rPr>
                        <a:t>51,3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52,4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05177">
                <a:tc>
                  <a:txBody>
                    <a:bodyPr/>
                    <a:lstStyle/>
                    <a:p>
                      <a:pPr algn="l" fontAlgn="ctr"/>
                      <a:r>
                        <a:rPr lang="ru-RU" sz="900" b="0" i="0" u="none" strike="noStrike">
                          <a:solidFill>
                            <a:srgbClr val="000000"/>
                          </a:solidFill>
                          <a:effectLst/>
                          <a:latin typeface="Times New Roman"/>
                        </a:rPr>
                        <a:t>Снижение задолженности за потребленные топливно-энергетические ресурсы: за газ</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Тыс. руб.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16000,0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dirty="0">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dirty="0">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31852">
                <a:tc>
                  <a:txBody>
                    <a:bodyPr/>
                    <a:lstStyle/>
                    <a:p>
                      <a:pPr algn="l" fontAlgn="b"/>
                      <a:r>
                        <a:rPr lang="ru-RU" sz="900" b="0" i="0" u="none" strike="noStrike">
                          <a:solidFill>
                            <a:srgbClr val="000000"/>
                          </a:solidFill>
                          <a:effectLst/>
                          <a:latin typeface="Times New Roman"/>
                        </a:rPr>
                        <a:t>Снижение задолженности за потребленные топливно-энергетические ресурсы: за  электроэнергию</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Calibri"/>
                        </a:rPr>
                        <a:t>Тыс. руб.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dirty="0">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37447855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43608" y="51470"/>
            <a:ext cx="7920880" cy="936104"/>
          </a:xfrm>
        </p:spPr>
        <p:txBody>
          <a:bodyPr anchor="t">
            <a:noAutofit/>
          </a:bodyPr>
          <a:lstStyle/>
          <a:p>
            <a:pPr marL="457200" marR="0" lvl="1" indent="0" algn="ctr" defTabSz="914400" rtl="0" eaLnBrk="1" fontAlgn="ctr" latinLnBrk="0" hangingPunct="1">
              <a:lnSpc>
                <a:spcPct val="100000"/>
              </a:lnSpc>
              <a:spcBef>
                <a:spcPct val="0"/>
              </a:spcBef>
              <a:spcAft>
                <a:spcPts val="0"/>
              </a:spcAft>
              <a:tabLst/>
              <a:defRPr/>
            </a:pPr>
            <a:r>
              <a:rPr lang="ru-RU" sz="15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a:t>
            </a:r>
            <a:endParaRPr lang="ru-RU" sz="15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endParaRPr>
          </a:p>
        </p:txBody>
      </p:sp>
      <p:sp>
        <p:nvSpPr>
          <p:cNvPr id="3" name="Прямоугольник 2"/>
          <p:cNvSpPr/>
          <p:nvPr/>
        </p:nvSpPr>
        <p:spPr>
          <a:xfrm>
            <a:off x="1043608" y="1131590"/>
            <a:ext cx="7056784" cy="677108"/>
          </a:xfrm>
          <a:prstGeom prst="rect">
            <a:avLst/>
          </a:prstGeom>
        </p:spPr>
        <p:txBody>
          <a:bodyPr wrap="square">
            <a:spAutoFit/>
          </a:bodyPr>
          <a:lstStyle/>
          <a:p>
            <a:endParaRPr lang="ru-RU" sz="1400" dirty="0" smtClean="0">
              <a:solidFill>
                <a:srgbClr val="271A52"/>
              </a:solidFill>
            </a:endParaRPr>
          </a:p>
          <a:p>
            <a:endParaRPr lang="ru-RU" sz="1200" dirty="0" smtClean="0">
              <a:solidFill>
                <a:prstClr val="black"/>
              </a:solidFill>
            </a:endParaRPr>
          </a:p>
          <a:p>
            <a:endParaRPr lang="ru-RU" sz="1200" dirty="0">
              <a:solidFill>
                <a:prstClr val="black"/>
              </a:solidFill>
            </a:endParaRPr>
          </a:p>
        </p:txBody>
      </p:sp>
      <p:graphicFrame>
        <p:nvGraphicFramePr>
          <p:cNvPr id="4" name="Таблица 3"/>
          <p:cNvGraphicFramePr>
            <a:graphicFrameLocks noGrp="1"/>
          </p:cNvGraphicFramePr>
          <p:nvPr>
            <p:extLst>
              <p:ext uri="{D42A27DB-BD31-4B8C-83A1-F6EECF244321}">
                <p14:modId xmlns:p14="http://schemas.microsoft.com/office/powerpoint/2010/main" val="3041478200"/>
              </p:ext>
            </p:extLst>
          </p:nvPr>
        </p:nvGraphicFramePr>
        <p:xfrm>
          <a:off x="395536" y="1059582"/>
          <a:ext cx="8424935" cy="3767550"/>
        </p:xfrm>
        <a:graphic>
          <a:graphicData uri="http://schemas.openxmlformats.org/drawingml/2006/table">
            <a:tbl>
              <a:tblPr/>
              <a:tblGrid>
                <a:gridCol w="4392486"/>
                <a:gridCol w="1008112"/>
                <a:gridCol w="720080"/>
                <a:gridCol w="576064"/>
                <a:gridCol w="576064"/>
                <a:gridCol w="576064"/>
                <a:gridCol w="576065"/>
              </a:tblGrid>
              <a:tr h="360040">
                <a:tc>
                  <a:txBody>
                    <a:bodyPr/>
                    <a:lstStyle/>
                    <a:p>
                      <a:pPr algn="ctr" fontAlgn="ctr"/>
                      <a:r>
                        <a:rPr lang="ru-RU" sz="800" b="0" i="0" u="none" strike="noStrike" dirty="0">
                          <a:solidFill>
                            <a:srgbClr val="000000"/>
                          </a:solidFill>
                          <a:effectLst/>
                          <a:latin typeface="Times New Roman"/>
                        </a:rPr>
                        <a:t>Показатели муниципальных программ</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800" b="0" i="0" u="none" strike="noStrike" dirty="0">
                          <a:solidFill>
                            <a:srgbClr val="000000"/>
                          </a:solidFill>
                          <a:effectLst/>
                          <a:latin typeface="Times New Roman"/>
                        </a:rPr>
                        <a:t>Единицы измерения</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800" b="0" i="0" u="none" strike="noStrike" dirty="0">
                          <a:solidFill>
                            <a:srgbClr val="000000"/>
                          </a:solidFill>
                          <a:effectLst/>
                          <a:latin typeface="Times New Roman"/>
                        </a:rPr>
                        <a:t>Факт </a:t>
                      </a:r>
                      <a:br>
                        <a:rPr lang="ru-RU" sz="800" b="0" i="0" u="none" strike="noStrike" dirty="0">
                          <a:solidFill>
                            <a:srgbClr val="000000"/>
                          </a:solidFill>
                          <a:effectLst/>
                          <a:latin typeface="Times New Roman"/>
                        </a:rPr>
                      </a:br>
                      <a:r>
                        <a:rPr lang="ru-RU" sz="800" b="0" i="0" u="none" strike="noStrike" dirty="0" smtClean="0">
                          <a:solidFill>
                            <a:srgbClr val="000000"/>
                          </a:solidFill>
                          <a:effectLst/>
                          <a:latin typeface="Times New Roman"/>
                        </a:rPr>
                        <a:t>2023 </a:t>
                      </a:r>
                      <a:r>
                        <a:rPr lang="ru-RU" sz="800" b="0" i="0" u="none" strike="noStrike" dirty="0">
                          <a:solidFill>
                            <a:srgbClr val="000000"/>
                          </a:solidFill>
                          <a:effectLst/>
                          <a:latin typeface="Times New Roman"/>
                        </a:rPr>
                        <a:t>года</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800" b="0" i="0" u="none" strike="noStrike" dirty="0">
                          <a:solidFill>
                            <a:srgbClr val="000000"/>
                          </a:solidFill>
                          <a:effectLst/>
                          <a:latin typeface="Times New Roman"/>
                        </a:rPr>
                        <a:t>План </a:t>
                      </a:r>
                      <a:br>
                        <a:rPr lang="ru-RU" sz="800" b="0" i="0" u="none" strike="noStrike" dirty="0">
                          <a:solidFill>
                            <a:srgbClr val="000000"/>
                          </a:solidFill>
                          <a:effectLst/>
                          <a:latin typeface="Times New Roman"/>
                        </a:rPr>
                      </a:br>
                      <a:r>
                        <a:rPr lang="ru-RU" sz="800" b="0" i="0" u="none" strike="noStrike" dirty="0" smtClean="0">
                          <a:solidFill>
                            <a:srgbClr val="000000"/>
                          </a:solidFill>
                          <a:effectLst/>
                          <a:latin typeface="Times New Roman"/>
                        </a:rPr>
                        <a:t>2024 </a:t>
                      </a:r>
                      <a:r>
                        <a:rPr lang="ru-RU" sz="800" b="0" i="0" u="none" strike="noStrike" dirty="0">
                          <a:solidFill>
                            <a:srgbClr val="000000"/>
                          </a:solidFill>
                          <a:effectLst/>
                          <a:latin typeface="Times New Roman"/>
                        </a:rPr>
                        <a:t>года</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800" b="0" i="0" u="none" strike="noStrike" dirty="0">
                          <a:solidFill>
                            <a:srgbClr val="000000"/>
                          </a:solidFill>
                          <a:effectLst/>
                          <a:latin typeface="Times New Roman"/>
                        </a:rPr>
                        <a:t>Прогноз на </a:t>
                      </a:r>
                      <a:r>
                        <a:rPr lang="ru-RU" sz="800" b="0" i="0" u="none" strike="noStrike" dirty="0" smtClean="0">
                          <a:solidFill>
                            <a:srgbClr val="000000"/>
                          </a:solidFill>
                          <a:effectLst/>
                          <a:latin typeface="Times New Roman"/>
                        </a:rPr>
                        <a:t>2025 </a:t>
                      </a:r>
                      <a:r>
                        <a:rPr lang="ru-RU" sz="8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800" b="0" i="0" u="none" strike="noStrike" dirty="0">
                          <a:solidFill>
                            <a:srgbClr val="000000"/>
                          </a:solidFill>
                          <a:effectLst/>
                          <a:latin typeface="Times New Roman"/>
                        </a:rPr>
                        <a:t>Прогноз на </a:t>
                      </a:r>
                      <a:r>
                        <a:rPr lang="ru-RU" sz="800" b="0" i="0" u="none" strike="noStrike" dirty="0" smtClean="0">
                          <a:solidFill>
                            <a:srgbClr val="000000"/>
                          </a:solidFill>
                          <a:effectLst/>
                          <a:latin typeface="Times New Roman"/>
                        </a:rPr>
                        <a:t>2026 </a:t>
                      </a:r>
                      <a:r>
                        <a:rPr lang="ru-RU" sz="8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800" b="0" i="0" u="none" strike="noStrike" dirty="0">
                          <a:solidFill>
                            <a:srgbClr val="000000"/>
                          </a:solidFill>
                          <a:effectLst/>
                          <a:latin typeface="Times New Roman"/>
                        </a:rPr>
                        <a:t>Прогноз на </a:t>
                      </a:r>
                      <a:r>
                        <a:rPr lang="ru-RU" sz="800" b="0" i="0" u="none" strike="noStrike" dirty="0" smtClean="0">
                          <a:solidFill>
                            <a:srgbClr val="000000"/>
                          </a:solidFill>
                          <a:effectLst/>
                          <a:latin typeface="Times New Roman"/>
                        </a:rPr>
                        <a:t>2027 </a:t>
                      </a:r>
                      <a:r>
                        <a:rPr lang="ru-RU" sz="8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r>
              <a:tr h="232530">
                <a:tc gridSpan="7">
                  <a:txBody>
                    <a:bodyPr/>
                    <a:lstStyle/>
                    <a:p>
                      <a:pPr algn="ctr" fontAlgn="ctr"/>
                      <a:r>
                        <a:rPr lang="ru-RU" sz="800" b="1" i="1" u="none" strike="noStrike" dirty="0">
                          <a:solidFill>
                            <a:srgbClr val="FF0000"/>
                          </a:solidFill>
                          <a:effectLst/>
                          <a:latin typeface="Times New Roman"/>
                        </a:rPr>
                        <a:t>Муниципальная программа "Предпринимательство "</a:t>
                      </a:r>
                    </a:p>
                  </a:txBody>
                  <a:tcPr marL="6788" marR="6788" marT="67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84799">
                <a:tc>
                  <a:txBody>
                    <a:bodyPr/>
                    <a:lstStyle/>
                    <a:p>
                      <a:pPr algn="l" fontAlgn="ctr"/>
                      <a:r>
                        <a:rPr lang="ru-RU" sz="900" b="0" i="0" u="none" strike="noStrike">
                          <a:solidFill>
                            <a:srgbClr val="000000"/>
                          </a:solidFill>
                          <a:effectLst/>
                          <a:latin typeface="Times New Roman"/>
                        </a:rPr>
                        <a:t>Увеличение среднемесячной заработной платы работников организаций, не относящихся к субъектам малого предпринимательства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110,7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88032">
                <a:tc>
                  <a:txBody>
                    <a:bodyPr/>
                    <a:lstStyle/>
                    <a:p>
                      <a:pPr algn="l" fontAlgn="ctr"/>
                      <a:r>
                        <a:rPr lang="ru-RU" sz="900" b="0" i="0" u="none" strike="noStrike">
                          <a:solidFill>
                            <a:srgbClr val="000000"/>
                          </a:solidFill>
                          <a:effectLst/>
                          <a:latin typeface="Times New Roman"/>
                        </a:rPr>
                        <a:t>Количество созданных рабочих мест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4900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4450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4570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4610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4700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60040">
                <a:tc>
                  <a:txBody>
                    <a:bodyPr/>
                    <a:lstStyle/>
                    <a:p>
                      <a:pPr algn="l" fontAlgn="ctr"/>
                      <a:r>
                        <a:rPr lang="ru-RU" sz="900" b="0" i="0" u="none" strike="noStrike">
                          <a:solidFill>
                            <a:srgbClr val="000000"/>
                          </a:solidFill>
                          <a:effectLst/>
                          <a:latin typeface="Times New Roman"/>
                        </a:rPr>
                        <a:t>Объем инвестиций, привлеченных в основной капитал (без учета бюджетных инвестиций), на душу населения</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Тыс. руб.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119,4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111,9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103,14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60040">
                <a:tc>
                  <a:txBody>
                    <a:bodyPr/>
                    <a:lstStyle/>
                    <a:p>
                      <a:pPr algn="l" fontAlgn="ctr"/>
                      <a:r>
                        <a:rPr lang="ru-RU" sz="900" b="0" i="0" u="none" strike="noStrike">
                          <a:solidFill>
                            <a:srgbClr val="000000"/>
                          </a:solidFill>
                          <a:effectLst/>
                          <a:latin typeface="Times New Roman"/>
                        </a:rPr>
                        <a:t>Индекс совокупной результативности реализации мероприятий, направленных на развитие конкуренции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62791">
                <a:tc>
                  <a:txBody>
                    <a:bodyPr/>
                    <a:lstStyle/>
                    <a:p>
                      <a:pPr algn="l" fontAlgn="ctr"/>
                      <a:r>
                        <a:rPr lang="ru-RU" sz="900" b="0" i="0" u="none" strike="noStrike" dirty="0">
                          <a:solidFill>
                            <a:srgbClr val="000000"/>
                          </a:solidFill>
                          <a:effectLst/>
                          <a:latin typeface="Times New Roman"/>
                        </a:rPr>
                        <a:t>Доля среднесписочной численности работников (без внешних совместителей) малых и средних предприятий в среднесписочной численности работников (без внешних совместителей) всех предприятий и организаций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37,35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33,42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32,89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32,93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32,96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16024">
                <a:tc>
                  <a:txBody>
                    <a:bodyPr/>
                    <a:lstStyle/>
                    <a:p>
                      <a:pPr algn="l" fontAlgn="ctr"/>
                      <a:r>
                        <a:rPr lang="ru-RU" sz="900" b="0" i="0" u="none" strike="noStrike">
                          <a:solidFill>
                            <a:srgbClr val="000000"/>
                          </a:solidFill>
                          <a:effectLst/>
                          <a:latin typeface="Times New Roman"/>
                        </a:rPr>
                        <a:t>Число субъектов МСП в расчете на 10 тыс. человек населения.</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541,33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534,22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502,42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505,93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509,44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70769">
                <a:tc>
                  <a:txBody>
                    <a:bodyPr/>
                    <a:lstStyle/>
                    <a:p>
                      <a:pPr algn="l" fontAlgn="ctr"/>
                      <a:r>
                        <a:rPr lang="ru-RU" sz="900" b="0" i="0" u="none" strike="noStrike">
                          <a:solidFill>
                            <a:srgbClr val="000000"/>
                          </a:solidFill>
                          <a:effectLst/>
                          <a:latin typeface="Times New Roman"/>
                        </a:rPr>
                        <a:t>Количество вновь созданных субъектов малого и среднего бизнеса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3156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2552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2650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2840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2970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71526">
                <a:tc>
                  <a:txBody>
                    <a:bodyPr/>
                    <a:lstStyle/>
                    <a:p>
                      <a:pPr algn="l" fontAlgn="ctr"/>
                      <a:r>
                        <a:rPr lang="ru-RU" sz="900" b="0" i="0" u="none" strike="noStrike">
                          <a:solidFill>
                            <a:srgbClr val="000000"/>
                          </a:solidFill>
                          <a:effectLst/>
                          <a:latin typeface="Times New Roman"/>
                        </a:rPr>
                        <a:t>Количество объектов недвижимого имущества, предоставленных субъектам малого и среднего предпринимательства и физическим лицам, не являющимся индивидуальными предпринимателями и применяющим специальный налоговый режим «налог на профессиональный доход» в рамках оказания имущественной поддержки и (или) предоставления муниципальной преференции для поддержки субъектов малого и среднего предпринимательства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dirty="0">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98392935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43608" y="51470"/>
            <a:ext cx="7920880" cy="936104"/>
          </a:xfrm>
        </p:spPr>
        <p:txBody>
          <a:bodyPr anchor="t">
            <a:noAutofit/>
          </a:bodyPr>
          <a:lstStyle/>
          <a:p>
            <a:pPr marL="457200" marR="0" lvl="1" indent="0" algn="ctr" defTabSz="914400" rtl="0" eaLnBrk="1" fontAlgn="ctr" latinLnBrk="0" hangingPunct="1">
              <a:lnSpc>
                <a:spcPct val="100000"/>
              </a:lnSpc>
              <a:spcBef>
                <a:spcPct val="0"/>
              </a:spcBef>
              <a:spcAft>
                <a:spcPts val="0"/>
              </a:spcAft>
              <a:tabLst/>
              <a:defRPr/>
            </a:pPr>
            <a:r>
              <a:rPr lang="ru-RU" sz="15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a:t>
            </a:r>
            <a:endParaRPr lang="ru-RU" sz="15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endParaRPr>
          </a:p>
        </p:txBody>
      </p:sp>
      <p:sp>
        <p:nvSpPr>
          <p:cNvPr id="3" name="Прямоугольник 2"/>
          <p:cNvSpPr/>
          <p:nvPr/>
        </p:nvSpPr>
        <p:spPr>
          <a:xfrm>
            <a:off x="1043608" y="1131590"/>
            <a:ext cx="7056784" cy="677108"/>
          </a:xfrm>
          <a:prstGeom prst="rect">
            <a:avLst/>
          </a:prstGeom>
        </p:spPr>
        <p:txBody>
          <a:bodyPr wrap="square">
            <a:spAutoFit/>
          </a:bodyPr>
          <a:lstStyle/>
          <a:p>
            <a:endParaRPr lang="ru-RU" sz="1400" dirty="0" smtClean="0">
              <a:solidFill>
                <a:srgbClr val="271A52"/>
              </a:solidFill>
            </a:endParaRPr>
          </a:p>
          <a:p>
            <a:endParaRPr lang="ru-RU" sz="1200" dirty="0" smtClean="0">
              <a:solidFill>
                <a:prstClr val="black"/>
              </a:solidFill>
            </a:endParaRPr>
          </a:p>
          <a:p>
            <a:endParaRPr lang="ru-RU" sz="1200" dirty="0">
              <a:solidFill>
                <a:prstClr val="black"/>
              </a:solidFill>
            </a:endParaRPr>
          </a:p>
        </p:txBody>
      </p:sp>
      <p:graphicFrame>
        <p:nvGraphicFramePr>
          <p:cNvPr id="4" name="Таблица 3"/>
          <p:cNvGraphicFramePr>
            <a:graphicFrameLocks noGrp="1"/>
          </p:cNvGraphicFramePr>
          <p:nvPr>
            <p:extLst>
              <p:ext uri="{D42A27DB-BD31-4B8C-83A1-F6EECF244321}">
                <p14:modId xmlns:p14="http://schemas.microsoft.com/office/powerpoint/2010/main" val="2178347453"/>
              </p:ext>
            </p:extLst>
          </p:nvPr>
        </p:nvGraphicFramePr>
        <p:xfrm>
          <a:off x="414501" y="1059582"/>
          <a:ext cx="8424935" cy="3007709"/>
        </p:xfrm>
        <a:graphic>
          <a:graphicData uri="http://schemas.openxmlformats.org/drawingml/2006/table">
            <a:tbl>
              <a:tblPr/>
              <a:tblGrid>
                <a:gridCol w="4392486"/>
                <a:gridCol w="1008112"/>
                <a:gridCol w="720080"/>
                <a:gridCol w="576064"/>
                <a:gridCol w="576064"/>
                <a:gridCol w="576064"/>
                <a:gridCol w="576065"/>
              </a:tblGrid>
              <a:tr h="432048">
                <a:tc>
                  <a:txBody>
                    <a:bodyPr/>
                    <a:lstStyle/>
                    <a:p>
                      <a:pPr algn="ctr" fontAlgn="ctr"/>
                      <a:r>
                        <a:rPr lang="ru-RU" sz="800" b="0" i="0" u="none" strike="noStrike" dirty="0">
                          <a:solidFill>
                            <a:srgbClr val="000000"/>
                          </a:solidFill>
                          <a:effectLst/>
                          <a:latin typeface="Times New Roman"/>
                        </a:rPr>
                        <a:t>Показатели муниципальных программ</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800" b="0" i="0" u="none" strike="noStrike" dirty="0">
                          <a:solidFill>
                            <a:srgbClr val="000000"/>
                          </a:solidFill>
                          <a:effectLst/>
                          <a:latin typeface="Times New Roman"/>
                        </a:rPr>
                        <a:t>Единицы измерения</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800" b="0" i="0" u="none" strike="noStrike" dirty="0">
                          <a:solidFill>
                            <a:srgbClr val="000000"/>
                          </a:solidFill>
                          <a:effectLst/>
                          <a:latin typeface="Times New Roman"/>
                        </a:rPr>
                        <a:t>Факт </a:t>
                      </a:r>
                      <a:br>
                        <a:rPr lang="ru-RU" sz="800" b="0" i="0" u="none" strike="noStrike" dirty="0">
                          <a:solidFill>
                            <a:srgbClr val="000000"/>
                          </a:solidFill>
                          <a:effectLst/>
                          <a:latin typeface="Times New Roman"/>
                        </a:rPr>
                      </a:br>
                      <a:r>
                        <a:rPr lang="ru-RU" sz="800" b="0" i="0" u="none" strike="noStrike" dirty="0" smtClean="0">
                          <a:solidFill>
                            <a:srgbClr val="000000"/>
                          </a:solidFill>
                          <a:effectLst/>
                          <a:latin typeface="Times New Roman"/>
                        </a:rPr>
                        <a:t>2023 </a:t>
                      </a:r>
                      <a:r>
                        <a:rPr lang="ru-RU" sz="800" b="0" i="0" u="none" strike="noStrike" dirty="0">
                          <a:solidFill>
                            <a:srgbClr val="000000"/>
                          </a:solidFill>
                          <a:effectLst/>
                          <a:latin typeface="Times New Roman"/>
                        </a:rPr>
                        <a:t>года</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800" b="0" i="0" u="none" strike="noStrike" dirty="0">
                          <a:solidFill>
                            <a:srgbClr val="000000"/>
                          </a:solidFill>
                          <a:effectLst/>
                          <a:latin typeface="Times New Roman"/>
                        </a:rPr>
                        <a:t>План </a:t>
                      </a:r>
                      <a:br>
                        <a:rPr lang="ru-RU" sz="800" b="0" i="0" u="none" strike="noStrike" dirty="0">
                          <a:solidFill>
                            <a:srgbClr val="000000"/>
                          </a:solidFill>
                          <a:effectLst/>
                          <a:latin typeface="Times New Roman"/>
                        </a:rPr>
                      </a:br>
                      <a:r>
                        <a:rPr lang="ru-RU" sz="800" b="0" i="0" u="none" strike="noStrike" dirty="0" smtClean="0">
                          <a:solidFill>
                            <a:srgbClr val="000000"/>
                          </a:solidFill>
                          <a:effectLst/>
                          <a:latin typeface="Times New Roman"/>
                        </a:rPr>
                        <a:t>2024 </a:t>
                      </a:r>
                      <a:r>
                        <a:rPr lang="ru-RU" sz="800" b="0" i="0" u="none" strike="noStrike" dirty="0">
                          <a:solidFill>
                            <a:srgbClr val="000000"/>
                          </a:solidFill>
                          <a:effectLst/>
                          <a:latin typeface="Times New Roman"/>
                        </a:rPr>
                        <a:t>года</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800" b="0" i="0" u="none" strike="noStrike" dirty="0">
                          <a:solidFill>
                            <a:srgbClr val="000000"/>
                          </a:solidFill>
                          <a:effectLst/>
                          <a:latin typeface="Times New Roman"/>
                        </a:rPr>
                        <a:t>Прогноз на </a:t>
                      </a:r>
                      <a:r>
                        <a:rPr lang="ru-RU" sz="800" b="0" i="0" u="none" strike="noStrike" dirty="0" smtClean="0">
                          <a:solidFill>
                            <a:srgbClr val="000000"/>
                          </a:solidFill>
                          <a:effectLst/>
                          <a:latin typeface="Times New Roman"/>
                        </a:rPr>
                        <a:t>2025 </a:t>
                      </a:r>
                      <a:r>
                        <a:rPr lang="ru-RU" sz="8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800" b="0" i="0" u="none" strike="noStrike" dirty="0">
                          <a:solidFill>
                            <a:srgbClr val="000000"/>
                          </a:solidFill>
                          <a:effectLst/>
                          <a:latin typeface="Times New Roman"/>
                        </a:rPr>
                        <a:t>Прогноз на </a:t>
                      </a:r>
                      <a:r>
                        <a:rPr lang="ru-RU" sz="800" b="0" i="0" u="none" strike="noStrike" dirty="0" smtClean="0">
                          <a:solidFill>
                            <a:srgbClr val="000000"/>
                          </a:solidFill>
                          <a:effectLst/>
                          <a:latin typeface="Times New Roman"/>
                        </a:rPr>
                        <a:t>2026 </a:t>
                      </a:r>
                      <a:r>
                        <a:rPr lang="ru-RU" sz="8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800" b="0" i="0" u="none" strike="noStrike" dirty="0">
                          <a:solidFill>
                            <a:srgbClr val="000000"/>
                          </a:solidFill>
                          <a:effectLst/>
                          <a:latin typeface="Times New Roman"/>
                        </a:rPr>
                        <a:t>Прогноз на </a:t>
                      </a:r>
                      <a:r>
                        <a:rPr lang="ru-RU" sz="800" b="0" i="0" u="none" strike="noStrike" dirty="0" smtClean="0">
                          <a:solidFill>
                            <a:srgbClr val="000000"/>
                          </a:solidFill>
                          <a:effectLst/>
                          <a:latin typeface="Times New Roman"/>
                        </a:rPr>
                        <a:t>2027 </a:t>
                      </a:r>
                      <a:r>
                        <a:rPr lang="ru-RU" sz="8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r>
              <a:tr h="232530">
                <a:tc gridSpan="7">
                  <a:txBody>
                    <a:bodyPr/>
                    <a:lstStyle/>
                    <a:p>
                      <a:pPr algn="ctr" fontAlgn="ctr"/>
                      <a:r>
                        <a:rPr lang="ru-RU" sz="800" b="1" i="1" u="none" strike="noStrike" dirty="0">
                          <a:solidFill>
                            <a:srgbClr val="FF0000"/>
                          </a:solidFill>
                          <a:effectLst/>
                          <a:latin typeface="Times New Roman"/>
                        </a:rPr>
                        <a:t>Муниципальная программа "Предпринимательство "</a:t>
                      </a:r>
                    </a:p>
                  </a:txBody>
                  <a:tcPr marL="6788" marR="6788" marT="67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080120">
                <a:tc>
                  <a:txBody>
                    <a:bodyPr/>
                    <a:lstStyle/>
                    <a:p>
                      <a:pPr algn="l" fontAlgn="ctr"/>
                      <a:r>
                        <a:rPr lang="ru-RU" sz="900" b="0" i="0" u="none" strike="noStrike">
                          <a:solidFill>
                            <a:srgbClr val="000000"/>
                          </a:solidFill>
                          <a:effectLst/>
                          <a:latin typeface="Times New Roman"/>
                        </a:rPr>
                        <a:t>Количество заключенных договоров с субъектами малого и среднего предпринимательства для размещения нестационарных торговых объектов на территории парков культуры и отдыха городских округов Московской области без проведения торгов на льготных условиях при организации: мобильной торговли (в мобильных пунктах быстрого питания (фудтраках) и передвижных сооружениях (тележках), торговли в киосках малых площадью до 9 кв. м включительно и торговых автоматах (вендинговых автоматах).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88032">
                <a:tc>
                  <a:txBody>
                    <a:bodyPr/>
                    <a:lstStyle/>
                    <a:p>
                      <a:pPr algn="l" fontAlgn="ctr"/>
                      <a:r>
                        <a:rPr lang="ru-RU" sz="900" b="0" i="0" u="none" strike="noStrike">
                          <a:solidFill>
                            <a:srgbClr val="000000"/>
                          </a:solidFill>
                          <a:effectLst/>
                          <a:latin typeface="Times New Roman"/>
                        </a:rPr>
                        <a:t>Обеспеченность населения площадью торговых объектов</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кв. м/1000 человек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945,9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946,8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1 029,9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1 037,4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1 045,5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71526">
                <a:tc>
                  <a:txBody>
                    <a:bodyPr/>
                    <a:lstStyle/>
                    <a:p>
                      <a:pPr algn="l" fontAlgn="ctr"/>
                      <a:r>
                        <a:rPr lang="ru-RU" sz="900" b="0" i="0" u="none" strike="noStrike">
                          <a:solidFill>
                            <a:srgbClr val="000000"/>
                          </a:solidFill>
                          <a:effectLst/>
                          <a:latin typeface="Times New Roman"/>
                        </a:rPr>
                        <a:t>Обеспеченность населения предприятиями общественного питания</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пос. мест/1000 человек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38,93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39,12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41,54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41,99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42,72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71526">
                <a:tc>
                  <a:txBody>
                    <a:bodyPr/>
                    <a:lstStyle/>
                    <a:p>
                      <a:pPr algn="l" fontAlgn="ctr"/>
                      <a:r>
                        <a:rPr lang="ru-RU" sz="900" b="0" i="0" u="none" strike="noStrike">
                          <a:solidFill>
                            <a:srgbClr val="000000"/>
                          </a:solidFill>
                          <a:effectLst/>
                          <a:latin typeface="Times New Roman"/>
                        </a:rPr>
                        <a:t>Обеспеченность населения предприятиями бытового обслуживания</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раб. мест/1000 человек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9,92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10,71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11,12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07289">
                <a:tc>
                  <a:txBody>
                    <a:bodyPr/>
                    <a:lstStyle/>
                    <a:p>
                      <a:pPr algn="l" fontAlgn="ctr"/>
                      <a:r>
                        <a:rPr lang="ru-RU" sz="900" b="0" i="0" u="none" strike="noStrike">
                          <a:solidFill>
                            <a:srgbClr val="000000"/>
                          </a:solidFill>
                          <a:effectLst/>
                          <a:latin typeface="Times New Roman"/>
                        </a:rPr>
                        <a:t>Доля обращений по вопросу защиты прав потребителей от общего количества поступивших обращений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dirty="0">
                          <a:solidFill>
                            <a:srgbClr val="000000"/>
                          </a:solidFill>
                          <a:effectLst/>
                          <a:latin typeface="Times New Roman"/>
                        </a:rPr>
                        <a:t>1,15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57819415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43608" y="51470"/>
            <a:ext cx="7920880" cy="936104"/>
          </a:xfrm>
        </p:spPr>
        <p:txBody>
          <a:bodyPr anchor="t">
            <a:noAutofit/>
          </a:bodyPr>
          <a:lstStyle/>
          <a:p>
            <a:pPr marL="457200" marR="0" lvl="1" indent="0" algn="ctr" defTabSz="914400" rtl="0" eaLnBrk="1" fontAlgn="ctr" latinLnBrk="0" hangingPunct="1">
              <a:lnSpc>
                <a:spcPct val="100000"/>
              </a:lnSpc>
              <a:spcBef>
                <a:spcPct val="0"/>
              </a:spcBef>
              <a:spcAft>
                <a:spcPts val="0"/>
              </a:spcAft>
              <a:tabLst/>
              <a:defRPr/>
            </a:pPr>
            <a:r>
              <a:rPr lang="ru-RU" sz="15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a:t>
            </a:r>
            <a:endParaRPr lang="ru-RU" sz="15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endParaRPr>
          </a:p>
        </p:txBody>
      </p:sp>
      <p:sp>
        <p:nvSpPr>
          <p:cNvPr id="3" name="Прямоугольник 2"/>
          <p:cNvSpPr/>
          <p:nvPr/>
        </p:nvSpPr>
        <p:spPr>
          <a:xfrm>
            <a:off x="1043608" y="1131590"/>
            <a:ext cx="7056784" cy="677108"/>
          </a:xfrm>
          <a:prstGeom prst="rect">
            <a:avLst/>
          </a:prstGeom>
        </p:spPr>
        <p:txBody>
          <a:bodyPr wrap="square">
            <a:spAutoFit/>
          </a:bodyPr>
          <a:lstStyle/>
          <a:p>
            <a:endParaRPr lang="ru-RU" sz="1400" dirty="0" smtClean="0">
              <a:solidFill>
                <a:srgbClr val="271A52"/>
              </a:solidFill>
            </a:endParaRPr>
          </a:p>
          <a:p>
            <a:endParaRPr lang="ru-RU" sz="1200" dirty="0" smtClean="0">
              <a:solidFill>
                <a:prstClr val="black"/>
              </a:solidFill>
            </a:endParaRPr>
          </a:p>
          <a:p>
            <a:endParaRPr lang="ru-RU" sz="1200" dirty="0">
              <a:solidFill>
                <a:prstClr val="black"/>
              </a:solidFill>
            </a:endParaRPr>
          </a:p>
        </p:txBody>
      </p:sp>
      <p:graphicFrame>
        <p:nvGraphicFramePr>
          <p:cNvPr id="4" name="Таблица 3"/>
          <p:cNvGraphicFramePr>
            <a:graphicFrameLocks noGrp="1"/>
          </p:cNvGraphicFramePr>
          <p:nvPr>
            <p:extLst>
              <p:ext uri="{D42A27DB-BD31-4B8C-83A1-F6EECF244321}">
                <p14:modId xmlns:p14="http://schemas.microsoft.com/office/powerpoint/2010/main" val="6562732"/>
              </p:ext>
            </p:extLst>
          </p:nvPr>
        </p:nvGraphicFramePr>
        <p:xfrm>
          <a:off x="683568" y="1059583"/>
          <a:ext cx="7549508" cy="3566734"/>
        </p:xfrm>
        <a:graphic>
          <a:graphicData uri="http://schemas.openxmlformats.org/drawingml/2006/table">
            <a:tbl>
              <a:tblPr/>
              <a:tblGrid>
                <a:gridCol w="3711940"/>
                <a:gridCol w="651662"/>
                <a:gridCol w="606408"/>
                <a:gridCol w="678815"/>
                <a:gridCol w="633561"/>
                <a:gridCol w="633561"/>
                <a:gridCol w="633561"/>
              </a:tblGrid>
              <a:tr h="283081">
                <a:tc>
                  <a:txBody>
                    <a:bodyPr/>
                    <a:lstStyle/>
                    <a:p>
                      <a:pPr algn="ctr" fontAlgn="ctr"/>
                      <a:r>
                        <a:rPr lang="ru-RU" sz="800" b="0" i="0" u="none" strike="noStrike" dirty="0">
                          <a:solidFill>
                            <a:srgbClr val="000000"/>
                          </a:solidFill>
                          <a:effectLst/>
                          <a:latin typeface="Times New Roman"/>
                        </a:rPr>
                        <a:t>Показатели муниципальных программ</a:t>
                      </a:r>
                    </a:p>
                  </a:txBody>
                  <a:tcPr marL="6788" marR="6788" marT="67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800" b="0" i="0" u="none" strike="noStrike" dirty="0">
                          <a:solidFill>
                            <a:srgbClr val="000000"/>
                          </a:solidFill>
                          <a:effectLst/>
                          <a:latin typeface="Times New Roman"/>
                        </a:rPr>
                        <a:t>Единицы измерения</a:t>
                      </a:r>
                    </a:p>
                  </a:txBody>
                  <a:tcPr marL="6788" marR="6788" marT="67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800" b="0" i="0" u="none" strike="noStrike" dirty="0">
                          <a:solidFill>
                            <a:srgbClr val="000000"/>
                          </a:solidFill>
                          <a:effectLst/>
                          <a:latin typeface="Times New Roman"/>
                        </a:rPr>
                        <a:t>Факт </a:t>
                      </a:r>
                      <a:br>
                        <a:rPr lang="ru-RU" sz="800" b="0" i="0" u="none" strike="noStrike" dirty="0">
                          <a:solidFill>
                            <a:srgbClr val="000000"/>
                          </a:solidFill>
                          <a:effectLst/>
                          <a:latin typeface="Times New Roman"/>
                        </a:rPr>
                      </a:br>
                      <a:r>
                        <a:rPr lang="ru-RU" sz="800" b="0" i="0" u="none" strike="noStrike" dirty="0" smtClean="0">
                          <a:solidFill>
                            <a:srgbClr val="000000"/>
                          </a:solidFill>
                          <a:effectLst/>
                          <a:latin typeface="Times New Roman"/>
                        </a:rPr>
                        <a:t>2023 </a:t>
                      </a:r>
                      <a:r>
                        <a:rPr lang="ru-RU" sz="800" b="0" i="0" u="none" strike="noStrike" dirty="0">
                          <a:solidFill>
                            <a:srgbClr val="000000"/>
                          </a:solidFill>
                          <a:effectLst/>
                          <a:latin typeface="Times New Roman"/>
                        </a:rPr>
                        <a:t>года</a:t>
                      </a:r>
                    </a:p>
                  </a:txBody>
                  <a:tcPr marL="6788" marR="6788" marT="67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800" b="0" i="0" u="none" strike="noStrike" dirty="0">
                          <a:solidFill>
                            <a:srgbClr val="000000"/>
                          </a:solidFill>
                          <a:effectLst/>
                          <a:latin typeface="Times New Roman"/>
                        </a:rPr>
                        <a:t>План </a:t>
                      </a:r>
                      <a:br>
                        <a:rPr lang="ru-RU" sz="800" b="0" i="0" u="none" strike="noStrike" dirty="0">
                          <a:solidFill>
                            <a:srgbClr val="000000"/>
                          </a:solidFill>
                          <a:effectLst/>
                          <a:latin typeface="Times New Roman"/>
                        </a:rPr>
                      </a:br>
                      <a:r>
                        <a:rPr lang="ru-RU" sz="800" b="0" i="0" u="none" strike="noStrike" dirty="0" smtClean="0">
                          <a:solidFill>
                            <a:srgbClr val="000000"/>
                          </a:solidFill>
                          <a:effectLst/>
                          <a:latin typeface="Times New Roman"/>
                        </a:rPr>
                        <a:t>2024 </a:t>
                      </a:r>
                      <a:r>
                        <a:rPr lang="ru-RU" sz="800" b="0" i="0" u="none" strike="noStrike" dirty="0">
                          <a:solidFill>
                            <a:srgbClr val="000000"/>
                          </a:solidFill>
                          <a:effectLst/>
                          <a:latin typeface="Times New Roman"/>
                        </a:rPr>
                        <a:t>года</a:t>
                      </a:r>
                    </a:p>
                  </a:txBody>
                  <a:tcPr marL="6788" marR="6788" marT="67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800" b="0" i="0" u="none" strike="noStrike" dirty="0">
                          <a:solidFill>
                            <a:srgbClr val="000000"/>
                          </a:solidFill>
                          <a:effectLst/>
                          <a:latin typeface="Times New Roman"/>
                        </a:rPr>
                        <a:t>Прогноз на </a:t>
                      </a:r>
                      <a:r>
                        <a:rPr lang="ru-RU" sz="800" b="0" i="0" u="none" strike="noStrike" dirty="0" smtClean="0">
                          <a:solidFill>
                            <a:srgbClr val="000000"/>
                          </a:solidFill>
                          <a:effectLst/>
                          <a:latin typeface="Times New Roman"/>
                        </a:rPr>
                        <a:t>2025 </a:t>
                      </a:r>
                      <a:r>
                        <a:rPr lang="ru-RU" sz="800" b="0" i="0" u="none" strike="noStrike" dirty="0">
                          <a:solidFill>
                            <a:srgbClr val="000000"/>
                          </a:solidFill>
                          <a:effectLst/>
                          <a:latin typeface="Times New Roman"/>
                        </a:rPr>
                        <a:t>год</a:t>
                      </a:r>
                    </a:p>
                  </a:txBody>
                  <a:tcPr marL="6788" marR="6788" marT="67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800" b="0" i="0" u="none" strike="noStrike" dirty="0">
                          <a:solidFill>
                            <a:srgbClr val="000000"/>
                          </a:solidFill>
                          <a:effectLst/>
                          <a:latin typeface="Times New Roman"/>
                        </a:rPr>
                        <a:t>Прогноз на </a:t>
                      </a:r>
                      <a:r>
                        <a:rPr lang="ru-RU" sz="800" b="0" i="0" u="none" strike="noStrike" dirty="0" smtClean="0">
                          <a:solidFill>
                            <a:srgbClr val="000000"/>
                          </a:solidFill>
                          <a:effectLst/>
                          <a:latin typeface="Times New Roman"/>
                        </a:rPr>
                        <a:t>2026 </a:t>
                      </a:r>
                      <a:r>
                        <a:rPr lang="ru-RU" sz="800" b="0" i="0" u="none" strike="noStrike" dirty="0">
                          <a:solidFill>
                            <a:srgbClr val="000000"/>
                          </a:solidFill>
                          <a:effectLst/>
                          <a:latin typeface="Times New Roman"/>
                        </a:rPr>
                        <a:t>год</a:t>
                      </a:r>
                    </a:p>
                  </a:txBody>
                  <a:tcPr marL="6788" marR="6788" marT="67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800" b="0" i="0" u="none" strike="noStrike" dirty="0">
                          <a:solidFill>
                            <a:srgbClr val="000000"/>
                          </a:solidFill>
                          <a:effectLst/>
                          <a:latin typeface="Times New Roman"/>
                        </a:rPr>
                        <a:t>Прогноз на </a:t>
                      </a:r>
                      <a:r>
                        <a:rPr lang="ru-RU" sz="800" b="0" i="0" u="none" strike="noStrike" dirty="0" smtClean="0">
                          <a:solidFill>
                            <a:srgbClr val="000000"/>
                          </a:solidFill>
                          <a:effectLst/>
                          <a:latin typeface="Times New Roman"/>
                        </a:rPr>
                        <a:t>2027 </a:t>
                      </a:r>
                      <a:r>
                        <a:rPr lang="ru-RU" sz="800" b="0" i="0" u="none" strike="noStrike" dirty="0">
                          <a:solidFill>
                            <a:srgbClr val="000000"/>
                          </a:solidFill>
                          <a:effectLst/>
                          <a:latin typeface="Times New Roman"/>
                        </a:rPr>
                        <a:t>год</a:t>
                      </a:r>
                    </a:p>
                  </a:txBody>
                  <a:tcPr marL="6788" marR="6788" marT="67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r>
              <a:tr h="141541">
                <a:tc gridSpan="7">
                  <a:txBody>
                    <a:bodyPr/>
                    <a:lstStyle/>
                    <a:p>
                      <a:pPr algn="ctr" fontAlgn="ctr"/>
                      <a:r>
                        <a:rPr lang="ru-RU" sz="800" b="1" i="1" u="none" strike="noStrike" dirty="0">
                          <a:solidFill>
                            <a:srgbClr val="FF0000"/>
                          </a:solidFill>
                          <a:effectLst/>
                          <a:latin typeface="Times New Roman"/>
                        </a:rPr>
                        <a:t>Муниципальная программа "Управление имуществом и муниципальными финансами"</a:t>
                      </a:r>
                    </a:p>
                  </a:txBody>
                  <a:tcPr marL="6788" marR="6788" marT="678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29697">
                <a:tc>
                  <a:txBody>
                    <a:bodyPr/>
                    <a:lstStyle/>
                    <a:p>
                      <a:pPr algn="l" fontAlgn="t"/>
                      <a:r>
                        <a:rPr lang="ru-RU" sz="800" b="0" i="0" u="none" strike="noStrike" dirty="0">
                          <a:solidFill>
                            <a:srgbClr val="000000"/>
                          </a:solidFill>
                          <a:effectLst/>
                          <a:latin typeface="Times New Roman"/>
                        </a:rPr>
                        <a:t>Эффективность работы по взысканию задолженности по арендной плате за земельные участки, государственная собственность на которые не разграничена</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25800">
                <a:tc>
                  <a:txBody>
                    <a:bodyPr/>
                    <a:lstStyle/>
                    <a:p>
                      <a:pPr algn="l" fontAlgn="t"/>
                      <a:r>
                        <a:rPr lang="ru-RU" sz="800" b="0" i="0" u="none" strike="noStrike" dirty="0">
                          <a:solidFill>
                            <a:srgbClr val="000000"/>
                          </a:solidFill>
                          <a:effectLst/>
                          <a:latin typeface="Times New Roman"/>
                        </a:rPr>
                        <a:t>Поступления доходов в бюджет муниципального образования от распоряжения земельными участками, государственная собственность на которые не разграничена</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dirty="0">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99,94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83081">
                <a:tc>
                  <a:txBody>
                    <a:bodyPr/>
                    <a:lstStyle/>
                    <a:p>
                      <a:pPr algn="l" fontAlgn="t"/>
                      <a:r>
                        <a:rPr lang="ru-RU" sz="800" b="0" i="0" u="none" strike="noStrike" dirty="0">
                          <a:solidFill>
                            <a:srgbClr val="000000"/>
                          </a:solidFill>
                          <a:effectLst/>
                          <a:latin typeface="Times New Roman"/>
                        </a:rPr>
                        <a:t>Эффективность работы по взысканию задолженности по арендной плате за муниципальное имущество и землю</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93,9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83081">
                <a:tc>
                  <a:txBody>
                    <a:bodyPr/>
                    <a:lstStyle/>
                    <a:p>
                      <a:pPr algn="l" fontAlgn="t"/>
                      <a:r>
                        <a:rPr lang="ru-RU" sz="800" b="0" i="0" u="none" strike="noStrike">
                          <a:solidFill>
                            <a:srgbClr val="000000"/>
                          </a:solidFill>
                          <a:effectLst/>
                          <a:latin typeface="Times New Roman"/>
                        </a:rPr>
                        <a:t>Поступления доходов в бюджет муниципального образования от распоряжения муниципальным имуществом и землей</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dirty="0">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97,27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83081">
                <a:tc>
                  <a:txBody>
                    <a:bodyPr/>
                    <a:lstStyle/>
                    <a:p>
                      <a:pPr algn="l" fontAlgn="t"/>
                      <a:r>
                        <a:rPr lang="ru-RU" sz="800" b="0" i="0" u="none" strike="noStrike">
                          <a:solidFill>
                            <a:srgbClr val="000000"/>
                          </a:solidFill>
                          <a:effectLst/>
                          <a:latin typeface="Times New Roman"/>
                        </a:rPr>
                        <a:t>Доля незарегистрированных объектов недвижимого имущества, вовлеченных в налоговый оборот по результатам МЗК</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dirty="0">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dirty="0">
                          <a:solidFill>
                            <a:srgbClr val="000000"/>
                          </a:solidFill>
                          <a:effectLst/>
                          <a:latin typeface="Times New Roman"/>
                        </a:rPr>
                        <a:t>350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1541">
                <a:tc>
                  <a:txBody>
                    <a:bodyPr/>
                    <a:lstStyle/>
                    <a:p>
                      <a:pPr algn="l" fontAlgn="t"/>
                      <a:r>
                        <a:rPr lang="ru-RU" sz="800" b="0" i="0" u="none" strike="noStrike">
                          <a:solidFill>
                            <a:srgbClr val="000000"/>
                          </a:solidFill>
                          <a:effectLst/>
                          <a:latin typeface="Times New Roman"/>
                        </a:rPr>
                        <a:t>Предоставление земельных участков многодетным семьям</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dirty="0">
                          <a:solidFill>
                            <a:srgbClr val="000000"/>
                          </a:solidFill>
                          <a:effectLst/>
                          <a:latin typeface="Times New Roman"/>
                        </a:rPr>
                        <a:t>43,85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1541">
                <a:tc>
                  <a:txBody>
                    <a:bodyPr/>
                    <a:lstStyle/>
                    <a:p>
                      <a:pPr algn="l" fontAlgn="t"/>
                      <a:r>
                        <a:rPr lang="ru-RU" sz="800" b="0" i="0" u="none" strike="noStrike">
                          <a:solidFill>
                            <a:srgbClr val="000000"/>
                          </a:solidFill>
                          <a:effectLst/>
                          <a:latin typeface="Times New Roman"/>
                        </a:rPr>
                        <a:t>Прирост земельного налога</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dirty="0">
                          <a:solidFill>
                            <a:srgbClr val="000000"/>
                          </a:solidFill>
                          <a:effectLst/>
                          <a:latin typeface="Times New Roman"/>
                        </a:rPr>
                        <a:t>100,69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1541">
                <a:tc>
                  <a:txBody>
                    <a:bodyPr/>
                    <a:lstStyle/>
                    <a:p>
                      <a:pPr algn="l" fontAlgn="t"/>
                      <a:r>
                        <a:rPr lang="ru-RU" sz="800" b="0" i="0" u="none" strike="noStrike">
                          <a:solidFill>
                            <a:srgbClr val="000000"/>
                          </a:solidFill>
                          <a:effectLst/>
                          <a:latin typeface="Times New Roman"/>
                        </a:rPr>
                        <a:t>Проверка использования земель</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92,36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dirty="0">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1541">
                <a:tc>
                  <a:txBody>
                    <a:bodyPr/>
                    <a:lstStyle/>
                    <a:p>
                      <a:pPr algn="l" fontAlgn="t"/>
                      <a:r>
                        <a:rPr lang="ru-RU" sz="800" b="0" i="0" u="none" strike="noStrike">
                          <a:solidFill>
                            <a:srgbClr val="000000"/>
                          </a:solidFill>
                          <a:effectLst/>
                          <a:latin typeface="Times New Roman"/>
                        </a:rPr>
                        <a:t>Доля проведенных аукционов на право заключения договоров аренды земельных участков для субъектов малого и среднего предпринимательства к общему количеству таких торгов</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7,1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dirty="0">
                          <a:solidFill>
                            <a:srgbClr val="000000"/>
                          </a:solidFill>
                          <a:effectLst/>
                          <a:latin typeface="Times New Roman"/>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dirty="0">
                          <a:solidFill>
                            <a:srgbClr val="000000"/>
                          </a:solidFill>
                          <a:effectLst/>
                          <a:latin typeface="Times New Roman"/>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40259">
                <a:tc>
                  <a:txBody>
                    <a:bodyPr/>
                    <a:lstStyle/>
                    <a:p>
                      <a:pPr algn="l" fontAlgn="t"/>
                      <a:r>
                        <a:rPr lang="ru-RU" sz="800" b="0" i="0" u="none" strike="noStrike">
                          <a:solidFill>
                            <a:srgbClr val="000000"/>
                          </a:solidFill>
                          <a:effectLst/>
                          <a:latin typeface="Times New Roman"/>
                        </a:rPr>
                        <a:t>Эффективность работы по расторжению договоров аренды земельных участков и размещению на Инвестиционном портале Московской области</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dirty="0">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24622">
                <a:tc>
                  <a:txBody>
                    <a:bodyPr/>
                    <a:lstStyle/>
                    <a:p>
                      <a:pPr algn="l" fontAlgn="t"/>
                      <a:r>
                        <a:rPr lang="ru-RU" sz="800" b="0" i="0" u="none" strike="noStrike">
                          <a:solidFill>
                            <a:srgbClr val="000000"/>
                          </a:solidFill>
                          <a:effectLst/>
                          <a:latin typeface="Times New Roman"/>
                        </a:rPr>
                        <a:t>Обеспечение отношения объема расходов на обслуживание муниципального долга Городского округа Подольск к объему расходов бюджета Городского округа Подольск (за исключением расходов, которые осуществляются за счет субвенций) на уровне, не превышающем 5 процентов</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0,03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dirty="0">
                          <a:solidFill>
                            <a:srgbClr val="000000"/>
                          </a:solidFill>
                          <a:effectLst/>
                          <a:latin typeface="Times New Roman"/>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dirty="0">
                          <a:solidFill>
                            <a:srgbClr val="000000"/>
                          </a:solidFill>
                          <a:effectLst/>
                          <a:latin typeface="Times New Roman"/>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dirty="0">
                          <a:solidFill>
                            <a:srgbClr val="000000"/>
                          </a:solidFill>
                          <a:effectLst/>
                          <a:latin typeface="Times New Roman"/>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98392935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43608" y="51470"/>
            <a:ext cx="7920880" cy="936104"/>
          </a:xfrm>
        </p:spPr>
        <p:txBody>
          <a:bodyPr anchor="t">
            <a:noAutofit/>
          </a:bodyPr>
          <a:lstStyle/>
          <a:p>
            <a:pPr marL="457200" marR="0" lvl="1" indent="0" algn="ctr" defTabSz="914400" rtl="0" eaLnBrk="1" fontAlgn="ctr" latinLnBrk="0" hangingPunct="1">
              <a:lnSpc>
                <a:spcPct val="100000"/>
              </a:lnSpc>
              <a:spcBef>
                <a:spcPct val="0"/>
              </a:spcBef>
              <a:spcAft>
                <a:spcPts val="0"/>
              </a:spcAft>
              <a:tabLst/>
              <a:defRPr/>
            </a:pPr>
            <a:r>
              <a:rPr lang="ru-RU" sz="15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a:t>
            </a:r>
            <a:endParaRPr lang="ru-RU" sz="15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endParaRPr>
          </a:p>
        </p:txBody>
      </p:sp>
      <p:sp>
        <p:nvSpPr>
          <p:cNvPr id="3" name="Прямоугольник 2"/>
          <p:cNvSpPr/>
          <p:nvPr/>
        </p:nvSpPr>
        <p:spPr>
          <a:xfrm>
            <a:off x="1043608" y="1131590"/>
            <a:ext cx="7056784" cy="677108"/>
          </a:xfrm>
          <a:prstGeom prst="rect">
            <a:avLst/>
          </a:prstGeom>
        </p:spPr>
        <p:txBody>
          <a:bodyPr wrap="square">
            <a:spAutoFit/>
          </a:bodyPr>
          <a:lstStyle/>
          <a:p>
            <a:endParaRPr lang="ru-RU" sz="1400" dirty="0" smtClean="0">
              <a:solidFill>
                <a:srgbClr val="271A52"/>
              </a:solidFill>
            </a:endParaRPr>
          </a:p>
          <a:p>
            <a:endParaRPr lang="ru-RU" sz="1200" dirty="0" smtClean="0">
              <a:solidFill>
                <a:prstClr val="black"/>
              </a:solidFill>
            </a:endParaRPr>
          </a:p>
          <a:p>
            <a:endParaRPr lang="ru-RU" sz="1200" dirty="0">
              <a:solidFill>
                <a:prstClr val="black"/>
              </a:solidFill>
            </a:endParaRPr>
          </a:p>
        </p:txBody>
      </p:sp>
      <p:graphicFrame>
        <p:nvGraphicFramePr>
          <p:cNvPr id="4" name="Таблица 3"/>
          <p:cNvGraphicFramePr>
            <a:graphicFrameLocks noGrp="1"/>
          </p:cNvGraphicFramePr>
          <p:nvPr>
            <p:extLst>
              <p:ext uri="{D42A27DB-BD31-4B8C-83A1-F6EECF244321}">
                <p14:modId xmlns:p14="http://schemas.microsoft.com/office/powerpoint/2010/main" val="1942400337"/>
              </p:ext>
            </p:extLst>
          </p:nvPr>
        </p:nvGraphicFramePr>
        <p:xfrm>
          <a:off x="649796" y="1059582"/>
          <a:ext cx="7848875" cy="3215605"/>
        </p:xfrm>
        <a:graphic>
          <a:graphicData uri="http://schemas.openxmlformats.org/drawingml/2006/table">
            <a:tbl>
              <a:tblPr/>
              <a:tblGrid>
                <a:gridCol w="3735248"/>
                <a:gridCol w="698540"/>
                <a:gridCol w="650030"/>
                <a:gridCol w="727646"/>
                <a:gridCol w="679137"/>
                <a:gridCol w="679137"/>
                <a:gridCol w="679137"/>
              </a:tblGrid>
              <a:tr h="300178">
                <a:tc>
                  <a:txBody>
                    <a:bodyPr/>
                    <a:lstStyle/>
                    <a:p>
                      <a:pPr algn="ctr" fontAlgn="ctr"/>
                      <a:r>
                        <a:rPr lang="ru-RU" sz="800" b="0" i="0" u="none" strike="noStrike" dirty="0">
                          <a:solidFill>
                            <a:srgbClr val="000000"/>
                          </a:solidFill>
                          <a:effectLst/>
                          <a:latin typeface="Times New Roman"/>
                        </a:rPr>
                        <a:t>Показатели муниципальных программ</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800" b="0" i="0" u="none" strike="noStrike" dirty="0">
                          <a:solidFill>
                            <a:srgbClr val="000000"/>
                          </a:solidFill>
                          <a:effectLst/>
                          <a:latin typeface="Times New Roman"/>
                        </a:rPr>
                        <a:t>Единицы измерения</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800" b="0" i="0" u="none" strike="noStrike" dirty="0">
                          <a:solidFill>
                            <a:srgbClr val="000000"/>
                          </a:solidFill>
                          <a:effectLst/>
                          <a:latin typeface="Times New Roman"/>
                        </a:rPr>
                        <a:t>Факт </a:t>
                      </a:r>
                      <a:br>
                        <a:rPr lang="ru-RU" sz="800" b="0" i="0" u="none" strike="noStrike" dirty="0">
                          <a:solidFill>
                            <a:srgbClr val="000000"/>
                          </a:solidFill>
                          <a:effectLst/>
                          <a:latin typeface="Times New Roman"/>
                        </a:rPr>
                      </a:br>
                      <a:r>
                        <a:rPr lang="ru-RU" sz="800" b="0" i="0" u="none" strike="noStrike" dirty="0" smtClean="0">
                          <a:solidFill>
                            <a:srgbClr val="000000"/>
                          </a:solidFill>
                          <a:effectLst/>
                          <a:latin typeface="Times New Roman"/>
                        </a:rPr>
                        <a:t>2023 </a:t>
                      </a:r>
                      <a:r>
                        <a:rPr lang="ru-RU" sz="800" b="0" i="0" u="none" strike="noStrike" dirty="0">
                          <a:solidFill>
                            <a:srgbClr val="000000"/>
                          </a:solidFill>
                          <a:effectLst/>
                          <a:latin typeface="Times New Roman"/>
                        </a:rPr>
                        <a:t>года</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800" b="0" i="0" u="none" strike="noStrike" dirty="0">
                          <a:solidFill>
                            <a:srgbClr val="000000"/>
                          </a:solidFill>
                          <a:effectLst/>
                          <a:latin typeface="Times New Roman"/>
                        </a:rPr>
                        <a:t>План </a:t>
                      </a:r>
                      <a:br>
                        <a:rPr lang="ru-RU" sz="800" b="0" i="0" u="none" strike="noStrike" dirty="0">
                          <a:solidFill>
                            <a:srgbClr val="000000"/>
                          </a:solidFill>
                          <a:effectLst/>
                          <a:latin typeface="Times New Roman"/>
                        </a:rPr>
                      </a:br>
                      <a:r>
                        <a:rPr lang="ru-RU" sz="800" b="0" i="0" u="none" strike="noStrike" dirty="0" smtClean="0">
                          <a:solidFill>
                            <a:srgbClr val="000000"/>
                          </a:solidFill>
                          <a:effectLst/>
                          <a:latin typeface="Times New Roman"/>
                        </a:rPr>
                        <a:t>2024 </a:t>
                      </a:r>
                      <a:r>
                        <a:rPr lang="ru-RU" sz="800" b="0" i="0" u="none" strike="noStrike" dirty="0">
                          <a:solidFill>
                            <a:srgbClr val="000000"/>
                          </a:solidFill>
                          <a:effectLst/>
                          <a:latin typeface="Times New Roman"/>
                        </a:rPr>
                        <a:t>года</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800" b="0" i="0" u="none" strike="noStrike" dirty="0">
                          <a:solidFill>
                            <a:srgbClr val="000000"/>
                          </a:solidFill>
                          <a:effectLst/>
                          <a:latin typeface="Times New Roman"/>
                        </a:rPr>
                        <a:t>Прогноз на </a:t>
                      </a:r>
                      <a:r>
                        <a:rPr lang="ru-RU" sz="800" b="0" i="0" u="none" strike="noStrike" dirty="0" smtClean="0">
                          <a:solidFill>
                            <a:srgbClr val="000000"/>
                          </a:solidFill>
                          <a:effectLst/>
                          <a:latin typeface="Times New Roman"/>
                        </a:rPr>
                        <a:t>2025 </a:t>
                      </a:r>
                      <a:r>
                        <a:rPr lang="ru-RU" sz="8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800" b="0" i="0" u="none" strike="noStrike" dirty="0">
                          <a:solidFill>
                            <a:srgbClr val="000000"/>
                          </a:solidFill>
                          <a:effectLst/>
                          <a:latin typeface="Times New Roman"/>
                        </a:rPr>
                        <a:t>Прогноз на </a:t>
                      </a:r>
                      <a:r>
                        <a:rPr lang="ru-RU" sz="800" b="0" i="0" u="none" strike="noStrike" dirty="0" smtClean="0">
                          <a:solidFill>
                            <a:srgbClr val="000000"/>
                          </a:solidFill>
                          <a:effectLst/>
                          <a:latin typeface="Times New Roman"/>
                        </a:rPr>
                        <a:t>2026 </a:t>
                      </a:r>
                      <a:r>
                        <a:rPr lang="ru-RU" sz="8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800" b="0" i="0" u="none" strike="noStrike" dirty="0">
                          <a:solidFill>
                            <a:srgbClr val="000000"/>
                          </a:solidFill>
                          <a:effectLst/>
                          <a:latin typeface="Times New Roman"/>
                        </a:rPr>
                        <a:t>Прогноз на </a:t>
                      </a:r>
                      <a:r>
                        <a:rPr lang="ru-RU" sz="800" b="0" i="0" u="none" strike="noStrike" dirty="0" smtClean="0">
                          <a:solidFill>
                            <a:srgbClr val="000000"/>
                          </a:solidFill>
                          <a:effectLst/>
                          <a:latin typeface="Times New Roman"/>
                        </a:rPr>
                        <a:t>2027 </a:t>
                      </a:r>
                      <a:r>
                        <a:rPr lang="ru-RU" sz="8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r>
              <a:tr h="233893">
                <a:tc gridSpan="7">
                  <a:txBody>
                    <a:bodyPr/>
                    <a:lstStyle/>
                    <a:p>
                      <a:pPr algn="ctr" fontAlgn="ctr"/>
                      <a:r>
                        <a:rPr lang="ru-RU" sz="900" b="1" i="1" u="none" strike="noStrike" dirty="0" smtClean="0">
                          <a:solidFill>
                            <a:srgbClr val="FF0000"/>
                          </a:solidFill>
                          <a:effectLst/>
                          <a:latin typeface="Times New Roman"/>
                        </a:rPr>
                        <a:t>Муниципальная программа "Развитие институтов гражданского общества, повышение эффективности местного самоуправления и реализации молодежной политики"</a:t>
                      </a:r>
                      <a:endParaRPr lang="ru-RU" sz="900" b="1" i="1" u="none" strike="noStrike" dirty="0">
                        <a:solidFill>
                          <a:srgbClr val="FF0000"/>
                        </a:solidFill>
                        <a:effectLst/>
                        <a:latin typeface="Times New Roman"/>
                      </a:endParaRPr>
                    </a:p>
                  </a:txBody>
                  <a:tcPr marL="6330" marR="6330" marT="63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55276">
                <a:tc>
                  <a:txBody>
                    <a:bodyPr/>
                    <a:lstStyle/>
                    <a:p>
                      <a:pPr algn="l" fontAlgn="t"/>
                      <a:r>
                        <a:rPr lang="ru-RU" sz="900" b="0" i="0" u="none" strike="noStrike" dirty="0">
                          <a:solidFill>
                            <a:srgbClr val="000000"/>
                          </a:solidFill>
                          <a:effectLst/>
                          <a:latin typeface="Times New Roman"/>
                        </a:rPr>
                        <a:t>Уровень информированности  населения в средствах массовой информации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60040">
                <a:tc>
                  <a:txBody>
                    <a:bodyPr/>
                    <a:lstStyle/>
                    <a:p>
                      <a:pPr algn="l" fontAlgn="t"/>
                      <a:r>
                        <a:rPr lang="ru-RU" sz="900" b="0" i="0" u="none" strike="noStrike">
                          <a:solidFill>
                            <a:srgbClr val="000000"/>
                          </a:solidFill>
                          <a:effectLst/>
                          <a:latin typeface="Times New Roman"/>
                        </a:rPr>
                        <a:t>Наличие незаконных рекламных конструкций, установленных на территории муниципального образования</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60040">
                <a:tc>
                  <a:txBody>
                    <a:bodyPr/>
                    <a:lstStyle/>
                    <a:p>
                      <a:pPr algn="l" fontAlgn="t"/>
                      <a:r>
                        <a:rPr lang="ru-RU" sz="900" b="0" i="0" u="none" strike="noStrike">
                          <a:solidFill>
                            <a:srgbClr val="000000"/>
                          </a:solidFill>
                          <a:effectLst/>
                          <a:latin typeface="Times New Roman"/>
                        </a:rPr>
                        <a:t>Проекты, реализованные на основании заявок жителей Московской области в рамках применения практик инициативного бюджетирования</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Штук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60040">
                <a:tc>
                  <a:txBody>
                    <a:bodyPr/>
                    <a:lstStyle/>
                    <a:p>
                      <a:pPr algn="l" fontAlgn="t"/>
                      <a:r>
                        <a:rPr lang="ru-RU" sz="900" b="0" i="0" u="none" strike="noStrike">
                          <a:solidFill>
                            <a:srgbClr val="000000"/>
                          </a:solidFill>
                          <a:effectLst/>
                          <a:latin typeface="Times New Roman"/>
                        </a:rPr>
                        <a:t>Количество участников мероприятий  по укреплению единства российской нации и этнокультурному развитию народов России</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человек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92 928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92 928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92 950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92 950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92 950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504056">
                <a:tc>
                  <a:txBody>
                    <a:bodyPr/>
                    <a:lstStyle/>
                    <a:p>
                      <a:pPr algn="l" fontAlgn="t"/>
                      <a:r>
                        <a:rPr lang="ru-RU" sz="900" b="0" i="0" u="none" strike="noStrike">
                          <a:solidFill>
                            <a:srgbClr val="000000"/>
                          </a:solidFill>
                          <a:effectLst/>
                          <a:latin typeface="Times New Roman"/>
                        </a:rPr>
                        <a:t>Доля молодежи, задействованной в мероприятиях по вовлечению в общественную жизнь, от общего числа молодежи в городском округе Московской области</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61,4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04346">
                <a:tc>
                  <a:txBody>
                    <a:bodyPr/>
                    <a:lstStyle/>
                    <a:p>
                      <a:pPr algn="l" fontAlgn="t"/>
                      <a:r>
                        <a:rPr lang="ru-RU" sz="900" b="0" i="0" u="none" strike="noStrike">
                          <a:solidFill>
                            <a:srgbClr val="000000"/>
                          </a:solidFill>
                          <a:effectLst/>
                          <a:latin typeface="Times New Roman"/>
                        </a:rPr>
                        <a:t>Общая численность граждан, вовлеченных центрами (сообществами, объединениями) поддержки добровольчества (волонтерства) на базе образовательных организаций, некоммерческих организаций, муниципальных учреждений в добровольческую (волонтерскую) деятельность в городском округе Московской области</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Млн. человек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0,051695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0,071013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0,047852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0,048152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dirty="0">
                          <a:solidFill>
                            <a:srgbClr val="000000"/>
                          </a:solidFill>
                          <a:effectLst/>
                          <a:latin typeface="Times New Roman"/>
                        </a:rPr>
                        <a:t>0,048452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96700934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43608" y="51470"/>
            <a:ext cx="7920880" cy="936104"/>
          </a:xfrm>
        </p:spPr>
        <p:txBody>
          <a:bodyPr anchor="t">
            <a:noAutofit/>
          </a:bodyPr>
          <a:lstStyle/>
          <a:p>
            <a:pPr marL="457200" marR="0" lvl="1" indent="0" algn="ctr" defTabSz="914400" rtl="0" eaLnBrk="1" fontAlgn="ctr" latinLnBrk="0" hangingPunct="1">
              <a:lnSpc>
                <a:spcPct val="100000"/>
              </a:lnSpc>
              <a:spcBef>
                <a:spcPct val="0"/>
              </a:spcBef>
              <a:spcAft>
                <a:spcPts val="0"/>
              </a:spcAft>
              <a:tabLst/>
              <a:defRPr/>
            </a:pPr>
            <a:r>
              <a:rPr lang="ru-RU" sz="15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a:t>
            </a:r>
            <a:endParaRPr lang="ru-RU" sz="15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endParaRPr>
          </a:p>
        </p:txBody>
      </p:sp>
      <p:sp>
        <p:nvSpPr>
          <p:cNvPr id="3" name="Прямоугольник 2"/>
          <p:cNvSpPr/>
          <p:nvPr/>
        </p:nvSpPr>
        <p:spPr>
          <a:xfrm>
            <a:off x="1043608" y="1131590"/>
            <a:ext cx="7056784" cy="677108"/>
          </a:xfrm>
          <a:prstGeom prst="rect">
            <a:avLst/>
          </a:prstGeom>
        </p:spPr>
        <p:txBody>
          <a:bodyPr wrap="square">
            <a:spAutoFit/>
          </a:bodyPr>
          <a:lstStyle/>
          <a:p>
            <a:endParaRPr lang="ru-RU" sz="1400" dirty="0" smtClean="0">
              <a:solidFill>
                <a:srgbClr val="271A52"/>
              </a:solidFill>
            </a:endParaRPr>
          </a:p>
          <a:p>
            <a:endParaRPr lang="ru-RU" sz="1200" dirty="0" smtClean="0">
              <a:solidFill>
                <a:prstClr val="black"/>
              </a:solidFill>
            </a:endParaRPr>
          </a:p>
          <a:p>
            <a:endParaRPr lang="ru-RU" sz="1200" dirty="0">
              <a:solidFill>
                <a:prstClr val="black"/>
              </a:solidFill>
            </a:endParaRPr>
          </a:p>
        </p:txBody>
      </p:sp>
      <p:graphicFrame>
        <p:nvGraphicFramePr>
          <p:cNvPr id="4" name="Таблица 3"/>
          <p:cNvGraphicFramePr>
            <a:graphicFrameLocks noGrp="1"/>
          </p:cNvGraphicFramePr>
          <p:nvPr>
            <p:extLst>
              <p:ext uri="{D42A27DB-BD31-4B8C-83A1-F6EECF244321}">
                <p14:modId xmlns:p14="http://schemas.microsoft.com/office/powerpoint/2010/main" val="4030940843"/>
              </p:ext>
            </p:extLst>
          </p:nvPr>
        </p:nvGraphicFramePr>
        <p:xfrm>
          <a:off x="649796" y="1137058"/>
          <a:ext cx="7848875" cy="2804125"/>
        </p:xfrm>
        <a:graphic>
          <a:graphicData uri="http://schemas.openxmlformats.org/drawingml/2006/table">
            <a:tbl>
              <a:tblPr/>
              <a:tblGrid>
                <a:gridCol w="3735248"/>
                <a:gridCol w="698540"/>
                <a:gridCol w="650030"/>
                <a:gridCol w="727646"/>
                <a:gridCol w="679137"/>
                <a:gridCol w="679137"/>
                <a:gridCol w="679137"/>
              </a:tblGrid>
              <a:tr h="300178">
                <a:tc>
                  <a:txBody>
                    <a:bodyPr/>
                    <a:lstStyle/>
                    <a:p>
                      <a:pPr algn="ctr" fontAlgn="ctr"/>
                      <a:r>
                        <a:rPr lang="ru-RU" sz="800" b="0" i="0" u="none" strike="noStrike" dirty="0">
                          <a:solidFill>
                            <a:srgbClr val="000000"/>
                          </a:solidFill>
                          <a:effectLst/>
                          <a:latin typeface="Times New Roman"/>
                        </a:rPr>
                        <a:t>Показатели муниципальных программ</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800" b="0" i="0" u="none" strike="noStrike" dirty="0">
                          <a:solidFill>
                            <a:srgbClr val="000000"/>
                          </a:solidFill>
                          <a:effectLst/>
                          <a:latin typeface="Times New Roman"/>
                        </a:rPr>
                        <a:t>Единицы измерения</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800" b="0" i="0" u="none" strike="noStrike" dirty="0">
                          <a:solidFill>
                            <a:srgbClr val="000000"/>
                          </a:solidFill>
                          <a:effectLst/>
                          <a:latin typeface="Times New Roman"/>
                        </a:rPr>
                        <a:t>Факт </a:t>
                      </a:r>
                      <a:br>
                        <a:rPr lang="ru-RU" sz="800" b="0" i="0" u="none" strike="noStrike" dirty="0">
                          <a:solidFill>
                            <a:srgbClr val="000000"/>
                          </a:solidFill>
                          <a:effectLst/>
                          <a:latin typeface="Times New Roman"/>
                        </a:rPr>
                      </a:br>
                      <a:r>
                        <a:rPr lang="ru-RU" sz="800" b="0" i="0" u="none" strike="noStrike" dirty="0" smtClean="0">
                          <a:solidFill>
                            <a:srgbClr val="000000"/>
                          </a:solidFill>
                          <a:effectLst/>
                          <a:latin typeface="Times New Roman"/>
                        </a:rPr>
                        <a:t>2023 </a:t>
                      </a:r>
                      <a:r>
                        <a:rPr lang="ru-RU" sz="800" b="0" i="0" u="none" strike="noStrike" dirty="0">
                          <a:solidFill>
                            <a:srgbClr val="000000"/>
                          </a:solidFill>
                          <a:effectLst/>
                          <a:latin typeface="Times New Roman"/>
                        </a:rPr>
                        <a:t>года</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800" b="0" i="0" u="none" strike="noStrike" dirty="0">
                          <a:solidFill>
                            <a:srgbClr val="000000"/>
                          </a:solidFill>
                          <a:effectLst/>
                          <a:latin typeface="Times New Roman"/>
                        </a:rPr>
                        <a:t>План </a:t>
                      </a:r>
                      <a:br>
                        <a:rPr lang="ru-RU" sz="800" b="0" i="0" u="none" strike="noStrike" dirty="0">
                          <a:solidFill>
                            <a:srgbClr val="000000"/>
                          </a:solidFill>
                          <a:effectLst/>
                          <a:latin typeface="Times New Roman"/>
                        </a:rPr>
                      </a:br>
                      <a:r>
                        <a:rPr lang="ru-RU" sz="800" b="0" i="0" u="none" strike="noStrike" dirty="0" smtClean="0">
                          <a:solidFill>
                            <a:srgbClr val="000000"/>
                          </a:solidFill>
                          <a:effectLst/>
                          <a:latin typeface="Times New Roman"/>
                        </a:rPr>
                        <a:t>2024 </a:t>
                      </a:r>
                      <a:r>
                        <a:rPr lang="ru-RU" sz="800" b="0" i="0" u="none" strike="noStrike" dirty="0">
                          <a:solidFill>
                            <a:srgbClr val="000000"/>
                          </a:solidFill>
                          <a:effectLst/>
                          <a:latin typeface="Times New Roman"/>
                        </a:rPr>
                        <a:t>года</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800" b="0" i="0" u="none" strike="noStrike" dirty="0">
                          <a:solidFill>
                            <a:srgbClr val="000000"/>
                          </a:solidFill>
                          <a:effectLst/>
                          <a:latin typeface="Times New Roman"/>
                        </a:rPr>
                        <a:t>Прогноз на </a:t>
                      </a:r>
                      <a:r>
                        <a:rPr lang="ru-RU" sz="800" b="0" i="0" u="none" strike="noStrike" dirty="0" smtClean="0">
                          <a:solidFill>
                            <a:srgbClr val="000000"/>
                          </a:solidFill>
                          <a:effectLst/>
                          <a:latin typeface="Times New Roman"/>
                        </a:rPr>
                        <a:t>2025 </a:t>
                      </a:r>
                      <a:r>
                        <a:rPr lang="ru-RU" sz="8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800" b="0" i="0" u="none" strike="noStrike" dirty="0">
                          <a:solidFill>
                            <a:srgbClr val="000000"/>
                          </a:solidFill>
                          <a:effectLst/>
                          <a:latin typeface="Times New Roman"/>
                        </a:rPr>
                        <a:t>Прогноз на </a:t>
                      </a:r>
                      <a:r>
                        <a:rPr lang="ru-RU" sz="800" b="0" i="0" u="none" strike="noStrike" dirty="0" smtClean="0">
                          <a:solidFill>
                            <a:srgbClr val="000000"/>
                          </a:solidFill>
                          <a:effectLst/>
                          <a:latin typeface="Times New Roman"/>
                        </a:rPr>
                        <a:t>2026 </a:t>
                      </a:r>
                      <a:r>
                        <a:rPr lang="ru-RU" sz="8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800" b="0" i="0" u="none" strike="noStrike" dirty="0">
                          <a:solidFill>
                            <a:srgbClr val="000000"/>
                          </a:solidFill>
                          <a:effectLst/>
                          <a:latin typeface="Times New Roman"/>
                        </a:rPr>
                        <a:t>Прогноз на </a:t>
                      </a:r>
                      <a:r>
                        <a:rPr lang="ru-RU" sz="800" b="0" i="0" u="none" strike="noStrike" dirty="0" smtClean="0">
                          <a:solidFill>
                            <a:srgbClr val="000000"/>
                          </a:solidFill>
                          <a:effectLst/>
                          <a:latin typeface="Times New Roman"/>
                        </a:rPr>
                        <a:t>2027 </a:t>
                      </a:r>
                      <a:r>
                        <a:rPr lang="ru-RU" sz="8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r>
              <a:tr h="233893">
                <a:tc gridSpan="7">
                  <a:txBody>
                    <a:bodyPr/>
                    <a:lstStyle/>
                    <a:p>
                      <a:pPr marL="0" algn="ctr" defTabSz="914400" rtl="0" eaLnBrk="1" fontAlgn="ctr" latinLnBrk="0" hangingPunct="1"/>
                      <a:r>
                        <a:rPr lang="ru-RU" sz="900" b="1" i="1" u="none" strike="noStrike" kern="1200" dirty="0" smtClean="0">
                          <a:solidFill>
                            <a:srgbClr val="FF0000"/>
                          </a:solidFill>
                          <a:effectLst/>
                          <a:latin typeface="Times New Roman"/>
                          <a:ea typeface="+mn-ea"/>
                          <a:cs typeface="+mn-cs"/>
                        </a:rPr>
                        <a:t>Муниципальная программа "Развитие и функционирование дорожно-транспортного комплекса "</a:t>
                      </a:r>
                      <a:endParaRPr lang="ru-RU" sz="900" b="1" i="1" u="none" strike="noStrike" kern="1200" dirty="0">
                        <a:solidFill>
                          <a:srgbClr val="FF0000"/>
                        </a:solidFill>
                        <a:effectLst/>
                        <a:latin typeface="Times New Roman"/>
                        <a:ea typeface="+mn-ea"/>
                        <a:cs typeface="+mn-cs"/>
                      </a:endParaRPr>
                    </a:p>
                  </a:txBody>
                  <a:tcPr marL="6330" marR="6330" marT="63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122113">
                <a:tc>
                  <a:txBody>
                    <a:bodyPr/>
                    <a:lstStyle/>
                    <a:p>
                      <a:pPr algn="l" fontAlgn="ctr"/>
                      <a:r>
                        <a:rPr lang="ru-RU" sz="900" b="0" i="0" u="none" strike="noStrike" dirty="0">
                          <a:solidFill>
                            <a:srgbClr val="000000"/>
                          </a:solidFill>
                          <a:effectLst/>
                          <a:latin typeface="Times New Roman"/>
                        </a:rPr>
                        <a:t>Обеспечение организации транспортного обслуживания населения на муниципальных маршрутах регулярных перевозок по регулируемым тарифам в границах муниципального образования Московской области, включенных в Перечень маршрутов регулярных перевозок по регулируемым тарифам, на которых отдельным категориям граждан предоставляются меры социальной поддержки, утверждаемый Правительством Московской области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dirty="0">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dirty="0">
                          <a:solidFill>
                            <a:srgbClr val="000000"/>
                          </a:solidFill>
                          <a:effectLst/>
                          <a:latin typeface="Times New Roman"/>
                        </a:rPr>
                        <a:t>99,7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99,7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99,7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99,7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99,7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32048">
                <a:tc>
                  <a:txBody>
                    <a:bodyPr/>
                    <a:lstStyle/>
                    <a:p>
                      <a:pPr algn="l" fontAlgn="ctr"/>
                      <a:r>
                        <a:rPr lang="ru-RU" sz="900" b="0" i="0" u="none" strike="noStrike">
                          <a:solidFill>
                            <a:srgbClr val="000000"/>
                          </a:solidFill>
                          <a:effectLst/>
                          <a:latin typeface="Times New Roman"/>
                        </a:rPr>
                        <a:t>Площадь отремонтированных (капитально отремонтированных) автомобильных дорог общего пользования местного значения,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м2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dirty="0">
                          <a:solidFill>
                            <a:srgbClr val="000000"/>
                          </a:solidFill>
                          <a:effectLst/>
                          <a:latin typeface="Times New Roman"/>
                        </a:rPr>
                        <a:t>120 749,37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dirty="0">
                          <a:solidFill>
                            <a:srgbClr val="000000"/>
                          </a:solidFill>
                          <a:effectLst/>
                          <a:latin typeface="Times New Roman"/>
                        </a:rPr>
                        <a:t>82 612,33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83 612,00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60 000,00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60 000,00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32048">
                <a:tc>
                  <a:txBody>
                    <a:bodyPr/>
                    <a:lstStyle/>
                    <a:p>
                      <a:pPr algn="l" fontAlgn="ctr"/>
                      <a:r>
                        <a:rPr lang="ru-RU" sz="900" b="0" i="0" u="none" strike="noStrike">
                          <a:solidFill>
                            <a:srgbClr val="000000"/>
                          </a:solidFill>
                          <a:effectLst/>
                          <a:latin typeface="Times New Roman"/>
                        </a:rPr>
                        <a:t>Доля автомобильных дорог местного значения, соответствующих нормативным требованиям</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95,4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dirty="0">
                          <a:solidFill>
                            <a:srgbClr val="000000"/>
                          </a:solidFill>
                          <a:effectLst/>
                          <a:latin typeface="Times New Roman"/>
                        </a:rPr>
                        <a:t>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dirty="0">
                          <a:solidFill>
                            <a:srgbClr val="000000"/>
                          </a:solidFill>
                          <a:effectLst/>
                          <a:latin typeface="Times New Roman"/>
                        </a:rPr>
                        <a:t>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97,4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97,4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69565">
                <a:tc>
                  <a:txBody>
                    <a:bodyPr/>
                    <a:lstStyle/>
                    <a:p>
                      <a:pPr algn="l" fontAlgn="t"/>
                      <a:r>
                        <a:rPr lang="ru-RU" sz="900" b="0" i="0" u="none" strike="noStrike">
                          <a:solidFill>
                            <a:srgbClr val="000000"/>
                          </a:solidFill>
                          <a:effectLst/>
                          <a:latin typeface="Times New Roman"/>
                        </a:rPr>
                        <a:t>Количество погибших в дорожно-транспортных происшествиях, человек на 100 тысяч населения</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900" b="0" i="0" u="none" strike="noStrike">
                          <a:solidFill>
                            <a:srgbClr val="000000"/>
                          </a:solidFill>
                          <a:effectLst/>
                          <a:latin typeface="Times New Roman"/>
                        </a:rPr>
                        <a:t>чел./100 тыс. населения</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5,42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8,27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dirty="0">
                          <a:solidFill>
                            <a:srgbClr val="000000"/>
                          </a:solidFill>
                          <a:effectLst/>
                          <a:latin typeface="Times New Roman"/>
                        </a:rPr>
                        <a:t>8,27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dirty="0">
                          <a:solidFill>
                            <a:srgbClr val="000000"/>
                          </a:solidFill>
                          <a:effectLst/>
                          <a:latin typeface="Times New Roman"/>
                        </a:rPr>
                        <a:t>8,27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dirty="0">
                          <a:solidFill>
                            <a:srgbClr val="000000"/>
                          </a:solidFill>
                          <a:effectLst/>
                          <a:latin typeface="Times New Roman"/>
                        </a:rPr>
                        <a:t>8,27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8394672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271A52"/>
        </a:solidFill>
        <a:effectLst/>
      </p:bgPr>
    </p:bg>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928072"/>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43608" y="195486"/>
            <a:ext cx="7920880" cy="504056"/>
          </a:xfrm>
        </p:spPr>
        <p:txBody>
          <a:bodyPr anchor="t">
            <a:noAutofit/>
          </a:bodyPr>
          <a:lstStyle/>
          <a:p>
            <a:r>
              <a:rPr lang="ru-RU" sz="16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Основные задачи и приоритеты бюджетной политики Городского округа Подольск на </a:t>
            </a:r>
            <a:r>
              <a:rPr lang="ru-RU" sz="16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2025 </a:t>
            </a:r>
            <a:r>
              <a:rPr lang="ru-RU" sz="16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год и на плановый период </a:t>
            </a:r>
            <a:r>
              <a:rPr lang="ru-RU" sz="16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2026-2027 </a:t>
            </a:r>
            <a:r>
              <a:rPr lang="ru-RU" sz="16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годов</a:t>
            </a:r>
          </a:p>
        </p:txBody>
      </p:sp>
      <p:sp useBgFill="1">
        <p:nvSpPr>
          <p:cNvPr id="3" name="Прямоугольник 2"/>
          <p:cNvSpPr/>
          <p:nvPr/>
        </p:nvSpPr>
        <p:spPr>
          <a:xfrm>
            <a:off x="323527" y="915565"/>
            <a:ext cx="8568951" cy="3877985"/>
          </a:xfrm>
          <a:prstGeom prst="rect">
            <a:avLst/>
          </a:prstGeom>
        </p:spPr>
        <p:txBody>
          <a:bodyPr wrap="square">
            <a:spAutoFit/>
          </a:bodyPr>
          <a:lstStyle/>
          <a:p>
            <a:pPr marL="171450" indent="-171450">
              <a:buFont typeface="Wingdings" pitchFamily="2" charset="2"/>
              <a:buChar char="Ø"/>
            </a:pPr>
            <a:r>
              <a:rPr lang="ru-RU" dirty="0" smtClean="0">
                <a:solidFill>
                  <a:schemeClr val="bg1"/>
                </a:solidFill>
                <a:latin typeface="Philosopher" panose="00000500000000000000" pitchFamily="2" charset="-52"/>
              </a:rPr>
              <a:t> обеспечение сбалансированности и устойчивости бюджета Городского </a:t>
            </a:r>
            <a:r>
              <a:rPr lang="ru-RU" dirty="0">
                <a:solidFill>
                  <a:schemeClr val="bg1"/>
                </a:solidFill>
                <a:latin typeface="Philosopher" panose="00000500000000000000" pitchFamily="2" charset="-52"/>
              </a:rPr>
              <a:t>округа </a:t>
            </a:r>
            <a:r>
              <a:rPr lang="ru-RU" dirty="0" smtClean="0">
                <a:solidFill>
                  <a:schemeClr val="bg1"/>
                </a:solidFill>
                <a:latin typeface="Philosopher" panose="00000500000000000000" pitchFamily="2" charset="-52"/>
              </a:rPr>
              <a:t>Подольск</a:t>
            </a:r>
            <a:endParaRPr lang="ru-RU" dirty="0">
              <a:solidFill>
                <a:schemeClr val="bg1"/>
              </a:solidFill>
              <a:latin typeface="Philosopher" panose="00000500000000000000" pitchFamily="2" charset="-52"/>
            </a:endParaRPr>
          </a:p>
          <a:p>
            <a:endParaRPr lang="ru-RU" dirty="0" smtClean="0">
              <a:solidFill>
                <a:schemeClr val="bg1"/>
              </a:solidFill>
              <a:latin typeface="Philosopher" panose="00000500000000000000" pitchFamily="2" charset="-52"/>
            </a:endParaRPr>
          </a:p>
          <a:p>
            <a:pPr marL="171450" indent="-171450">
              <a:buFont typeface="Wingdings" pitchFamily="2" charset="2"/>
              <a:buChar char="Ø"/>
            </a:pPr>
            <a:r>
              <a:rPr lang="ru-RU" sz="1400" dirty="0" smtClean="0">
                <a:solidFill>
                  <a:schemeClr val="bg1"/>
                </a:solidFill>
                <a:latin typeface="Philosopher" panose="00000500000000000000" pitchFamily="2" charset="-52"/>
              </a:rPr>
              <a:t> </a:t>
            </a:r>
            <a:r>
              <a:rPr lang="ru-RU" dirty="0">
                <a:solidFill>
                  <a:schemeClr val="bg1"/>
                </a:solidFill>
                <a:latin typeface="Philosopher" panose="00000500000000000000" pitchFamily="2" charset="-52"/>
              </a:rPr>
              <a:t>сохранение приоритетности социальных расходов</a:t>
            </a:r>
          </a:p>
          <a:p>
            <a:pPr marL="171450" indent="-171450">
              <a:buFont typeface="Wingdings" pitchFamily="2" charset="2"/>
              <a:buChar char="Ø"/>
            </a:pPr>
            <a:endParaRPr lang="ru-RU" dirty="0">
              <a:solidFill>
                <a:schemeClr val="bg1"/>
              </a:solidFill>
              <a:latin typeface="Philosopher" panose="00000500000000000000" pitchFamily="2" charset="-52"/>
            </a:endParaRPr>
          </a:p>
          <a:p>
            <a:pPr marL="171450" indent="-171450">
              <a:buFont typeface="Wingdings" pitchFamily="2" charset="2"/>
              <a:buChar char="Ø"/>
            </a:pPr>
            <a:r>
              <a:rPr lang="ru-RU" dirty="0" smtClean="0">
                <a:solidFill>
                  <a:schemeClr val="bg1"/>
                </a:solidFill>
                <a:latin typeface="Philosopher" panose="00000500000000000000" pitchFamily="2" charset="-52"/>
              </a:rPr>
              <a:t> достижение </a:t>
            </a:r>
            <a:r>
              <a:rPr lang="ru-RU" dirty="0">
                <a:solidFill>
                  <a:schemeClr val="bg1"/>
                </a:solidFill>
                <a:latin typeface="Philosopher" panose="00000500000000000000" pitchFamily="2" charset="-52"/>
              </a:rPr>
              <a:t>целей и показателей национальных проектов, государственных программ Московской области, муниципальных программ Городского округа Подольск</a:t>
            </a:r>
          </a:p>
          <a:p>
            <a:endParaRPr lang="ru-RU" dirty="0">
              <a:solidFill>
                <a:schemeClr val="bg1"/>
              </a:solidFill>
              <a:latin typeface="Philosopher" panose="00000500000000000000" pitchFamily="2" charset="-52"/>
            </a:endParaRPr>
          </a:p>
          <a:p>
            <a:pPr marL="171450" indent="-171450">
              <a:buFont typeface="Wingdings" pitchFamily="2" charset="2"/>
              <a:buChar char="Ø"/>
            </a:pPr>
            <a:r>
              <a:rPr lang="ru-RU" dirty="0" smtClean="0">
                <a:solidFill>
                  <a:schemeClr val="bg1"/>
                </a:solidFill>
                <a:latin typeface="Philosopher" panose="00000500000000000000" pitchFamily="2" charset="-52"/>
              </a:rPr>
              <a:t> повышение </a:t>
            </a:r>
            <a:r>
              <a:rPr lang="ru-RU" dirty="0">
                <a:solidFill>
                  <a:schemeClr val="bg1"/>
                </a:solidFill>
                <a:latin typeface="Philosopher" panose="00000500000000000000" pitchFamily="2" charset="-52"/>
              </a:rPr>
              <a:t>эффективности бюджетных расходов</a:t>
            </a:r>
          </a:p>
          <a:p>
            <a:r>
              <a:rPr lang="ru-RU" dirty="0">
                <a:solidFill>
                  <a:schemeClr val="bg1"/>
                </a:solidFill>
                <a:latin typeface="Philosopher" panose="00000500000000000000" pitchFamily="2" charset="-52"/>
              </a:rPr>
              <a:t> </a:t>
            </a:r>
          </a:p>
          <a:p>
            <a:pPr marL="171450" indent="-171450">
              <a:buFont typeface="Wingdings" pitchFamily="2" charset="2"/>
              <a:buChar char="Ø"/>
            </a:pPr>
            <a:r>
              <a:rPr lang="ru-RU" dirty="0" smtClean="0">
                <a:solidFill>
                  <a:schemeClr val="bg1"/>
                </a:solidFill>
                <a:latin typeface="Philosopher" panose="00000500000000000000" pitchFamily="2" charset="-52"/>
              </a:rPr>
              <a:t> поддержание </a:t>
            </a:r>
            <a:r>
              <a:rPr lang="ru-RU" dirty="0">
                <a:solidFill>
                  <a:schemeClr val="bg1"/>
                </a:solidFill>
                <a:latin typeface="Philosopher" panose="00000500000000000000" pitchFamily="2" charset="-52"/>
              </a:rPr>
              <a:t>умеренной долговой нагрузки на бюджет Городского округа </a:t>
            </a:r>
            <a:r>
              <a:rPr lang="ru-RU" dirty="0" smtClean="0">
                <a:solidFill>
                  <a:schemeClr val="bg1"/>
                </a:solidFill>
                <a:latin typeface="Philosopher" panose="00000500000000000000" pitchFamily="2" charset="-52"/>
              </a:rPr>
              <a:t>Подольск</a:t>
            </a:r>
            <a:endParaRPr lang="ru-RU" dirty="0">
              <a:solidFill>
                <a:schemeClr val="bg1"/>
              </a:solidFill>
              <a:latin typeface="Philosopher" panose="00000500000000000000" pitchFamily="2" charset="-52"/>
            </a:endParaRPr>
          </a:p>
          <a:p>
            <a:pPr marL="171450" indent="-171450">
              <a:buFont typeface="Wingdings" pitchFamily="2" charset="2"/>
              <a:buChar char="Ø"/>
            </a:pPr>
            <a:endParaRPr lang="ru-RU" sz="1200" dirty="0"/>
          </a:p>
        </p:txBody>
      </p:sp>
    </p:spTree>
    <p:extLst>
      <p:ext uri="{BB962C8B-B14F-4D97-AF65-F5344CB8AC3E}">
        <p14:creationId xmlns:p14="http://schemas.microsoft.com/office/powerpoint/2010/main" val="74340572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43608" y="51470"/>
            <a:ext cx="7920880" cy="936104"/>
          </a:xfrm>
        </p:spPr>
        <p:txBody>
          <a:bodyPr anchor="t">
            <a:noAutofit/>
          </a:bodyPr>
          <a:lstStyle/>
          <a:p>
            <a:pPr marL="457200" marR="0" lvl="1" indent="0" algn="ctr" defTabSz="914400" rtl="0" eaLnBrk="1" fontAlgn="ctr" latinLnBrk="0" hangingPunct="1">
              <a:lnSpc>
                <a:spcPct val="100000"/>
              </a:lnSpc>
              <a:spcBef>
                <a:spcPct val="0"/>
              </a:spcBef>
              <a:spcAft>
                <a:spcPts val="0"/>
              </a:spcAft>
              <a:tabLst/>
              <a:defRPr/>
            </a:pPr>
            <a:r>
              <a:rPr lang="ru-RU" sz="15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a:t>
            </a:r>
            <a:endParaRPr lang="ru-RU" sz="15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endParaRPr>
          </a:p>
        </p:txBody>
      </p:sp>
      <p:sp>
        <p:nvSpPr>
          <p:cNvPr id="3" name="Прямоугольник 2"/>
          <p:cNvSpPr/>
          <p:nvPr/>
        </p:nvSpPr>
        <p:spPr>
          <a:xfrm>
            <a:off x="1043608" y="1131590"/>
            <a:ext cx="7056784" cy="677108"/>
          </a:xfrm>
          <a:prstGeom prst="rect">
            <a:avLst/>
          </a:prstGeom>
        </p:spPr>
        <p:txBody>
          <a:bodyPr wrap="square">
            <a:spAutoFit/>
          </a:bodyPr>
          <a:lstStyle/>
          <a:p>
            <a:endParaRPr lang="ru-RU" sz="1400" dirty="0" smtClean="0">
              <a:solidFill>
                <a:srgbClr val="271A52"/>
              </a:solidFill>
            </a:endParaRPr>
          </a:p>
          <a:p>
            <a:endParaRPr lang="ru-RU" sz="1200" dirty="0" smtClean="0">
              <a:solidFill>
                <a:prstClr val="black"/>
              </a:solidFill>
            </a:endParaRPr>
          </a:p>
          <a:p>
            <a:endParaRPr lang="ru-RU" sz="1200" dirty="0">
              <a:solidFill>
                <a:prstClr val="black"/>
              </a:solidFill>
            </a:endParaRPr>
          </a:p>
        </p:txBody>
      </p:sp>
      <p:graphicFrame>
        <p:nvGraphicFramePr>
          <p:cNvPr id="5" name="Таблица 4"/>
          <p:cNvGraphicFramePr>
            <a:graphicFrameLocks noGrp="1"/>
          </p:cNvGraphicFramePr>
          <p:nvPr>
            <p:extLst>
              <p:ext uri="{D42A27DB-BD31-4B8C-83A1-F6EECF244321}">
                <p14:modId xmlns:p14="http://schemas.microsoft.com/office/powerpoint/2010/main" val="2222341021"/>
              </p:ext>
            </p:extLst>
          </p:nvPr>
        </p:nvGraphicFramePr>
        <p:xfrm>
          <a:off x="369530" y="1036649"/>
          <a:ext cx="8234918" cy="3871077"/>
        </p:xfrm>
        <a:graphic>
          <a:graphicData uri="http://schemas.openxmlformats.org/drawingml/2006/table">
            <a:tbl>
              <a:tblPr/>
              <a:tblGrid>
                <a:gridCol w="4490502"/>
                <a:gridCol w="504056"/>
                <a:gridCol w="720080"/>
                <a:gridCol w="648072"/>
                <a:gridCol w="648072"/>
                <a:gridCol w="648072"/>
                <a:gridCol w="576064"/>
              </a:tblGrid>
              <a:tr h="310965">
                <a:tc>
                  <a:txBody>
                    <a:bodyPr/>
                    <a:lstStyle/>
                    <a:p>
                      <a:pPr algn="ctr" fontAlgn="ctr"/>
                      <a:r>
                        <a:rPr lang="ru-RU" sz="800" b="0" i="0" u="none" strike="noStrike" dirty="0">
                          <a:solidFill>
                            <a:srgbClr val="000000"/>
                          </a:solidFill>
                          <a:effectLst/>
                          <a:latin typeface="Times New Roman"/>
                        </a:rPr>
                        <a:t>Показатели муниципальных программ</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800" b="0" i="0" u="none" strike="noStrike" dirty="0">
                          <a:solidFill>
                            <a:srgbClr val="000000"/>
                          </a:solidFill>
                          <a:effectLst/>
                          <a:latin typeface="Times New Roman"/>
                        </a:rPr>
                        <a:t>Единицы измерения</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800" b="0" i="0" u="none" strike="noStrike" dirty="0">
                          <a:solidFill>
                            <a:srgbClr val="000000"/>
                          </a:solidFill>
                          <a:effectLst/>
                          <a:latin typeface="Times New Roman"/>
                        </a:rPr>
                        <a:t>Факт </a:t>
                      </a:r>
                      <a:br>
                        <a:rPr lang="ru-RU" sz="800" b="0" i="0" u="none" strike="noStrike" dirty="0">
                          <a:solidFill>
                            <a:srgbClr val="000000"/>
                          </a:solidFill>
                          <a:effectLst/>
                          <a:latin typeface="Times New Roman"/>
                        </a:rPr>
                      </a:br>
                      <a:r>
                        <a:rPr lang="ru-RU" sz="800" b="0" i="0" u="none" strike="noStrike" dirty="0" smtClean="0">
                          <a:solidFill>
                            <a:srgbClr val="000000"/>
                          </a:solidFill>
                          <a:effectLst/>
                          <a:latin typeface="Times New Roman"/>
                        </a:rPr>
                        <a:t>2023 </a:t>
                      </a:r>
                      <a:r>
                        <a:rPr lang="ru-RU" sz="800" b="0" i="0" u="none" strike="noStrike" dirty="0">
                          <a:solidFill>
                            <a:srgbClr val="000000"/>
                          </a:solidFill>
                          <a:effectLst/>
                          <a:latin typeface="Times New Roman"/>
                        </a:rPr>
                        <a:t>года</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800" b="0" i="0" u="none" strike="noStrike" dirty="0">
                          <a:solidFill>
                            <a:srgbClr val="000000"/>
                          </a:solidFill>
                          <a:effectLst/>
                          <a:latin typeface="Times New Roman"/>
                        </a:rPr>
                        <a:t>План </a:t>
                      </a:r>
                      <a:br>
                        <a:rPr lang="ru-RU" sz="800" b="0" i="0" u="none" strike="noStrike" dirty="0">
                          <a:solidFill>
                            <a:srgbClr val="000000"/>
                          </a:solidFill>
                          <a:effectLst/>
                          <a:latin typeface="Times New Roman"/>
                        </a:rPr>
                      </a:br>
                      <a:r>
                        <a:rPr lang="ru-RU" sz="800" b="0" i="0" u="none" strike="noStrike" dirty="0" smtClean="0">
                          <a:solidFill>
                            <a:srgbClr val="000000"/>
                          </a:solidFill>
                          <a:effectLst/>
                          <a:latin typeface="Times New Roman"/>
                        </a:rPr>
                        <a:t>2024 </a:t>
                      </a:r>
                      <a:r>
                        <a:rPr lang="ru-RU" sz="800" b="0" i="0" u="none" strike="noStrike" dirty="0">
                          <a:solidFill>
                            <a:srgbClr val="000000"/>
                          </a:solidFill>
                          <a:effectLst/>
                          <a:latin typeface="Times New Roman"/>
                        </a:rPr>
                        <a:t>года</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800" b="0" i="0" u="none" strike="noStrike" dirty="0">
                          <a:solidFill>
                            <a:srgbClr val="000000"/>
                          </a:solidFill>
                          <a:effectLst/>
                          <a:latin typeface="Times New Roman"/>
                        </a:rPr>
                        <a:t>Прогноз на </a:t>
                      </a:r>
                      <a:r>
                        <a:rPr lang="ru-RU" sz="800" b="0" i="0" u="none" strike="noStrike" dirty="0" smtClean="0">
                          <a:solidFill>
                            <a:srgbClr val="000000"/>
                          </a:solidFill>
                          <a:effectLst/>
                          <a:latin typeface="Times New Roman"/>
                        </a:rPr>
                        <a:t>2025 </a:t>
                      </a:r>
                      <a:r>
                        <a:rPr lang="ru-RU" sz="8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800" b="0" i="0" u="none" strike="noStrike" dirty="0">
                          <a:solidFill>
                            <a:srgbClr val="000000"/>
                          </a:solidFill>
                          <a:effectLst/>
                          <a:latin typeface="Times New Roman"/>
                        </a:rPr>
                        <a:t>Прогноз на </a:t>
                      </a:r>
                      <a:r>
                        <a:rPr lang="ru-RU" sz="800" b="0" i="0" u="none" strike="noStrike" dirty="0" smtClean="0">
                          <a:solidFill>
                            <a:srgbClr val="000000"/>
                          </a:solidFill>
                          <a:effectLst/>
                          <a:latin typeface="Times New Roman"/>
                        </a:rPr>
                        <a:t>2026 </a:t>
                      </a:r>
                      <a:r>
                        <a:rPr lang="ru-RU" sz="8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800" b="0" i="0" u="none" strike="noStrike" dirty="0">
                          <a:solidFill>
                            <a:srgbClr val="000000"/>
                          </a:solidFill>
                          <a:effectLst/>
                          <a:latin typeface="Times New Roman"/>
                        </a:rPr>
                        <a:t>Прогноз на </a:t>
                      </a:r>
                      <a:r>
                        <a:rPr lang="ru-RU" sz="800" b="0" i="0" u="none" strike="noStrike" dirty="0" smtClean="0">
                          <a:solidFill>
                            <a:srgbClr val="000000"/>
                          </a:solidFill>
                          <a:effectLst/>
                          <a:latin typeface="Times New Roman"/>
                        </a:rPr>
                        <a:t>2027 </a:t>
                      </a:r>
                      <a:r>
                        <a:rPr lang="ru-RU" sz="8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r>
              <a:tr h="231151">
                <a:tc gridSpan="7">
                  <a:txBody>
                    <a:bodyPr/>
                    <a:lstStyle/>
                    <a:p>
                      <a:pPr algn="ctr" fontAlgn="ctr"/>
                      <a:r>
                        <a:rPr lang="ru-RU" sz="800" b="1" i="1" u="none" strike="noStrike" dirty="0" smtClean="0">
                          <a:solidFill>
                            <a:srgbClr val="FF0000"/>
                          </a:solidFill>
                          <a:effectLst/>
                          <a:latin typeface="Times New Roman"/>
                        </a:rPr>
                        <a:t>Муниципальная программа "Цифровое муниципальное образование "</a:t>
                      </a:r>
                      <a:endParaRPr lang="ru-RU" sz="800" b="1" i="1" u="none" strike="noStrike" dirty="0">
                        <a:solidFill>
                          <a:srgbClr val="FF0000"/>
                        </a:solidFill>
                        <a:effectLst/>
                        <a:latin typeface="Times New Roman"/>
                      </a:endParaRPr>
                    </a:p>
                  </a:txBody>
                  <a:tcPr marL="6187" marR="6187" marT="61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90367">
                <a:tc>
                  <a:txBody>
                    <a:bodyPr/>
                    <a:lstStyle/>
                    <a:p>
                      <a:pPr algn="l" fontAlgn="t"/>
                      <a:r>
                        <a:rPr lang="ru-RU" sz="800" b="0" i="0" u="none" strike="noStrike">
                          <a:solidFill>
                            <a:srgbClr val="000000"/>
                          </a:solidFill>
                          <a:effectLst/>
                          <a:latin typeface="Times New Roman"/>
                        </a:rPr>
                        <a:t>Уровень удовлетворенности граждан качеством предоставления государственных и муниципальных услуг</a:t>
                      </a:r>
                    </a:p>
                  </a:txBody>
                  <a:tcPr marL="9525" marR="9525" marT="9525"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98,81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98,99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99,01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99,03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99,05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80154">
                <a:tc>
                  <a:txBody>
                    <a:bodyPr/>
                    <a:lstStyle/>
                    <a:p>
                      <a:pPr algn="l" fontAlgn="t"/>
                      <a:r>
                        <a:rPr lang="ru-RU" sz="800" b="0" i="0" u="none" strike="noStrike">
                          <a:solidFill>
                            <a:srgbClr val="000000"/>
                          </a:solidFill>
                          <a:effectLst/>
                          <a:latin typeface="Times New Roman"/>
                        </a:rPr>
                        <a:t>Доля рабочих мест, обеспеченных необходимым компьютерным оборудованием и услугами связи в соответствии с требованиями нормативных правовых актов Московской области</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50456">
                <a:tc>
                  <a:txBody>
                    <a:bodyPr/>
                    <a:lstStyle/>
                    <a:p>
                      <a:pPr algn="l" fontAlgn="t"/>
                      <a:r>
                        <a:rPr lang="ru-RU" sz="800" b="0" i="0" u="none" strike="noStrike">
                          <a:solidFill>
                            <a:srgbClr val="000000"/>
                          </a:solidFill>
                          <a:effectLst/>
                          <a:latin typeface="Times New Roman"/>
                        </a:rPr>
                        <a:t>Количество программно-технических комплексов для оформления паспортов гражданина Российской Федерации, удостоверяющих личность гражданина Российской Федерации за пределами территории Российской Федерации в МФЦ, в отношении которых осуществлена техническая поддержка</a:t>
                      </a:r>
                    </a:p>
                  </a:txBody>
                  <a:tcPr marL="9525" marR="9525" marT="9525"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единиц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65527">
                <a:tc>
                  <a:txBody>
                    <a:bodyPr/>
                    <a:lstStyle/>
                    <a:p>
                      <a:pPr algn="l" fontAlgn="t"/>
                      <a:r>
                        <a:rPr lang="ru-RU" sz="800" b="0" i="0" u="none" strike="noStrike">
                          <a:solidFill>
                            <a:srgbClr val="000000"/>
                          </a:solidFill>
                          <a:effectLst/>
                          <a:latin typeface="Times New Roman"/>
                        </a:rPr>
                        <a:t>Обеспечено обновление и техническое обслуживание (ремонт) средств (программного обеспечения и оборудования), приобретённых в рамках субсидии на реализацию мероприятий федерального проекта «Цифровая образовательная среда»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единиц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46777">
                <a:tc>
                  <a:txBody>
                    <a:bodyPr/>
                    <a:lstStyle/>
                    <a:p>
                      <a:pPr algn="l" fontAlgn="t"/>
                      <a:r>
                        <a:rPr lang="ru-RU" sz="800" b="0" i="0" u="none" strike="noStrike">
                          <a:solidFill>
                            <a:srgbClr val="000000"/>
                          </a:solidFill>
                          <a:effectLst/>
                          <a:latin typeface="Times New Roman"/>
                        </a:rPr>
                        <a:t>Стоимостная доля закупаемого и (или) арендуемого ОМСУ муниципального образования Московской области отечественного программного обеспечения</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Calibri"/>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46777">
                <a:tc>
                  <a:txBody>
                    <a:bodyPr/>
                    <a:lstStyle/>
                    <a:p>
                      <a:pPr algn="l" fontAlgn="ctr"/>
                      <a:r>
                        <a:rPr lang="ru-RU" sz="800" b="0" i="0" u="none" strike="noStrike">
                          <a:solidFill>
                            <a:srgbClr val="000000"/>
                          </a:solidFill>
                          <a:effectLst/>
                          <a:latin typeface="Times New Roman"/>
                        </a:rPr>
                        <a:t>Образовательные организации обеспечены материально-технической базой для внедрения цифровой образовательной среды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единиц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Calibri"/>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46777">
                <a:tc>
                  <a:txBody>
                    <a:bodyPr/>
                    <a:lstStyle/>
                    <a:p>
                      <a:pPr algn="l" fontAlgn="t"/>
                      <a:r>
                        <a:rPr lang="ru-RU" sz="800" b="0" i="0" u="none" strike="noStrike">
                          <a:solidFill>
                            <a:srgbClr val="000000"/>
                          </a:solidFill>
                          <a:effectLst/>
                          <a:latin typeface="Times New Roman"/>
                        </a:rPr>
                        <a:t>Увеличение доли защищенных по требованиям безопасности информации информационных систем, используемых ОМСУ муниципального образования Московской области, в соответствии с категорией обрабатываемой информации, а также персональных компьютеров, используемых на рабочих местах работников, обеспеченных антивирусным программным обеспечением с регулярным обновлением соответствующих баз</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46777">
                <a:tc>
                  <a:txBody>
                    <a:bodyPr/>
                    <a:lstStyle/>
                    <a:p>
                      <a:pPr algn="l" fontAlgn="t"/>
                      <a:r>
                        <a:rPr lang="ru-RU" sz="800" b="0" i="0" u="none" strike="noStrike">
                          <a:solidFill>
                            <a:srgbClr val="000000"/>
                          </a:solidFill>
                          <a:effectLst/>
                          <a:latin typeface="Times New Roman"/>
                        </a:rPr>
                        <a:t>Доля юридически значимого электронного документооборота в органах местного самоуправления и подведомственных им учреждениях в Московской областиобласти</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46777">
                <a:tc>
                  <a:txBody>
                    <a:bodyPr/>
                    <a:lstStyle/>
                    <a:p>
                      <a:pPr algn="l" fontAlgn="t"/>
                      <a:r>
                        <a:rPr lang="ru-RU" sz="800" b="0" i="0" u="none" strike="noStrike">
                          <a:solidFill>
                            <a:srgbClr val="000000"/>
                          </a:solidFill>
                          <a:effectLst/>
                          <a:latin typeface="Times New Roman"/>
                        </a:rPr>
                        <a:t>Доля муниципальных (государственных) услуг, предоставленных без нарушения регламентного срока при оказании услуг в электронном виде на региональном портале государственных услуг</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99,86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46777">
                <a:tc>
                  <a:txBody>
                    <a:bodyPr/>
                    <a:lstStyle/>
                    <a:p>
                      <a:pPr algn="l" fontAlgn="t"/>
                      <a:r>
                        <a:rPr lang="ru-RU" sz="800" b="0" i="0" u="none" strike="noStrike">
                          <a:solidFill>
                            <a:srgbClr val="000000"/>
                          </a:solidFill>
                          <a:effectLst/>
                          <a:latin typeface="Times New Roman"/>
                        </a:rPr>
                        <a:t>Доля обращений за получением муниципальных (государственных) услуг в электронном виде с использованием РПГУ без необходимости личного посещения органов местного самоуправления и МФЦ от общего количества таких услуг</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95,7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95,8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a:solidFill>
                            <a:srgbClr val="000000"/>
                          </a:solidFill>
                          <a:effectLst/>
                          <a:latin typeface="Times New Roman"/>
                        </a:rPr>
                        <a:t>96,0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800" b="0" i="0" u="none" strike="noStrike" dirty="0">
                          <a:solidFill>
                            <a:srgbClr val="000000"/>
                          </a:solidFill>
                          <a:effectLst/>
                          <a:latin typeface="Times New Roman"/>
                        </a:rPr>
                        <a:t>96,2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98392935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43608" y="51470"/>
            <a:ext cx="7920880" cy="936104"/>
          </a:xfrm>
        </p:spPr>
        <p:txBody>
          <a:bodyPr anchor="t">
            <a:noAutofit/>
          </a:bodyPr>
          <a:lstStyle/>
          <a:p>
            <a:pPr marL="457200" marR="0" lvl="1" indent="0" algn="ctr" defTabSz="914400" rtl="0" eaLnBrk="1" fontAlgn="ctr" latinLnBrk="0" hangingPunct="1">
              <a:lnSpc>
                <a:spcPct val="100000"/>
              </a:lnSpc>
              <a:spcBef>
                <a:spcPct val="0"/>
              </a:spcBef>
              <a:spcAft>
                <a:spcPts val="0"/>
              </a:spcAft>
              <a:tabLst/>
              <a:defRPr/>
            </a:pPr>
            <a:r>
              <a:rPr lang="ru-RU" sz="15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a:t>
            </a:r>
            <a:endParaRPr lang="ru-RU" sz="15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endParaRPr>
          </a:p>
        </p:txBody>
      </p:sp>
      <p:sp>
        <p:nvSpPr>
          <p:cNvPr id="3" name="Прямоугольник 2"/>
          <p:cNvSpPr/>
          <p:nvPr/>
        </p:nvSpPr>
        <p:spPr>
          <a:xfrm>
            <a:off x="1043608" y="1131590"/>
            <a:ext cx="7056784" cy="677108"/>
          </a:xfrm>
          <a:prstGeom prst="rect">
            <a:avLst/>
          </a:prstGeom>
        </p:spPr>
        <p:txBody>
          <a:bodyPr wrap="square">
            <a:spAutoFit/>
          </a:bodyPr>
          <a:lstStyle/>
          <a:p>
            <a:endParaRPr lang="ru-RU" sz="1400" dirty="0" smtClean="0">
              <a:solidFill>
                <a:srgbClr val="271A52"/>
              </a:solidFill>
            </a:endParaRPr>
          </a:p>
          <a:p>
            <a:endParaRPr lang="ru-RU" sz="1200" dirty="0" smtClean="0">
              <a:solidFill>
                <a:prstClr val="black"/>
              </a:solidFill>
            </a:endParaRPr>
          </a:p>
          <a:p>
            <a:endParaRPr lang="ru-RU" sz="1200" dirty="0">
              <a:solidFill>
                <a:prstClr val="black"/>
              </a:solidFill>
            </a:endParaRPr>
          </a:p>
        </p:txBody>
      </p:sp>
      <p:graphicFrame>
        <p:nvGraphicFramePr>
          <p:cNvPr id="4" name="Таблица 3"/>
          <p:cNvGraphicFramePr>
            <a:graphicFrameLocks noGrp="1"/>
          </p:cNvGraphicFramePr>
          <p:nvPr>
            <p:extLst>
              <p:ext uri="{D42A27DB-BD31-4B8C-83A1-F6EECF244321}">
                <p14:modId xmlns:p14="http://schemas.microsoft.com/office/powerpoint/2010/main" val="2794489517"/>
              </p:ext>
            </p:extLst>
          </p:nvPr>
        </p:nvGraphicFramePr>
        <p:xfrm>
          <a:off x="529208" y="1099370"/>
          <a:ext cx="8229599" cy="3452047"/>
        </p:xfrm>
        <a:graphic>
          <a:graphicData uri="http://schemas.openxmlformats.org/drawingml/2006/table">
            <a:tbl>
              <a:tblPr/>
              <a:tblGrid>
                <a:gridCol w="3916435"/>
                <a:gridCol w="732424"/>
                <a:gridCol w="681561"/>
                <a:gridCol w="762942"/>
                <a:gridCol w="712079"/>
                <a:gridCol w="712079"/>
                <a:gridCol w="712079"/>
              </a:tblGrid>
              <a:tr h="305177">
                <a:tc>
                  <a:txBody>
                    <a:bodyPr/>
                    <a:lstStyle/>
                    <a:p>
                      <a:pPr algn="ctr" fontAlgn="ctr"/>
                      <a:r>
                        <a:rPr lang="ru-RU" sz="800" b="0" i="0" u="none" strike="noStrike" dirty="0">
                          <a:solidFill>
                            <a:srgbClr val="000000"/>
                          </a:solidFill>
                          <a:effectLst/>
                          <a:latin typeface="Times New Roman"/>
                        </a:rPr>
                        <a:t>Показатели муниципальных программ</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800" b="0" i="0" u="none" strike="noStrike" dirty="0">
                          <a:solidFill>
                            <a:srgbClr val="000000"/>
                          </a:solidFill>
                          <a:effectLst/>
                          <a:latin typeface="Times New Roman"/>
                        </a:rPr>
                        <a:t>Единицы измерения</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800" b="0" i="0" u="none" strike="noStrike" dirty="0">
                          <a:solidFill>
                            <a:srgbClr val="000000"/>
                          </a:solidFill>
                          <a:effectLst/>
                          <a:latin typeface="Times New Roman"/>
                        </a:rPr>
                        <a:t>Факт </a:t>
                      </a:r>
                      <a:br>
                        <a:rPr lang="ru-RU" sz="800" b="0" i="0" u="none" strike="noStrike" dirty="0">
                          <a:solidFill>
                            <a:srgbClr val="000000"/>
                          </a:solidFill>
                          <a:effectLst/>
                          <a:latin typeface="Times New Roman"/>
                        </a:rPr>
                      </a:br>
                      <a:r>
                        <a:rPr lang="ru-RU" sz="800" b="0" i="0" u="none" strike="noStrike" dirty="0" smtClean="0">
                          <a:solidFill>
                            <a:srgbClr val="000000"/>
                          </a:solidFill>
                          <a:effectLst/>
                          <a:latin typeface="Times New Roman"/>
                        </a:rPr>
                        <a:t>2023 </a:t>
                      </a:r>
                      <a:r>
                        <a:rPr lang="ru-RU" sz="800" b="0" i="0" u="none" strike="noStrike" dirty="0">
                          <a:solidFill>
                            <a:srgbClr val="000000"/>
                          </a:solidFill>
                          <a:effectLst/>
                          <a:latin typeface="Times New Roman"/>
                        </a:rPr>
                        <a:t>года</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800" b="0" i="0" u="none" strike="noStrike" dirty="0">
                          <a:solidFill>
                            <a:srgbClr val="000000"/>
                          </a:solidFill>
                          <a:effectLst/>
                          <a:latin typeface="Times New Roman"/>
                        </a:rPr>
                        <a:t>План </a:t>
                      </a:r>
                      <a:br>
                        <a:rPr lang="ru-RU" sz="800" b="0" i="0" u="none" strike="noStrike" dirty="0">
                          <a:solidFill>
                            <a:srgbClr val="000000"/>
                          </a:solidFill>
                          <a:effectLst/>
                          <a:latin typeface="Times New Roman"/>
                        </a:rPr>
                      </a:br>
                      <a:r>
                        <a:rPr lang="ru-RU" sz="800" b="0" i="0" u="none" strike="noStrike" dirty="0" smtClean="0">
                          <a:solidFill>
                            <a:srgbClr val="000000"/>
                          </a:solidFill>
                          <a:effectLst/>
                          <a:latin typeface="Times New Roman"/>
                        </a:rPr>
                        <a:t>2024 </a:t>
                      </a:r>
                      <a:r>
                        <a:rPr lang="ru-RU" sz="800" b="0" i="0" u="none" strike="noStrike" dirty="0">
                          <a:solidFill>
                            <a:srgbClr val="000000"/>
                          </a:solidFill>
                          <a:effectLst/>
                          <a:latin typeface="Times New Roman"/>
                        </a:rPr>
                        <a:t>года</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800" b="0" i="0" u="none" strike="noStrike" dirty="0">
                          <a:solidFill>
                            <a:srgbClr val="000000"/>
                          </a:solidFill>
                          <a:effectLst/>
                          <a:latin typeface="Times New Roman"/>
                        </a:rPr>
                        <a:t>Прогноз на </a:t>
                      </a:r>
                      <a:r>
                        <a:rPr lang="ru-RU" sz="800" b="0" i="0" u="none" strike="noStrike" dirty="0" smtClean="0">
                          <a:solidFill>
                            <a:srgbClr val="000000"/>
                          </a:solidFill>
                          <a:effectLst/>
                          <a:latin typeface="Times New Roman"/>
                        </a:rPr>
                        <a:t>2025 </a:t>
                      </a:r>
                      <a:r>
                        <a:rPr lang="ru-RU" sz="8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800" b="0" i="0" u="none" strike="noStrike" dirty="0">
                          <a:solidFill>
                            <a:srgbClr val="000000"/>
                          </a:solidFill>
                          <a:effectLst/>
                          <a:latin typeface="Times New Roman"/>
                        </a:rPr>
                        <a:t>Прогноз на </a:t>
                      </a:r>
                      <a:r>
                        <a:rPr lang="ru-RU" sz="800" b="0" i="0" u="none" strike="noStrike" dirty="0" smtClean="0">
                          <a:solidFill>
                            <a:srgbClr val="000000"/>
                          </a:solidFill>
                          <a:effectLst/>
                          <a:latin typeface="Times New Roman"/>
                        </a:rPr>
                        <a:t>2026 </a:t>
                      </a:r>
                      <a:r>
                        <a:rPr lang="ru-RU" sz="8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800" b="0" i="0" u="none" strike="noStrike" dirty="0">
                          <a:solidFill>
                            <a:srgbClr val="000000"/>
                          </a:solidFill>
                          <a:effectLst/>
                          <a:latin typeface="Times New Roman"/>
                        </a:rPr>
                        <a:t>Прогноз на </a:t>
                      </a:r>
                      <a:r>
                        <a:rPr lang="ru-RU" sz="800" b="0" i="0" u="none" strike="noStrike" dirty="0" smtClean="0">
                          <a:solidFill>
                            <a:srgbClr val="000000"/>
                          </a:solidFill>
                          <a:effectLst/>
                          <a:latin typeface="Times New Roman"/>
                        </a:rPr>
                        <a:t>2027 </a:t>
                      </a:r>
                      <a:r>
                        <a:rPr lang="ru-RU" sz="8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r>
              <a:tr h="231099">
                <a:tc gridSpan="7">
                  <a:txBody>
                    <a:bodyPr/>
                    <a:lstStyle/>
                    <a:p>
                      <a:pPr algn="ctr" fontAlgn="ctr"/>
                      <a:r>
                        <a:rPr lang="ru-RU" sz="900" b="1" i="1" u="none" strike="noStrike" dirty="0">
                          <a:solidFill>
                            <a:srgbClr val="FF0000"/>
                          </a:solidFill>
                          <a:effectLst/>
                          <a:latin typeface="Times New Roman"/>
                        </a:rPr>
                        <a:t>Муниципальная программа "Архитектура и градостроительство"</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432048">
                <a:tc>
                  <a:txBody>
                    <a:bodyPr/>
                    <a:lstStyle/>
                    <a:p>
                      <a:pPr algn="l" fontAlgn="ctr"/>
                      <a:r>
                        <a:rPr lang="ru-RU" sz="900" b="0" i="0" u="none" strike="noStrike">
                          <a:solidFill>
                            <a:srgbClr val="000000"/>
                          </a:solidFill>
                          <a:effectLst/>
                          <a:latin typeface="Times New Roman"/>
                        </a:rPr>
                        <a:t>Обеспеченность актуальными документами территориального планирования и градостроительного зонирования городского округа Московской области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Процент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05177">
                <a:tc>
                  <a:txBody>
                    <a:bodyPr/>
                    <a:lstStyle/>
                    <a:p>
                      <a:pPr algn="l" fontAlgn="ctr"/>
                      <a:r>
                        <a:rPr lang="ru-RU" sz="900" b="0" i="0" u="none" strike="noStrike">
                          <a:solidFill>
                            <a:srgbClr val="000000"/>
                          </a:solidFill>
                          <a:effectLst/>
                          <a:latin typeface="Times New Roman"/>
                        </a:rPr>
                        <a:t>Наличие утвержденного в актуальной версии генерального плана (внесение изменений в генеральный план) городского округа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да/нет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нет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нет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нет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нет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нет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05177">
                <a:tc>
                  <a:txBody>
                    <a:bodyPr/>
                    <a:lstStyle/>
                    <a:p>
                      <a:pPr algn="l" fontAlgn="ctr"/>
                      <a:r>
                        <a:rPr lang="ru-RU" sz="900" b="0" i="0" u="none" strike="noStrike">
                          <a:solidFill>
                            <a:srgbClr val="000000"/>
                          </a:solidFill>
                          <a:effectLst/>
                          <a:latin typeface="Times New Roman"/>
                        </a:rPr>
                        <a:t>Наличие утвержденной карты планируемого размещения объектов местного значения городского округа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да/нет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нет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нет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нет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нет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нет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05177">
                <a:tc>
                  <a:txBody>
                    <a:bodyPr/>
                    <a:lstStyle/>
                    <a:p>
                      <a:pPr algn="l" fontAlgn="ctr"/>
                      <a:r>
                        <a:rPr lang="ru-RU" sz="900" b="0" i="0" u="none" strike="noStrike">
                          <a:solidFill>
                            <a:srgbClr val="000000"/>
                          </a:solidFill>
                          <a:effectLst/>
                          <a:latin typeface="Times New Roman"/>
                        </a:rPr>
                        <a:t>Утверждены в актуальной версии Правила землепользования и застройки городского округа (внесение изменений в Правила землепользования и застройки)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да/нет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нет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нет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нет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нет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нет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05177">
                <a:tc>
                  <a:txBody>
                    <a:bodyPr/>
                    <a:lstStyle/>
                    <a:p>
                      <a:pPr algn="l" fontAlgn="ctr"/>
                      <a:r>
                        <a:rPr lang="ru-RU" sz="900" b="0" i="0" u="none" strike="noStrike">
                          <a:solidFill>
                            <a:srgbClr val="000000"/>
                          </a:solidFill>
                          <a:effectLst/>
                          <a:latin typeface="Times New Roman"/>
                        </a:rPr>
                        <a:t>Разработаны в актуальной версии нормативы градостроительного проектирования городского округа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да/нет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нет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да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нет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нет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нет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05177">
                <a:tc>
                  <a:txBody>
                    <a:bodyPr/>
                    <a:lstStyle/>
                    <a:p>
                      <a:pPr algn="l" fontAlgn="ctr"/>
                      <a:r>
                        <a:rPr lang="ru-RU" sz="900" b="0" i="0" u="none" strike="noStrike">
                          <a:solidFill>
                            <a:srgbClr val="000000"/>
                          </a:solidFill>
                          <a:effectLst/>
                          <a:latin typeface="Times New Roman"/>
                        </a:rPr>
                        <a:t>Утверждены в актуальной версии нормативы градостроительного проектирования городского округа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да/нет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нет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нет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нет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нет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нет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05177">
                <a:tc>
                  <a:txBody>
                    <a:bodyPr/>
                    <a:lstStyle/>
                    <a:p>
                      <a:pPr algn="l" fontAlgn="ctr"/>
                      <a:r>
                        <a:rPr lang="ru-RU" sz="900" b="0" i="0" u="none" strike="noStrike">
                          <a:solidFill>
                            <a:srgbClr val="000000"/>
                          </a:solidFill>
                          <a:effectLst/>
                          <a:latin typeface="Times New Roman"/>
                        </a:rPr>
                        <a:t>Количество решений по вопросам присвоения (аннулирования) адресов, согласования переустройства и (или) перепланировки помещений в многоквартирном доме, завершения работ по переустройству и (или) перепланировки помещений в многоквартирном доме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6 974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5 100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5 000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5 000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5 000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53742">
                <a:tc>
                  <a:txBody>
                    <a:bodyPr/>
                    <a:lstStyle/>
                    <a:p>
                      <a:pPr algn="l" fontAlgn="t"/>
                      <a:r>
                        <a:rPr lang="ru-RU" sz="900" b="0" i="0" u="none" strike="noStrike">
                          <a:solidFill>
                            <a:srgbClr val="000000"/>
                          </a:solidFill>
                          <a:effectLst/>
                          <a:latin typeface="Times New Roman"/>
                        </a:rPr>
                        <a:t>Ликвидированы самовольные, недостроенные и аварийные объекты на территории городского округа</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dirty="0">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98392935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43608" y="51470"/>
            <a:ext cx="7920880" cy="936104"/>
          </a:xfrm>
        </p:spPr>
        <p:txBody>
          <a:bodyPr anchor="t">
            <a:noAutofit/>
          </a:bodyPr>
          <a:lstStyle/>
          <a:p>
            <a:pPr marL="457200" marR="0" lvl="1" indent="0" algn="ctr" defTabSz="914400" rtl="0" eaLnBrk="1" fontAlgn="ctr" latinLnBrk="0" hangingPunct="1">
              <a:lnSpc>
                <a:spcPct val="100000"/>
              </a:lnSpc>
              <a:spcBef>
                <a:spcPct val="0"/>
              </a:spcBef>
              <a:spcAft>
                <a:spcPts val="0"/>
              </a:spcAft>
              <a:tabLst/>
              <a:defRPr/>
            </a:pPr>
            <a:r>
              <a:rPr lang="ru-RU" sz="15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a:t>
            </a:r>
            <a:endParaRPr lang="ru-RU" sz="15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endParaRPr>
          </a:p>
        </p:txBody>
      </p:sp>
      <p:sp>
        <p:nvSpPr>
          <p:cNvPr id="3" name="Прямоугольник 2"/>
          <p:cNvSpPr/>
          <p:nvPr/>
        </p:nvSpPr>
        <p:spPr>
          <a:xfrm>
            <a:off x="1043608" y="1131590"/>
            <a:ext cx="7056784" cy="677108"/>
          </a:xfrm>
          <a:prstGeom prst="rect">
            <a:avLst/>
          </a:prstGeom>
        </p:spPr>
        <p:txBody>
          <a:bodyPr wrap="square">
            <a:spAutoFit/>
          </a:bodyPr>
          <a:lstStyle/>
          <a:p>
            <a:endParaRPr lang="ru-RU" sz="1400" dirty="0" smtClean="0">
              <a:solidFill>
                <a:srgbClr val="271A52"/>
              </a:solidFill>
            </a:endParaRPr>
          </a:p>
          <a:p>
            <a:endParaRPr lang="ru-RU" sz="1200" dirty="0" smtClean="0">
              <a:solidFill>
                <a:prstClr val="black"/>
              </a:solidFill>
            </a:endParaRPr>
          </a:p>
          <a:p>
            <a:endParaRPr lang="ru-RU" sz="1200" dirty="0">
              <a:solidFill>
                <a:prstClr val="black"/>
              </a:solidFill>
            </a:endParaRPr>
          </a:p>
        </p:txBody>
      </p:sp>
      <p:graphicFrame>
        <p:nvGraphicFramePr>
          <p:cNvPr id="4" name="Таблица 3"/>
          <p:cNvGraphicFramePr>
            <a:graphicFrameLocks noGrp="1"/>
          </p:cNvGraphicFramePr>
          <p:nvPr>
            <p:extLst>
              <p:ext uri="{D42A27DB-BD31-4B8C-83A1-F6EECF244321}">
                <p14:modId xmlns:p14="http://schemas.microsoft.com/office/powerpoint/2010/main" val="2392369794"/>
              </p:ext>
            </p:extLst>
          </p:nvPr>
        </p:nvGraphicFramePr>
        <p:xfrm>
          <a:off x="649798" y="1059581"/>
          <a:ext cx="7954649" cy="3426155"/>
        </p:xfrm>
        <a:graphic>
          <a:graphicData uri="http://schemas.openxmlformats.org/drawingml/2006/table">
            <a:tbl>
              <a:tblPr/>
              <a:tblGrid>
                <a:gridCol w="3706178"/>
                <a:gridCol w="1152128"/>
                <a:gridCol w="648072"/>
                <a:gridCol w="720080"/>
                <a:gridCol w="576064"/>
                <a:gridCol w="576064"/>
                <a:gridCol w="576063"/>
              </a:tblGrid>
              <a:tr h="295166">
                <a:tc>
                  <a:txBody>
                    <a:bodyPr/>
                    <a:lstStyle/>
                    <a:p>
                      <a:pPr algn="ctr" fontAlgn="ctr"/>
                      <a:r>
                        <a:rPr lang="ru-RU" sz="900" b="0" i="0" u="none" strike="noStrike" dirty="0">
                          <a:solidFill>
                            <a:srgbClr val="000000"/>
                          </a:solidFill>
                          <a:effectLst/>
                          <a:latin typeface="Times New Roman"/>
                        </a:rPr>
                        <a:t>Показатели муниципальных программ</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Единицы измерения</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Факт </a:t>
                      </a:r>
                      <a:br>
                        <a:rPr lang="ru-RU" sz="900" b="0" i="0" u="none" strike="noStrike" dirty="0">
                          <a:solidFill>
                            <a:srgbClr val="000000"/>
                          </a:solidFill>
                          <a:effectLst/>
                          <a:latin typeface="Times New Roman"/>
                        </a:rPr>
                      </a:br>
                      <a:r>
                        <a:rPr lang="ru-RU" sz="900" b="0" i="0" u="none" strike="noStrike" dirty="0" smtClean="0">
                          <a:solidFill>
                            <a:srgbClr val="000000"/>
                          </a:solidFill>
                          <a:effectLst/>
                          <a:latin typeface="Times New Roman"/>
                        </a:rPr>
                        <a:t>2023 </a:t>
                      </a:r>
                      <a:r>
                        <a:rPr lang="ru-RU" sz="900" b="0" i="0" u="none" strike="noStrike" dirty="0">
                          <a:solidFill>
                            <a:srgbClr val="000000"/>
                          </a:solidFill>
                          <a:effectLst/>
                          <a:latin typeface="Times New Roman"/>
                        </a:rPr>
                        <a:t>года</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План </a:t>
                      </a:r>
                      <a:br>
                        <a:rPr lang="ru-RU" sz="900" b="0" i="0" u="none" strike="noStrike" dirty="0">
                          <a:solidFill>
                            <a:srgbClr val="000000"/>
                          </a:solidFill>
                          <a:effectLst/>
                          <a:latin typeface="Times New Roman"/>
                        </a:rPr>
                      </a:br>
                      <a:r>
                        <a:rPr lang="ru-RU" sz="900" b="0" i="0" u="none" strike="noStrike" dirty="0" smtClean="0">
                          <a:solidFill>
                            <a:srgbClr val="000000"/>
                          </a:solidFill>
                          <a:effectLst/>
                          <a:latin typeface="Times New Roman"/>
                        </a:rPr>
                        <a:t>2024 </a:t>
                      </a:r>
                      <a:r>
                        <a:rPr lang="ru-RU" sz="900" b="0" i="0" u="none" strike="noStrike" dirty="0">
                          <a:solidFill>
                            <a:srgbClr val="000000"/>
                          </a:solidFill>
                          <a:effectLst/>
                          <a:latin typeface="Times New Roman"/>
                        </a:rPr>
                        <a:t>года</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2025 </a:t>
                      </a:r>
                      <a:r>
                        <a:rPr lang="ru-RU" sz="9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2026 </a:t>
                      </a:r>
                      <a:r>
                        <a:rPr lang="ru-RU" sz="9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2027 </a:t>
                      </a:r>
                      <a:r>
                        <a:rPr lang="ru-RU" sz="9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r>
              <a:tr h="208891">
                <a:tc gridSpan="7">
                  <a:txBody>
                    <a:bodyPr/>
                    <a:lstStyle/>
                    <a:p>
                      <a:pPr algn="ctr" fontAlgn="ctr"/>
                      <a:r>
                        <a:rPr lang="ru-RU" sz="800" b="1" i="1" u="none" strike="noStrike" dirty="0">
                          <a:solidFill>
                            <a:srgbClr val="FF0000"/>
                          </a:solidFill>
                          <a:effectLst/>
                          <a:latin typeface="Times New Roman"/>
                        </a:rPr>
                        <a:t>Муниципальная программа "Формирование современной комфортной городской среды"</a:t>
                      </a:r>
                    </a:p>
                  </a:txBody>
                  <a:tcPr marL="6527" marR="6527" marT="65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45107">
                <a:tc>
                  <a:txBody>
                    <a:bodyPr/>
                    <a:lstStyle/>
                    <a:p>
                      <a:pPr algn="l" fontAlgn="t"/>
                      <a:r>
                        <a:rPr lang="ru-RU" sz="900" b="0" i="0" u="none" strike="noStrike">
                          <a:solidFill>
                            <a:srgbClr val="000000"/>
                          </a:solidFill>
                          <a:effectLst/>
                          <a:latin typeface="Times New Roman"/>
                        </a:rPr>
                        <a:t>Благоустроены общественные территории</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 Единица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5107">
                <a:tc>
                  <a:txBody>
                    <a:bodyPr/>
                    <a:lstStyle/>
                    <a:p>
                      <a:pPr algn="l" fontAlgn="b"/>
                      <a:r>
                        <a:rPr lang="ru-RU" sz="900" b="0" i="0" u="none" strike="noStrike">
                          <a:solidFill>
                            <a:srgbClr val="000000"/>
                          </a:solidFill>
                          <a:effectLst/>
                          <a:latin typeface="Times New Roman"/>
                        </a:rPr>
                        <a:t>Благоустроены скверы</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10686">
                <a:tc>
                  <a:txBody>
                    <a:bodyPr/>
                    <a:lstStyle/>
                    <a:p>
                      <a:pPr algn="l" fontAlgn="b"/>
                      <a:r>
                        <a:rPr lang="ru-RU" sz="900" b="0" i="0" u="none" strike="noStrike" kern="1200" dirty="0">
                          <a:solidFill>
                            <a:srgbClr val="000000"/>
                          </a:solidFill>
                          <a:effectLst/>
                          <a:latin typeface="Times New Roman"/>
                          <a:ea typeface="+mn-ea"/>
                          <a:cs typeface="+mn-cs"/>
                        </a:rPr>
                        <a:t>Благоустроены пространства дл</a:t>
                      </a:r>
                      <a:r>
                        <a:rPr lang="ru-RU" sz="900" b="0" i="0" u="none" strike="noStrike" dirty="0">
                          <a:solidFill>
                            <a:srgbClr val="000000"/>
                          </a:solidFill>
                          <a:effectLst/>
                          <a:latin typeface="Times New Roman"/>
                        </a:rPr>
                        <a:t>я активного отдыха</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5107">
                <a:tc>
                  <a:txBody>
                    <a:bodyPr/>
                    <a:lstStyle/>
                    <a:p>
                      <a:pPr algn="l" fontAlgn="b"/>
                      <a:r>
                        <a:rPr lang="ru-RU" sz="900" b="0" i="0" u="none" strike="noStrike">
                          <a:solidFill>
                            <a:srgbClr val="000000"/>
                          </a:solidFill>
                          <a:effectLst/>
                          <a:latin typeface="Times New Roman"/>
                        </a:rPr>
                        <a:t>Изготовлено и установлено стел</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штук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13355">
                <a:tc>
                  <a:txBody>
                    <a:bodyPr/>
                    <a:lstStyle/>
                    <a:p>
                      <a:pPr algn="l" fontAlgn="ctr"/>
                      <a:r>
                        <a:rPr lang="ru-RU" sz="900" b="0" i="0" u="none" strike="noStrike" dirty="0">
                          <a:solidFill>
                            <a:srgbClr val="000000"/>
                          </a:solidFill>
                          <a:effectLst/>
                          <a:latin typeface="Times New Roman"/>
                        </a:rPr>
                        <a:t>Установлены стелы «Город трудовой доблести» с благоустройством территории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штук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5107">
                <a:tc>
                  <a:txBody>
                    <a:bodyPr/>
                    <a:lstStyle/>
                    <a:p>
                      <a:pPr algn="l" fontAlgn="b"/>
                      <a:r>
                        <a:rPr lang="ru-RU" sz="900" b="0" i="0" u="none" strike="noStrike" dirty="0">
                          <a:solidFill>
                            <a:srgbClr val="000000"/>
                          </a:solidFill>
                          <a:effectLst/>
                          <a:latin typeface="Times New Roman"/>
                        </a:rPr>
                        <a:t>Благоустроены лесопарковые зоны</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5107">
                <a:tc>
                  <a:txBody>
                    <a:bodyPr/>
                    <a:lstStyle/>
                    <a:p>
                      <a:pPr algn="l" fontAlgn="t"/>
                      <a:r>
                        <a:rPr lang="ru-RU" sz="900" b="0" i="0" u="none" strike="noStrike">
                          <a:solidFill>
                            <a:srgbClr val="000000"/>
                          </a:solidFill>
                          <a:effectLst/>
                          <a:latin typeface="Times New Roman"/>
                        </a:rPr>
                        <a:t>Установлены детские, игровые площадки</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24398">
                <a:tc>
                  <a:txBody>
                    <a:bodyPr/>
                    <a:lstStyle/>
                    <a:p>
                      <a:pPr algn="l" fontAlgn="t"/>
                      <a:r>
                        <a:rPr lang="ru-RU" sz="900" b="0" i="0" u="none" strike="noStrike">
                          <a:solidFill>
                            <a:srgbClr val="000000"/>
                          </a:solidFill>
                          <a:effectLst/>
                          <a:latin typeface="Times New Roman"/>
                        </a:rPr>
                        <a:t>Замена детских игровых площадок, ед.</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90213">
                <a:tc>
                  <a:txBody>
                    <a:bodyPr/>
                    <a:lstStyle/>
                    <a:p>
                      <a:pPr algn="l" fontAlgn="t"/>
                      <a:r>
                        <a:rPr lang="ru-RU" sz="900" b="0" i="0" u="none" strike="noStrike" dirty="0">
                          <a:solidFill>
                            <a:srgbClr val="000000"/>
                          </a:solidFill>
                          <a:effectLst/>
                          <a:latin typeface="Times New Roman"/>
                        </a:rPr>
                        <a:t>Выполнен ремонт асфальтового покрытия дворовых территорий</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90213">
                <a:tc>
                  <a:txBody>
                    <a:bodyPr/>
                    <a:lstStyle/>
                    <a:p>
                      <a:pPr algn="l" fontAlgn="t"/>
                      <a:r>
                        <a:rPr lang="ru-RU" sz="900" b="0" i="0" u="none" strike="noStrike">
                          <a:solidFill>
                            <a:srgbClr val="000000"/>
                          </a:solidFill>
                          <a:effectLst/>
                          <a:latin typeface="Times New Roman"/>
                        </a:rPr>
                        <a:t>Выполнен ямочный ремонт асфальтового покрытия дворовых территорий, в том числе пешеходных дорожек, тротуаров, парковок, проездов, в том числе проездов на дворовые территории, в том числе внутриквартальных проездов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Квадратный метр</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28 533,85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15 028,00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dirty="0">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00361">
                <a:tc>
                  <a:txBody>
                    <a:bodyPr/>
                    <a:lstStyle/>
                    <a:p>
                      <a:pPr algn="l" fontAlgn="ctr"/>
                      <a:r>
                        <a:rPr lang="ru-RU" sz="900" b="0" i="0" u="none" strike="noStrike">
                          <a:solidFill>
                            <a:srgbClr val="000000"/>
                          </a:solidFill>
                          <a:effectLst/>
                          <a:latin typeface="Times New Roman"/>
                        </a:rPr>
                        <a:t>Созданы и отремонтированы пешеходные коммуникации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Единица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16024">
                <a:tc>
                  <a:txBody>
                    <a:bodyPr/>
                    <a:lstStyle/>
                    <a:p>
                      <a:pPr algn="l" fontAlgn="t"/>
                      <a:r>
                        <a:rPr lang="ru-RU" sz="900" b="0" i="0" u="none" strike="noStrike">
                          <a:solidFill>
                            <a:srgbClr val="000000"/>
                          </a:solidFill>
                          <a:effectLst/>
                          <a:latin typeface="Times New Roman"/>
                        </a:rPr>
                        <a:t>В муниципальном образовании созданы административные комиссии, уполномоченные рассматривать дела об административных правонарушениях в сфере благоустройства</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Единица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dirty="0">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98392935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43608" y="51470"/>
            <a:ext cx="7920880" cy="936104"/>
          </a:xfrm>
        </p:spPr>
        <p:txBody>
          <a:bodyPr anchor="t">
            <a:noAutofit/>
          </a:bodyPr>
          <a:lstStyle/>
          <a:p>
            <a:pPr marL="457200" marR="0" lvl="1" indent="0" algn="ctr" defTabSz="914400" rtl="0" eaLnBrk="1" fontAlgn="ctr" latinLnBrk="0" hangingPunct="1">
              <a:lnSpc>
                <a:spcPct val="100000"/>
              </a:lnSpc>
              <a:spcBef>
                <a:spcPct val="0"/>
              </a:spcBef>
              <a:spcAft>
                <a:spcPts val="0"/>
              </a:spcAft>
              <a:tabLst/>
              <a:defRPr/>
            </a:pPr>
            <a:r>
              <a:rPr lang="ru-RU" sz="15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a:t>
            </a:r>
            <a:endParaRPr lang="ru-RU" sz="15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endParaRPr>
          </a:p>
        </p:txBody>
      </p:sp>
      <p:sp>
        <p:nvSpPr>
          <p:cNvPr id="3" name="Прямоугольник 2"/>
          <p:cNvSpPr/>
          <p:nvPr/>
        </p:nvSpPr>
        <p:spPr>
          <a:xfrm>
            <a:off x="1043608" y="1131590"/>
            <a:ext cx="7056784" cy="677108"/>
          </a:xfrm>
          <a:prstGeom prst="rect">
            <a:avLst/>
          </a:prstGeom>
        </p:spPr>
        <p:txBody>
          <a:bodyPr wrap="square">
            <a:spAutoFit/>
          </a:bodyPr>
          <a:lstStyle/>
          <a:p>
            <a:endParaRPr lang="ru-RU" sz="1400" dirty="0" smtClean="0">
              <a:solidFill>
                <a:srgbClr val="271A52"/>
              </a:solidFill>
            </a:endParaRPr>
          </a:p>
          <a:p>
            <a:endParaRPr lang="ru-RU" sz="1200" dirty="0" smtClean="0">
              <a:solidFill>
                <a:prstClr val="black"/>
              </a:solidFill>
            </a:endParaRPr>
          </a:p>
          <a:p>
            <a:endParaRPr lang="ru-RU" sz="1200" dirty="0">
              <a:solidFill>
                <a:prstClr val="black"/>
              </a:solidFill>
            </a:endParaRPr>
          </a:p>
        </p:txBody>
      </p:sp>
      <p:graphicFrame>
        <p:nvGraphicFramePr>
          <p:cNvPr id="4" name="Таблица 3"/>
          <p:cNvGraphicFramePr>
            <a:graphicFrameLocks noGrp="1"/>
          </p:cNvGraphicFramePr>
          <p:nvPr>
            <p:extLst>
              <p:ext uri="{D42A27DB-BD31-4B8C-83A1-F6EECF244321}">
                <p14:modId xmlns:p14="http://schemas.microsoft.com/office/powerpoint/2010/main" val="2663889372"/>
              </p:ext>
            </p:extLst>
          </p:nvPr>
        </p:nvGraphicFramePr>
        <p:xfrm>
          <a:off x="649796" y="1059581"/>
          <a:ext cx="7954649" cy="3666839"/>
        </p:xfrm>
        <a:graphic>
          <a:graphicData uri="http://schemas.openxmlformats.org/drawingml/2006/table">
            <a:tbl>
              <a:tblPr/>
              <a:tblGrid>
                <a:gridCol w="3706178"/>
                <a:gridCol w="1152128"/>
                <a:gridCol w="648072"/>
                <a:gridCol w="720080"/>
                <a:gridCol w="576064"/>
                <a:gridCol w="576064"/>
                <a:gridCol w="576063"/>
              </a:tblGrid>
              <a:tr h="238954">
                <a:tc>
                  <a:txBody>
                    <a:bodyPr/>
                    <a:lstStyle/>
                    <a:p>
                      <a:pPr algn="ctr" fontAlgn="ctr"/>
                      <a:r>
                        <a:rPr lang="ru-RU" sz="900" b="0" i="0" u="none" strike="noStrike" dirty="0">
                          <a:solidFill>
                            <a:srgbClr val="000000"/>
                          </a:solidFill>
                          <a:effectLst/>
                          <a:latin typeface="Times New Roman"/>
                        </a:rPr>
                        <a:t>Показатели муниципальных программ</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Единицы измерения</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Факт </a:t>
                      </a:r>
                      <a:br>
                        <a:rPr lang="ru-RU" sz="900" b="0" i="0" u="none" strike="noStrike" dirty="0">
                          <a:solidFill>
                            <a:srgbClr val="000000"/>
                          </a:solidFill>
                          <a:effectLst/>
                          <a:latin typeface="Times New Roman"/>
                        </a:rPr>
                      </a:br>
                      <a:r>
                        <a:rPr lang="ru-RU" sz="900" b="0" i="0" u="none" strike="noStrike" dirty="0" smtClean="0">
                          <a:solidFill>
                            <a:srgbClr val="000000"/>
                          </a:solidFill>
                          <a:effectLst/>
                          <a:latin typeface="Times New Roman"/>
                        </a:rPr>
                        <a:t>2023 </a:t>
                      </a:r>
                      <a:r>
                        <a:rPr lang="ru-RU" sz="900" b="0" i="0" u="none" strike="noStrike" dirty="0">
                          <a:solidFill>
                            <a:srgbClr val="000000"/>
                          </a:solidFill>
                          <a:effectLst/>
                          <a:latin typeface="Times New Roman"/>
                        </a:rPr>
                        <a:t>года</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План </a:t>
                      </a:r>
                      <a:br>
                        <a:rPr lang="ru-RU" sz="900" b="0" i="0" u="none" strike="noStrike" dirty="0">
                          <a:solidFill>
                            <a:srgbClr val="000000"/>
                          </a:solidFill>
                          <a:effectLst/>
                          <a:latin typeface="Times New Roman"/>
                        </a:rPr>
                      </a:br>
                      <a:r>
                        <a:rPr lang="ru-RU" sz="900" b="0" i="0" u="none" strike="noStrike" dirty="0" smtClean="0">
                          <a:solidFill>
                            <a:srgbClr val="000000"/>
                          </a:solidFill>
                          <a:effectLst/>
                          <a:latin typeface="Times New Roman"/>
                        </a:rPr>
                        <a:t>2024 </a:t>
                      </a:r>
                      <a:r>
                        <a:rPr lang="ru-RU" sz="900" b="0" i="0" u="none" strike="noStrike" dirty="0">
                          <a:solidFill>
                            <a:srgbClr val="000000"/>
                          </a:solidFill>
                          <a:effectLst/>
                          <a:latin typeface="Times New Roman"/>
                        </a:rPr>
                        <a:t>года</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2025 </a:t>
                      </a:r>
                      <a:r>
                        <a:rPr lang="ru-RU" sz="9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2026 </a:t>
                      </a:r>
                      <a:r>
                        <a:rPr lang="ru-RU" sz="9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2027 </a:t>
                      </a:r>
                      <a:r>
                        <a:rPr lang="ru-RU" sz="9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r>
              <a:tr h="160745">
                <a:tc gridSpan="7">
                  <a:txBody>
                    <a:bodyPr/>
                    <a:lstStyle/>
                    <a:p>
                      <a:pPr algn="ctr" fontAlgn="ctr"/>
                      <a:r>
                        <a:rPr lang="ru-RU" sz="900" b="1" i="1" u="none" strike="noStrike" dirty="0">
                          <a:solidFill>
                            <a:srgbClr val="FF0000"/>
                          </a:solidFill>
                          <a:effectLst/>
                          <a:latin typeface="Times New Roman"/>
                        </a:rPr>
                        <a:t>Муниципальная программа "Формирование современной комфортной городской среды"</a:t>
                      </a:r>
                    </a:p>
                  </a:txBody>
                  <a:tcPr marL="6527" marR="6527" marT="65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77387">
                <a:tc>
                  <a:txBody>
                    <a:bodyPr/>
                    <a:lstStyle/>
                    <a:p>
                      <a:pPr algn="l" fontAlgn="t"/>
                      <a:r>
                        <a:rPr lang="ru-RU" sz="900" b="0" i="0" u="none" strike="noStrike">
                          <a:solidFill>
                            <a:srgbClr val="000000"/>
                          </a:solidFill>
                          <a:effectLst/>
                          <a:latin typeface="Times New Roman"/>
                        </a:rPr>
                        <a:t>Выполнено устройство и модернизация контейнерных площадок</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кв. м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2088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96349">
                <a:tc>
                  <a:txBody>
                    <a:bodyPr/>
                    <a:lstStyle/>
                    <a:p>
                      <a:pPr algn="l" fontAlgn="t"/>
                      <a:r>
                        <a:rPr lang="ru-RU" sz="900" b="0" i="0" u="none" strike="noStrike">
                          <a:solidFill>
                            <a:srgbClr val="000000"/>
                          </a:solidFill>
                          <a:effectLst/>
                          <a:latin typeface="Times New Roman"/>
                        </a:rPr>
                        <a:t>Обеспечено содержание дворовых территорий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тыс. кв. м</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2 246, 42776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ru-RU" sz="900" b="0" i="0" u="none" strike="noStrike">
                          <a:solidFill>
                            <a:srgbClr val="000000"/>
                          </a:solidFill>
                          <a:effectLst/>
                          <a:latin typeface="Times New Roman"/>
                        </a:rPr>
                        <a:t>2 246, 42776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37696">
                <a:tc>
                  <a:txBody>
                    <a:bodyPr/>
                    <a:lstStyle/>
                    <a:p>
                      <a:pPr algn="l" fontAlgn="t"/>
                      <a:r>
                        <a:rPr lang="ru-RU" sz="900" b="0" i="0" u="none" strike="noStrike">
                          <a:solidFill>
                            <a:srgbClr val="000000"/>
                          </a:solidFill>
                          <a:effectLst/>
                          <a:latin typeface="Times New Roman"/>
                        </a:rPr>
                        <a:t>Обеспечено содержание общественных пространств (за исключением парков культуры и отдыха)</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тыс. кв. м</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3287, 356816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3287, 356816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3287, 356816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3287, 356816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3287, 356816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41883">
                <a:tc>
                  <a:txBody>
                    <a:bodyPr/>
                    <a:lstStyle/>
                    <a:p>
                      <a:pPr algn="l" fontAlgn="t"/>
                      <a:r>
                        <a:rPr lang="ru-RU" sz="900" b="0" i="0" u="none" strike="noStrike">
                          <a:solidFill>
                            <a:srgbClr val="000000"/>
                          </a:solidFill>
                          <a:effectLst/>
                          <a:latin typeface="Times New Roman"/>
                        </a:rPr>
                        <a:t>Обеспечено содержание парков культуры и отдыха</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тыс. кв. м</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900" b="0" i="0" u="none" strike="noStrike">
                          <a:solidFill>
                            <a:srgbClr val="000000"/>
                          </a:solidFill>
                          <a:effectLst/>
                          <a:latin typeface="Times New Roman"/>
                        </a:rPr>
                        <a:t>796,297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900" b="0" i="0" u="none" strike="noStrike">
                          <a:solidFill>
                            <a:srgbClr val="000000"/>
                          </a:solidFill>
                          <a:effectLst/>
                          <a:latin typeface="Times New Roman"/>
                        </a:rPr>
                        <a:t>796,297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900" b="0" i="0" u="none" strike="noStrike">
                          <a:solidFill>
                            <a:srgbClr val="000000"/>
                          </a:solidFill>
                          <a:effectLst/>
                          <a:latin typeface="Times New Roman"/>
                        </a:rPr>
                        <a:t>796,297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900" b="0" i="0" u="none" strike="noStrike">
                          <a:solidFill>
                            <a:srgbClr val="000000"/>
                          </a:solidFill>
                          <a:effectLst/>
                          <a:latin typeface="Times New Roman"/>
                        </a:rPr>
                        <a:t>796,297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900" b="0" i="0" u="none" strike="noStrike">
                          <a:solidFill>
                            <a:srgbClr val="000000"/>
                          </a:solidFill>
                          <a:effectLst/>
                          <a:latin typeface="Times New Roman"/>
                        </a:rPr>
                        <a:t>796,297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02054">
                <a:tc>
                  <a:txBody>
                    <a:bodyPr/>
                    <a:lstStyle/>
                    <a:p>
                      <a:pPr algn="l" fontAlgn="t"/>
                      <a:r>
                        <a:rPr lang="ru-RU" sz="900" b="0" i="0" u="none" strike="noStrike">
                          <a:solidFill>
                            <a:srgbClr val="000000"/>
                          </a:solidFill>
                          <a:effectLst/>
                          <a:latin typeface="Times New Roman"/>
                        </a:rPr>
                        <a:t>На территориях общественного пользования в пределах городской и вне городской черты повышен уровень освещенности</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Единица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900" b="0" i="0" u="none" strike="noStrike">
                          <a:solidFill>
                            <a:srgbClr val="000000"/>
                          </a:solidFill>
                          <a:effectLst/>
                          <a:latin typeface="Times New Roman"/>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99385">
                <a:tc>
                  <a:txBody>
                    <a:bodyPr/>
                    <a:lstStyle/>
                    <a:p>
                      <a:pPr algn="l" fontAlgn="t"/>
                      <a:r>
                        <a:rPr lang="ru-RU" sz="900" b="0" i="0" u="none" strike="noStrike">
                          <a:solidFill>
                            <a:srgbClr val="000000"/>
                          </a:solidFill>
                          <a:effectLst/>
                          <a:latin typeface="Times New Roman"/>
                        </a:rPr>
                        <a:t>Количество светильников</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17 555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17 600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96716">
                <a:tc>
                  <a:txBody>
                    <a:bodyPr/>
                    <a:lstStyle/>
                    <a:p>
                      <a:pPr algn="l" fontAlgn="t"/>
                      <a:r>
                        <a:rPr lang="ru-RU" sz="900" b="0" i="0" u="none" strike="noStrike">
                          <a:solidFill>
                            <a:srgbClr val="000000"/>
                          </a:solidFill>
                          <a:effectLst/>
                          <a:latin typeface="Times New Roman"/>
                        </a:rPr>
                        <a:t>Количество замененных неэнергоэффективных светильников наружного освещения</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3921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24398">
                <a:tc>
                  <a:txBody>
                    <a:bodyPr/>
                    <a:lstStyle/>
                    <a:p>
                      <a:pPr algn="l" fontAlgn="t"/>
                      <a:r>
                        <a:rPr lang="ru-RU" sz="900" b="0" i="0" u="none" strike="noStrike">
                          <a:solidFill>
                            <a:srgbClr val="000000"/>
                          </a:solidFill>
                          <a:effectLst/>
                          <a:latin typeface="Times New Roman"/>
                        </a:rPr>
                        <a:t>Количество установленных шкафов управления наружным освещением</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27822">
                <a:tc>
                  <a:txBody>
                    <a:bodyPr/>
                    <a:lstStyle/>
                    <a:p>
                      <a:pPr algn="l" fontAlgn="t"/>
                      <a:r>
                        <a:rPr lang="ru-RU" sz="900" b="0" i="0" u="none" strike="noStrike">
                          <a:solidFill>
                            <a:srgbClr val="000000"/>
                          </a:solidFill>
                          <a:effectLst/>
                          <a:latin typeface="Times New Roman"/>
                        </a:rPr>
                        <a:t>Количество объектов, на которых осуществлена ликвидация несанкционированных навалов мусора, свалок</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27822">
                <a:tc>
                  <a:txBody>
                    <a:bodyPr/>
                    <a:lstStyle/>
                    <a:p>
                      <a:pPr algn="l" fontAlgn="t"/>
                      <a:r>
                        <a:rPr lang="ru-RU" sz="900" b="0" i="0" u="none" strike="noStrike">
                          <a:solidFill>
                            <a:srgbClr val="000000"/>
                          </a:solidFill>
                          <a:effectLst/>
                          <a:latin typeface="Times New Roman"/>
                        </a:rPr>
                        <a:t>Модернизация детских игровых площадок, установленных ранее с привлечением средств бюджета Московской области</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Calibri"/>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27822">
                <a:tc>
                  <a:txBody>
                    <a:bodyPr/>
                    <a:lstStyle/>
                    <a:p>
                      <a:pPr algn="l" fontAlgn="b"/>
                      <a:r>
                        <a:rPr lang="ru-RU" sz="900" b="0" i="0" u="none" strike="noStrike" dirty="0">
                          <a:solidFill>
                            <a:srgbClr val="000000"/>
                          </a:solidFill>
                          <a:effectLst/>
                          <a:latin typeface="Times New Roman"/>
                        </a:rPr>
                        <a:t>Проведен ремонт подъездов МКД</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dirty="0">
                          <a:solidFill>
                            <a:srgbClr val="000000"/>
                          </a:solidFill>
                          <a:effectLst/>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27822">
                <a:tc>
                  <a:txBody>
                    <a:bodyPr/>
                    <a:lstStyle/>
                    <a:p>
                      <a:pPr algn="l" fontAlgn="b"/>
                      <a:r>
                        <a:rPr lang="ru-RU" sz="900" b="0" i="0" u="none" strike="noStrike" dirty="0">
                          <a:solidFill>
                            <a:srgbClr val="000000"/>
                          </a:solidFill>
                          <a:effectLst/>
                          <a:latin typeface="Times New Roman"/>
                        </a:rPr>
                        <a:t>Завершены аварийно-восстановительные работы в многоквартирных домах</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900" b="0" i="0" u="none" strike="noStrike">
                          <a:solidFill>
                            <a:srgbClr val="000000"/>
                          </a:solidFill>
                          <a:effectLst/>
                          <a:latin typeface="Calibri"/>
                        </a:rPr>
                        <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900" b="0" i="0" u="none" strike="noStrike">
                          <a:solidFill>
                            <a:srgbClr val="000000"/>
                          </a:solidFill>
                          <a:effectLst/>
                          <a:latin typeface="Calibri"/>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900" b="0" i="0" u="none" strike="noStrike">
                          <a:solidFill>
                            <a:srgbClr val="000000"/>
                          </a:solidFill>
                          <a:effectLst/>
                          <a:latin typeface="Calibri"/>
                        </a:rPr>
                        <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900" b="0" i="0" u="none" strike="noStrike">
                          <a:solidFill>
                            <a:srgbClr val="000000"/>
                          </a:solidFill>
                          <a:effectLst/>
                          <a:latin typeface="Calibri"/>
                        </a:rPr>
                        <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ru-RU" sz="900" b="0" i="0" u="none" strike="noStrike" dirty="0">
                          <a:solidFill>
                            <a:srgbClr val="000000"/>
                          </a:solidFill>
                          <a:effectLst/>
                          <a:latin typeface="Calibri"/>
                        </a:rPr>
                        <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245184882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43608" y="51470"/>
            <a:ext cx="7920880" cy="936104"/>
          </a:xfrm>
        </p:spPr>
        <p:txBody>
          <a:bodyPr anchor="t">
            <a:noAutofit/>
          </a:bodyPr>
          <a:lstStyle/>
          <a:p>
            <a:pPr marL="457200" marR="0" lvl="1" indent="0" algn="ctr" defTabSz="914400" rtl="0" eaLnBrk="1" fontAlgn="ctr" latinLnBrk="0" hangingPunct="1">
              <a:lnSpc>
                <a:spcPct val="100000"/>
              </a:lnSpc>
              <a:spcBef>
                <a:spcPct val="0"/>
              </a:spcBef>
              <a:spcAft>
                <a:spcPts val="0"/>
              </a:spcAft>
              <a:tabLst/>
              <a:defRPr/>
            </a:pPr>
            <a:r>
              <a:rPr lang="ru-RU" sz="15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a:t>
            </a:r>
            <a:endParaRPr lang="ru-RU" sz="15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endParaRPr>
          </a:p>
        </p:txBody>
      </p:sp>
      <p:sp>
        <p:nvSpPr>
          <p:cNvPr id="3" name="Прямоугольник 2"/>
          <p:cNvSpPr/>
          <p:nvPr/>
        </p:nvSpPr>
        <p:spPr>
          <a:xfrm>
            <a:off x="1043608" y="1131590"/>
            <a:ext cx="7056784" cy="677108"/>
          </a:xfrm>
          <a:prstGeom prst="rect">
            <a:avLst/>
          </a:prstGeom>
        </p:spPr>
        <p:txBody>
          <a:bodyPr wrap="square">
            <a:spAutoFit/>
          </a:bodyPr>
          <a:lstStyle/>
          <a:p>
            <a:endParaRPr lang="ru-RU" sz="1400" dirty="0" smtClean="0">
              <a:solidFill>
                <a:srgbClr val="271A52"/>
              </a:solidFill>
            </a:endParaRPr>
          </a:p>
          <a:p>
            <a:endParaRPr lang="ru-RU" sz="1200" dirty="0" smtClean="0">
              <a:solidFill>
                <a:prstClr val="black"/>
              </a:solidFill>
            </a:endParaRPr>
          </a:p>
          <a:p>
            <a:endParaRPr lang="ru-RU" sz="1200" dirty="0">
              <a:solidFill>
                <a:prstClr val="black"/>
              </a:solidFill>
            </a:endParaRPr>
          </a:p>
        </p:txBody>
      </p:sp>
      <p:graphicFrame>
        <p:nvGraphicFramePr>
          <p:cNvPr id="4" name="Таблица 3"/>
          <p:cNvGraphicFramePr>
            <a:graphicFrameLocks noGrp="1"/>
          </p:cNvGraphicFramePr>
          <p:nvPr>
            <p:extLst>
              <p:ext uri="{D42A27DB-BD31-4B8C-83A1-F6EECF244321}">
                <p14:modId xmlns:p14="http://schemas.microsoft.com/office/powerpoint/2010/main" val="807324836"/>
              </p:ext>
            </p:extLst>
          </p:nvPr>
        </p:nvGraphicFramePr>
        <p:xfrm>
          <a:off x="457200" y="1059583"/>
          <a:ext cx="8229599" cy="3423216"/>
        </p:xfrm>
        <a:graphic>
          <a:graphicData uri="http://schemas.openxmlformats.org/drawingml/2006/table">
            <a:tbl>
              <a:tblPr/>
              <a:tblGrid>
                <a:gridCol w="3916435"/>
                <a:gridCol w="732424"/>
                <a:gridCol w="681561"/>
                <a:gridCol w="762942"/>
                <a:gridCol w="712079"/>
                <a:gridCol w="712079"/>
                <a:gridCol w="712079"/>
              </a:tblGrid>
              <a:tr h="432047">
                <a:tc>
                  <a:txBody>
                    <a:bodyPr/>
                    <a:lstStyle/>
                    <a:p>
                      <a:pPr algn="ctr" fontAlgn="ctr"/>
                      <a:r>
                        <a:rPr lang="ru-RU" sz="900" b="0" i="0" u="none" strike="noStrike" dirty="0">
                          <a:solidFill>
                            <a:srgbClr val="000000"/>
                          </a:solidFill>
                          <a:effectLst/>
                          <a:latin typeface="Times New Roman"/>
                        </a:rPr>
                        <a:t>Показатели муниципальных программ</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Единицы измерения</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Факт </a:t>
                      </a:r>
                      <a:br>
                        <a:rPr lang="ru-RU" sz="900" b="0" i="0" u="none" strike="noStrike" dirty="0">
                          <a:solidFill>
                            <a:srgbClr val="000000"/>
                          </a:solidFill>
                          <a:effectLst/>
                          <a:latin typeface="Times New Roman"/>
                        </a:rPr>
                      </a:br>
                      <a:r>
                        <a:rPr lang="ru-RU" sz="900" b="0" i="0" u="none" strike="noStrike" dirty="0" smtClean="0">
                          <a:solidFill>
                            <a:srgbClr val="000000"/>
                          </a:solidFill>
                          <a:effectLst/>
                          <a:latin typeface="Times New Roman"/>
                        </a:rPr>
                        <a:t>2023 </a:t>
                      </a:r>
                      <a:r>
                        <a:rPr lang="ru-RU" sz="900" b="0" i="0" u="none" strike="noStrike" dirty="0">
                          <a:solidFill>
                            <a:srgbClr val="000000"/>
                          </a:solidFill>
                          <a:effectLst/>
                          <a:latin typeface="Times New Roman"/>
                        </a:rPr>
                        <a:t>года</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План </a:t>
                      </a:r>
                      <a:br>
                        <a:rPr lang="ru-RU" sz="900" b="0" i="0" u="none" strike="noStrike" dirty="0">
                          <a:solidFill>
                            <a:srgbClr val="000000"/>
                          </a:solidFill>
                          <a:effectLst/>
                          <a:latin typeface="Times New Roman"/>
                        </a:rPr>
                      </a:br>
                      <a:r>
                        <a:rPr lang="ru-RU" sz="900" b="0" i="0" u="none" strike="noStrike" dirty="0" smtClean="0">
                          <a:solidFill>
                            <a:srgbClr val="000000"/>
                          </a:solidFill>
                          <a:effectLst/>
                          <a:latin typeface="Times New Roman"/>
                        </a:rPr>
                        <a:t>2024 </a:t>
                      </a:r>
                      <a:r>
                        <a:rPr lang="ru-RU" sz="900" b="0" i="0" u="none" strike="noStrike" dirty="0">
                          <a:solidFill>
                            <a:srgbClr val="000000"/>
                          </a:solidFill>
                          <a:effectLst/>
                          <a:latin typeface="Times New Roman"/>
                        </a:rPr>
                        <a:t>года</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2025 </a:t>
                      </a:r>
                      <a:r>
                        <a:rPr lang="ru-RU" sz="9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2026 </a:t>
                      </a:r>
                      <a:r>
                        <a:rPr lang="ru-RU" sz="9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2027 </a:t>
                      </a:r>
                      <a:r>
                        <a:rPr lang="ru-RU" sz="9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r>
              <a:tr h="152588">
                <a:tc gridSpan="7">
                  <a:txBody>
                    <a:bodyPr/>
                    <a:lstStyle/>
                    <a:p>
                      <a:pPr algn="ctr" fontAlgn="ctr"/>
                      <a:r>
                        <a:rPr lang="ru-RU" sz="900" b="1" i="1" u="none" strike="noStrike" dirty="0">
                          <a:solidFill>
                            <a:srgbClr val="FF0000"/>
                          </a:solidFill>
                          <a:effectLst/>
                          <a:latin typeface="Times New Roman"/>
                        </a:rPr>
                        <a:t>Муниципальная программа "Строительство объектов социальной инфраструктуры"</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52588">
                <a:tc>
                  <a:txBody>
                    <a:bodyPr/>
                    <a:lstStyle/>
                    <a:p>
                      <a:pPr algn="l" fontAlgn="ctr"/>
                      <a:r>
                        <a:rPr lang="ru-RU" sz="900" b="0" i="0" u="none" strike="noStrike">
                          <a:solidFill>
                            <a:srgbClr val="000000"/>
                          </a:solidFill>
                          <a:effectLst/>
                          <a:latin typeface="Times New Roman"/>
                        </a:rPr>
                        <a:t>Проведен капитальный ремонт, технически переоснащены и благоустроены территории муниципальных объектов культуры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31839">
                <a:tc>
                  <a:txBody>
                    <a:bodyPr/>
                    <a:lstStyle/>
                    <a:p>
                      <a:pPr algn="l" fontAlgn="ctr"/>
                      <a:r>
                        <a:rPr lang="ru-RU" sz="900" b="0" i="0" u="none" strike="noStrike">
                          <a:solidFill>
                            <a:srgbClr val="000000"/>
                          </a:solidFill>
                          <a:effectLst/>
                          <a:latin typeface="Times New Roman"/>
                        </a:rPr>
                        <a:t>Капитально отремонтированы объекты культурно-досуговых учреждений муниципальных образований Московской области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88032">
                <a:tc>
                  <a:txBody>
                    <a:bodyPr/>
                    <a:lstStyle/>
                    <a:p>
                      <a:pPr algn="l" fontAlgn="ctr"/>
                      <a:r>
                        <a:rPr lang="ru-RU" sz="900" b="0" i="0" u="none" strike="noStrike">
                          <a:solidFill>
                            <a:srgbClr val="000000"/>
                          </a:solidFill>
                          <a:effectLst/>
                          <a:latin typeface="Times New Roman"/>
                        </a:rPr>
                        <a:t>Введены в эксплуатацию объекты дошкольного образования муниципальной собственности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Calibri"/>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48226">
                <a:tc>
                  <a:txBody>
                    <a:bodyPr/>
                    <a:lstStyle/>
                    <a:p>
                      <a:pPr algn="l" fontAlgn="ctr"/>
                      <a:r>
                        <a:rPr lang="ru-RU" sz="900" b="0" i="0" u="none" strike="noStrike">
                          <a:solidFill>
                            <a:srgbClr val="000000"/>
                          </a:solidFill>
                          <a:effectLst/>
                          <a:latin typeface="Times New Roman"/>
                        </a:rPr>
                        <a:t>Проведен капитальный ремонт дошкольных образовательных организаций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34519">
                <a:tc>
                  <a:txBody>
                    <a:bodyPr/>
                    <a:lstStyle/>
                    <a:p>
                      <a:pPr algn="l" fontAlgn="ctr"/>
                      <a:r>
                        <a:rPr lang="ru-RU" sz="900" b="0" i="0" u="none" strike="noStrike">
                          <a:solidFill>
                            <a:srgbClr val="000000"/>
                          </a:solidFill>
                          <a:effectLst/>
                          <a:latin typeface="Times New Roman"/>
                        </a:rPr>
                        <a:t>Оснащены средствами обучения и воспитания отремонтированные здания муниципальных дошкольных образовательных организаций и дошкольных отделений муниципальных общеобразовательных организаций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05177">
                <a:tc>
                  <a:txBody>
                    <a:bodyPr/>
                    <a:lstStyle/>
                    <a:p>
                      <a:pPr algn="l" fontAlgn="ctr"/>
                      <a:r>
                        <a:rPr lang="ru-RU" sz="900" b="0" i="0" u="none" strike="noStrike">
                          <a:solidFill>
                            <a:srgbClr val="000000"/>
                          </a:solidFill>
                          <a:effectLst/>
                          <a:latin typeface="Times New Roman"/>
                        </a:rPr>
                        <a:t>Выполнены в полном объеме мероприятия по капитальному ремонту общеобразовательных организаций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75263">
                <a:tc>
                  <a:txBody>
                    <a:bodyPr/>
                    <a:lstStyle/>
                    <a:p>
                      <a:pPr algn="l" fontAlgn="ctr"/>
                      <a:r>
                        <a:rPr lang="ru-RU" sz="900" b="0" i="0" u="none" strike="noStrike">
                          <a:solidFill>
                            <a:srgbClr val="000000"/>
                          </a:solidFill>
                          <a:effectLst/>
                          <a:latin typeface="Times New Roman"/>
                        </a:rPr>
                        <a:t>Оснащены средствами обучения и воспитания отремонтированные здания общеобразовательных организаций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75263">
                <a:tc>
                  <a:txBody>
                    <a:bodyPr/>
                    <a:lstStyle/>
                    <a:p>
                      <a:pPr algn="l" fontAlgn="t"/>
                      <a:r>
                        <a:rPr lang="ru-RU" sz="900" b="0" i="0" u="none" strike="noStrike">
                          <a:solidFill>
                            <a:srgbClr val="000000"/>
                          </a:solidFill>
                          <a:effectLst/>
                          <a:latin typeface="Times New Roman"/>
                        </a:rPr>
                        <a:t>Введены в эксплуатацию объекты общего образования в целях обеспечения односменного режима обучения</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dirty="0">
                          <a:solidFill>
                            <a:srgbClr val="000000"/>
                          </a:solidFill>
                          <a:effectLst/>
                          <a:latin typeface="Times New Roman"/>
                        </a:rPr>
                        <a:t> </a:t>
                      </a:r>
                      <a:r>
                        <a:rPr lang="ru-RU" sz="900" b="0" i="0" u="none" strike="noStrike" dirty="0" smtClean="0">
                          <a:solidFill>
                            <a:srgbClr val="000000"/>
                          </a:solidFill>
                          <a:effectLst/>
                          <a:latin typeface="Times New Roman"/>
                        </a:rPr>
                        <a:t>0</a:t>
                      </a:r>
                      <a:endParaRPr lang="ru-RU" sz="9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27247">
                <a:tc>
                  <a:txBody>
                    <a:bodyPr/>
                    <a:lstStyle/>
                    <a:p>
                      <a:pPr algn="l" fontAlgn="t"/>
                      <a:r>
                        <a:rPr lang="ru-RU" sz="900" b="0" i="0" u="none" strike="noStrike">
                          <a:solidFill>
                            <a:srgbClr val="000000"/>
                          </a:solidFill>
                          <a:effectLst/>
                          <a:latin typeface="Times New Roman"/>
                        </a:rPr>
                        <a:t>Введены в эксплуатацию объекты для создания дополнительных мест </a:t>
                      </a:r>
                      <a:br>
                        <a:rPr lang="ru-RU" sz="900" b="0" i="0" u="none" strike="noStrike">
                          <a:solidFill>
                            <a:srgbClr val="000000"/>
                          </a:solidFill>
                          <a:effectLst/>
                          <a:latin typeface="Times New Roman"/>
                        </a:rPr>
                      </a:br>
                      <a:r>
                        <a:rPr lang="ru-RU" sz="900" b="0" i="0" u="none" strike="noStrike">
                          <a:solidFill>
                            <a:srgbClr val="000000"/>
                          </a:solidFill>
                          <a:effectLst/>
                          <a:latin typeface="Times New Roman"/>
                        </a:rPr>
                        <a:t>в общеобразовательных организациях в связи с ростом числа учащихся вызванным демографическим фактором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единиц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dirty="0">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98392935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43608" y="51470"/>
            <a:ext cx="7920880" cy="936104"/>
          </a:xfrm>
        </p:spPr>
        <p:txBody>
          <a:bodyPr anchor="t">
            <a:noAutofit/>
          </a:bodyPr>
          <a:lstStyle/>
          <a:p>
            <a:pPr marL="457200" marR="0" lvl="1" indent="0" algn="ctr" defTabSz="914400" rtl="0" eaLnBrk="1" fontAlgn="ctr" latinLnBrk="0" hangingPunct="1">
              <a:lnSpc>
                <a:spcPct val="100000"/>
              </a:lnSpc>
              <a:spcBef>
                <a:spcPct val="0"/>
              </a:spcBef>
              <a:spcAft>
                <a:spcPts val="0"/>
              </a:spcAft>
              <a:tabLst/>
              <a:defRPr/>
            </a:pPr>
            <a:r>
              <a:rPr lang="ru-RU" sz="15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a:t>
            </a:r>
            <a:endParaRPr lang="ru-RU" sz="15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endParaRPr>
          </a:p>
        </p:txBody>
      </p:sp>
      <p:sp>
        <p:nvSpPr>
          <p:cNvPr id="3" name="Прямоугольник 2"/>
          <p:cNvSpPr/>
          <p:nvPr/>
        </p:nvSpPr>
        <p:spPr>
          <a:xfrm>
            <a:off x="1043608" y="1131590"/>
            <a:ext cx="7056784" cy="677108"/>
          </a:xfrm>
          <a:prstGeom prst="rect">
            <a:avLst/>
          </a:prstGeom>
        </p:spPr>
        <p:txBody>
          <a:bodyPr wrap="square">
            <a:spAutoFit/>
          </a:bodyPr>
          <a:lstStyle/>
          <a:p>
            <a:endParaRPr lang="ru-RU" sz="1400" dirty="0" smtClean="0">
              <a:solidFill>
                <a:srgbClr val="271A52"/>
              </a:solidFill>
            </a:endParaRPr>
          </a:p>
          <a:p>
            <a:endParaRPr lang="ru-RU" sz="1200" dirty="0" smtClean="0">
              <a:solidFill>
                <a:prstClr val="black"/>
              </a:solidFill>
            </a:endParaRPr>
          </a:p>
          <a:p>
            <a:endParaRPr lang="ru-RU" sz="1200" dirty="0">
              <a:solidFill>
                <a:prstClr val="black"/>
              </a:solidFill>
            </a:endParaRPr>
          </a:p>
        </p:txBody>
      </p:sp>
      <p:graphicFrame>
        <p:nvGraphicFramePr>
          <p:cNvPr id="4" name="Таблица 3"/>
          <p:cNvGraphicFramePr>
            <a:graphicFrameLocks noGrp="1"/>
          </p:cNvGraphicFramePr>
          <p:nvPr>
            <p:extLst>
              <p:ext uri="{D42A27DB-BD31-4B8C-83A1-F6EECF244321}">
                <p14:modId xmlns:p14="http://schemas.microsoft.com/office/powerpoint/2010/main" val="3686348260"/>
              </p:ext>
            </p:extLst>
          </p:nvPr>
        </p:nvGraphicFramePr>
        <p:xfrm>
          <a:off x="457200" y="1059583"/>
          <a:ext cx="8229599" cy="1385296"/>
        </p:xfrm>
        <a:graphic>
          <a:graphicData uri="http://schemas.openxmlformats.org/drawingml/2006/table">
            <a:tbl>
              <a:tblPr/>
              <a:tblGrid>
                <a:gridCol w="3916435"/>
                <a:gridCol w="732424"/>
                <a:gridCol w="681561"/>
                <a:gridCol w="762942"/>
                <a:gridCol w="712079"/>
                <a:gridCol w="712079"/>
                <a:gridCol w="712079"/>
              </a:tblGrid>
              <a:tr h="432047">
                <a:tc>
                  <a:txBody>
                    <a:bodyPr/>
                    <a:lstStyle/>
                    <a:p>
                      <a:pPr algn="ctr" fontAlgn="ctr"/>
                      <a:r>
                        <a:rPr lang="ru-RU" sz="900" b="0" i="0" u="none" strike="noStrike" dirty="0">
                          <a:solidFill>
                            <a:srgbClr val="000000"/>
                          </a:solidFill>
                          <a:effectLst/>
                          <a:latin typeface="Times New Roman"/>
                        </a:rPr>
                        <a:t>Показатели муниципальных программ</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Единицы измерения</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Факт </a:t>
                      </a:r>
                      <a:br>
                        <a:rPr lang="ru-RU" sz="900" b="0" i="0" u="none" strike="noStrike" dirty="0">
                          <a:solidFill>
                            <a:srgbClr val="000000"/>
                          </a:solidFill>
                          <a:effectLst/>
                          <a:latin typeface="Times New Roman"/>
                        </a:rPr>
                      </a:br>
                      <a:r>
                        <a:rPr lang="ru-RU" sz="900" b="0" i="0" u="none" strike="noStrike" dirty="0" smtClean="0">
                          <a:solidFill>
                            <a:srgbClr val="000000"/>
                          </a:solidFill>
                          <a:effectLst/>
                          <a:latin typeface="Times New Roman"/>
                        </a:rPr>
                        <a:t>2023 </a:t>
                      </a:r>
                      <a:r>
                        <a:rPr lang="ru-RU" sz="900" b="0" i="0" u="none" strike="noStrike" dirty="0">
                          <a:solidFill>
                            <a:srgbClr val="000000"/>
                          </a:solidFill>
                          <a:effectLst/>
                          <a:latin typeface="Times New Roman"/>
                        </a:rPr>
                        <a:t>года</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План </a:t>
                      </a:r>
                      <a:br>
                        <a:rPr lang="ru-RU" sz="900" b="0" i="0" u="none" strike="noStrike" dirty="0">
                          <a:solidFill>
                            <a:srgbClr val="000000"/>
                          </a:solidFill>
                          <a:effectLst/>
                          <a:latin typeface="Times New Roman"/>
                        </a:rPr>
                      </a:br>
                      <a:r>
                        <a:rPr lang="ru-RU" sz="900" b="0" i="0" u="none" strike="noStrike" dirty="0" smtClean="0">
                          <a:solidFill>
                            <a:srgbClr val="000000"/>
                          </a:solidFill>
                          <a:effectLst/>
                          <a:latin typeface="Times New Roman"/>
                        </a:rPr>
                        <a:t>2024 </a:t>
                      </a:r>
                      <a:r>
                        <a:rPr lang="ru-RU" sz="900" b="0" i="0" u="none" strike="noStrike" dirty="0">
                          <a:solidFill>
                            <a:srgbClr val="000000"/>
                          </a:solidFill>
                          <a:effectLst/>
                          <a:latin typeface="Times New Roman"/>
                        </a:rPr>
                        <a:t>года</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2025 </a:t>
                      </a:r>
                      <a:r>
                        <a:rPr lang="ru-RU" sz="9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2026 </a:t>
                      </a:r>
                      <a:r>
                        <a:rPr lang="ru-RU" sz="9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ctr"/>
                      <a:r>
                        <a:rPr lang="ru-RU" sz="900" b="0" i="0" u="none" strike="noStrike" dirty="0">
                          <a:solidFill>
                            <a:srgbClr val="000000"/>
                          </a:solidFill>
                          <a:effectLst/>
                          <a:latin typeface="Times New Roman"/>
                        </a:rPr>
                        <a:t>Прогноз на </a:t>
                      </a:r>
                      <a:r>
                        <a:rPr lang="ru-RU" sz="900" b="0" i="0" u="none" strike="noStrike" dirty="0" smtClean="0">
                          <a:solidFill>
                            <a:srgbClr val="000000"/>
                          </a:solidFill>
                          <a:effectLst/>
                          <a:latin typeface="Times New Roman"/>
                        </a:rPr>
                        <a:t>2027 </a:t>
                      </a:r>
                      <a:r>
                        <a:rPr lang="ru-RU" sz="900" b="0" i="0" u="none" strike="noStrike" dirty="0">
                          <a:solidFill>
                            <a:srgbClr val="000000"/>
                          </a:solidFill>
                          <a:effectLst/>
                          <a:latin typeface="Times New Roman"/>
                        </a:rPr>
                        <a:t>год</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r>
              <a:tr h="288032">
                <a:tc gridSpan="7">
                  <a:txBody>
                    <a:bodyPr/>
                    <a:lstStyle/>
                    <a:p>
                      <a:pPr algn="ctr" fontAlgn="ctr"/>
                      <a:r>
                        <a:rPr lang="ru-RU" sz="900" b="1" i="1" u="none" strike="noStrike" dirty="0">
                          <a:solidFill>
                            <a:srgbClr val="FF0000"/>
                          </a:solidFill>
                          <a:effectLst/>
                          <a:latin typeface="Times New Roman"/>
                        </a:rPr>
                        <a:t>Муниципальная программа "Переселение граждан из аварийного жилищного фонда"</a:t>
                      </a:r>
                    </a:p>
                  </a:txBody>
                  <a:tcPr marL="7629" marR="7629" marT="76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60040">
                <a:tc>
                  <a:txBody>
                    <a:bodyPr/>
                    <a:lstStyle/>
                    <a:p>
                      <a:pPr algn="l" fontAlgn="ctr"/>
                      <a:r>
                        <a:rPr lang="ru-RU" sz="900" b="0" i="0" u="none" strike="noStrike" dirty="0">
                          <a:solidFill>
                            <a:srgbClr val="000000"/>
                          </a:solidFill>
                          <a:effectLst/>
                          <a:latin typeface="Times New Roman"/>
                        </a:rPr>
                        <a:t>Расселен непригодный для проживания жилищный фонд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dirty="0">
                          <a:solidFill>
                            <a:srgbClr val="000000"/>
                          </a:solidFill>
                          <a:effectLst/>
                          <a:latin typeface="Times New Roman"/>
                        </a:rPr>
                        <a:t>Тыс. кв. м</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fontAlgn="ctr" latinLnBrk="0" hangingPunct="1"/>
                      <a:r>
                        <a:rPr lang="ru-RU" sz="900" b="0" i="0" u="none" strike="noStrike" kern="1200" dirty="0" smtClean="0">
                          <a:solidFill>
                            <a:srgbClr val="000000"/>
                          </a:solidFill>
                          <a:effectLst/>
                          <a:latin typeface="Times New Roman"/>
                          <a:ea typeface="+mn-ea"/>
                          <a:cs typeface="+mn-cs"/>
                        </a:rPr>
                        <a:t>0,3492</a:t>
                      </a:r>
                      <a:endParaRPr lang="ru-RU" sz="900" b="0" i="0" u="none" strike="noStrike" kern="1200" dirty="0">
                        <a:solidFill>
                          <a:srgbClr val="000000"/>
                        </a:solidFill>
                        <a:effectLst/>
                        <a:latin typeface="Times New Roman"/>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dirty="0">
                          <a:solidFill>
                            <a:srgbClr val="000000"/>
                          </a:solidFill>
                          <a:effectLst/>
                          <a:latin typeface="Times New Roman"/>
                        </a:rPr>
                        <a:t>3,0236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dirty="0">
                          <a:solidFill>
                            <a:srgbClr val="000000"/>
                          </a:solidFill>
                          <a:effectLst/>
                          <a:latin typeface="Times New Roman"/>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dirty="0">
                          <a:solidFill>
                            <a:srgbClr val="000000"/>
                          </a:solidFill>
                          <a:effectLst/>
                          <a:latin typeface="Times New Roman"/>
                        </a:rPr>
                        <a:t>16,91858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dirty="0">
                          <a:solidFill>
                            <a:srgbClr val="000000"/>
                          </a:solidFill>
                          <a:effectLst/>
                          <a:latin typeface="Times New Roman"/>
                        </a:rPr>
                        <a:t>11,51315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05177">
                <a:tc>
                  <a:txBody>
                    <a:bodyPr/>
                    <a:lstStyle/>
                    <a:p>
                      <a:pPr algn="l" fontAlgn="ctr"/>
                      <a:r>
                        <a:rPr lang="ru-RU" sz="900" b="0" i="0" u="none" strike="noStrike">
                          <a:solidFill>
                            <a:srgbClr val="000000"/>
                          </a:solidFill>
                          <a:effectLst/>
                          <a:latin typeface="Times New Roman"/>
                        </a:rPr>
                        <a:t>Количество граждан, расселенных из аварийного жилищного фонда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900" b="0" i="0" u="none" strike="noStrike">
                          <a:solidFill>
                            <a:srgbClr val="000000"/>
                          </a:solidFill>
                          <a:effectLst/>
                          <a:latin typeface="Times New Roman"/>
                        </a:rPr>
                        <a:t>Тысяча человек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fontAlgn="ctr" latinLnBrk="0" hangingPunct="1"/>
                      <a:r>
                        <a:rPr lang="ru-RU" sz="900" b="0" i="0" u="none" strike="noStrike" kern="1200" dirty="0">
                          <a:solidFill>
                            <a:srgbClr val="000000"/>
                          </a:solidFill>
                          <a:effectLst/>
                          <a:latin typeface="Times New Roman"/>
                          <a:ea typeface="+mn-ea"/>
                          <a:cs typeface="+mn-cs"/>
                        </a:rPr>
                        <a:t>0,022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fontAlgn="ctr" latinLnBrk="0" hangingPunct="1"/>
                      <a:r>
                        <a:rPr lang="ru-RU" sz="900" b="0" i="0" u="none" strike="noStrike" kern="1200" dirty="0">
                          <a:solidFill>
                            <a:srgbClr val="000000"/>
                          </a:solidFill>
                          <a:effectLst/>
                          <a:latin typeface="Times New Roman"/>
                          <a:ea typeface="+mn-ea"/>
                          <a:cs typeface="+mn-cs"/>
                        </a:rPr>
                        <a:t>0,193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fontAlgn="ctr" latinLnBrk="0" hangingPunct="1"/>
                      <a:r>
                        <a:rPr lang="ru-RU" sz="900" b="0" i="0" u="none" strike="noStrike" kern="1200" dirty="0">
                          <a:solidFill>
                            <a:srgbClr val="000000"/>
                          </a:solidFill>
                          <a:effectLst/>
                          <a:latin typeface="Times New Roman"/>
                          <a:ea typeface="+mn-ea"/>
                          <a:cs typeface="+mn-cs"/>
                        </a:rPr>
                        <a:t>0,010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fontAlgn="ctr" latinLnBrk="0" hangingPunct="1"/>
                      <a:r>
                        <a:rPr lang="ru-RU" sz="900" b="0" i="0" u="none" strike="noStrike" kern="1200" dirty="0">
                          <a:solidFill>
                            <a:srgbClr val="000000"/>
                          </a:solidFill>
                          <a:effectLst/>
                          <a:latin typeface="Times New Roman"/>
                          <a:ea typeface="+mn-ea"/>
                          <a:cs typeface="+mn-cs"/>
                        </a:rPr>
                        <a:t>0,871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fontAlgn="ctr" latinLnBrk="0" hangingPunct="1"/>
                      <a:r>
                        <a:rPr lang="ru-RU" sz="900" b="0" i="0" u="none" strike="noStrike" kern="1200" dirty="0">
                          <a:solidFill>
                            <a:srgbClr val="000000"/>
                          </a:solidFill>
                          <a:effectLst/>
                          <a:latin typeface="Times New Roman"/>
                          <a:ea typeface="+mn-ea"/>
                          <a:cs typeface="+mn-cs"/>
                        </a:rPr>
                        <a:t>0,654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262656028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43608" y="51470"/>
            <a:ext cx="7920880" cy="936104"/>
          </a:xfrm>
        </p:spPr>
        <p:txBody>
          <a:bodyPr anchor="t">
            <a:noAutofit/>
          </a:bodyPr>
          <a:lstStyle/>
          <a:p>
            <a:pPr marL="457200" marR="0" lvl="1" indent="0" algn="ctr" defTabSz="914400" rtl="0" eaLnBrk="1" fontAlgn="ctr" latinLnBrk="0" hangingPunct="1">
              <a:lnSpc>
                <a:spcPct val="100000"/>
              </a:lnSpc>
              <a:spcBef>
                <a:spcPct val="0"/>
              </a:spcBef>
              <a:spcAft>
                <a:spcPts val="0"/>
              </a:spcAft>
              <a:tabLst/>
              <a:defRPr/>
            </a:pPr>
            <a:r>
              <a:rPr lang="ru-RU" sz="15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
            </a:r>
            <a:br>
              <a:rPr lang="ru-RU" sz="15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br>
            <a:r>
              <a:rPr lang="ru-RU" sz="15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Информация о расходах бюджета с учетом интересов целевых групп пользователей, на которые направлены мероприятия муниципальных программ</a:t>
            </a:r>
            <a:endParaRPr lang="ru-RU" sz="15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endParaRPr>
          </a:p>
        </p:txBody>
      </p:sp>
      <p:sp>
        <p:nvSpPr>
          <p:cNvPr id="3" name="Прямоугольник 2"/>
          <p:cNvSpPr/>
          <p:nvPr/>
        </p:nvSpPr>
        <p:spPr>
          <a:xfrm>
            <a:off x="1043608" y="1131590"/>
            <a:ext cx="7056784" cy="677108"/>
          </a:xfrm>
          <a:prstGeom prst="rect">
            <a:avLst/>
          </a:prstGeom>
        </p:spPr>
        <p:txBody>
          <a:bodyPr wrap="square">
            <a:spAutoFit/>
          </a:bodyPr>
          <a:lstStyle/>
          <a:p>
            <a:endParaRPr lang="ru-RU" sz="1400" dirty="0" smtClean="0">
              <a:solidFill>
                <a:srgbClr val="271A52"/>
              </a:solidFill>
            </a:endParaRPr>
          </a:p>
          <a:p>
            <a:endParaRPr lang="ru-RU" sz="1200" dirty="0" smtClean="0">
              <a:solidFill>
                <a:prstClr val="black"/>
              </a:solidFill>
            </a:endParaRPr>
          </a:p>
          <a:p>
            <a:endParaRPr lang="ru-RU" sz="1200" dirty="0">
              <a:solidFill>
                <a:prstClr val="black"/>
              </a:solidFill>
            </a:endParaRPr>
          </a:p>
        </p:txBody>
      </p:sp>
      <p:graphicFrame>
        <p:nvGraphicFramePr>
          <p:cNvPr id="6" name="Таблица 5"/>
          <p:cNvGraphicFramePr>
            <a:graphicFrameLocks noGrp="1"/>
          </p:cNvGraphicFramePr>
          <p:nvPr>
            <p:extLst>
              <p:ext uri="{D42A27DB-BD31-4B8C-83A1-F6EECF244321}">
                <p14:modId xmlns:p14="http://schemas.microsoft.com/office/powerpoint/2010/main" val="3168054120"/>
              </p:ext>
            </p:extLst>
          </p:nvPr>
        </p:nvGraphicFramePr>
        <p:xfrm>
          <a:off x="611560" y="1036514"/>
          <a:ext cx="8060432" cy="3831189"/>
        </p:xfrm>
        <a:graphic>
          <a:graphicData uri="http://schemas.openxmlformats.org/drawingml/2006/table">
            <a:tbl>
              <a:tblPr/>
              <a:tblGrid>
                <a:gridCol w="1165186"/>
                <a:gridCol w="904544"/>
                <a:gridCol w="862433"/>
                <a:gridCol w="864118"/>
                <a:gridCol w="902858"/>
                <a:gridCol w="904544"/>
                <a:gridCol w="716528"/>
                <a:gridCol w="1740221"/>
              </a:tblGrid>
              <a:tr h="69039">
                <a:tc rowSpan="2">
                  <a:txBody>
                    <a:bodyPr/>
                    <a:lstStyle/>
                    <a:p>
                      <a:pPr algn="ctr" rtl="0" fontAlgn="ctr"/>
                      <a:r>
                        <a:rPr lang="ru-RU" sz="900" b="1" i="0" u="none" strike="noStrike" dirty="0">
                          <a:solidFill>
                            <a:srgbClr val="000000"/>
                          </a:solidFill>
                          <a:effectLst/>
                          <a:latin typeface="Times New Roman" pitchFamily="18" charset="0"/>
                          <a:cs typeface="Times New Roman" pitchFamily="18" charset="0"/>
                        </a:rPr>
                        <a:t>Меры поддержки</a:t>
                      </a: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rtl="0" fontAlgn="ctr"/>
                      <a:r>
                        <a:rPr lang="ru-RU" sz="800" b="1" i="0" u="none" strike="noStrike" dirty="0">
                          <a:solidFill>
                            <a:srgbClr val="000000"/>
                          </a:solidFill>
                          <a:effectLst/>
                          <a:latin typeface="Times New Roman" pitchFamily="18" charset="0"/>
                          <a:cs typeface="Times New Roman" pitchFamily="18" charset="0"/>
                        </a:rPr>
                        <a:t>План </a:t>
                      </a:r>
                      <a:r>
                        <a:rPr lang="ru-RU" sz="800" b="1" i="0" u="none" strike="noStrike" dirty="0" smtClean="0">
                          <a:solidFill>
                            <a:srgbClr val="000000"/>
                          </a:solidFill>
                          <a:effectLst/>
                          <a:latin typeface="Times New Roman" pitchFamily="18" charset="0"/>
                          <a:cs typeface="Times New Roman" pitchFamily="18" charset="0"/>
                        </a:rPr>
                        <a:t>2025 </a:t>
                      </a:r>
                      <a:r>
                        <a:rPr lang="ru-RU" sz="800" b="1" i="0" u="none" strike="noStrike" dirty="0">
                          <a:solidFill>
                            <a:srgbClr val="000000"/>
                          </a:solidFill>
                          <a:effectLst/>
                          <a:latin typeface="Times New Roman" pitchFamily="18" charset="0"/>
                          <a:cs typeface="Times New Roman" pitchFamily="18" charset="0"/>
                        </a:rPr>
                        <a:t>год</a:t>
                      </a: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endParaRPr lang="ru-RU"/>
                    </a:p>
                  </a:txBody>
                  <a:tcPr/>
                </a:tc>
                <a:tc gridSpan="2">
                  <a:txBody>
                    <a:bodyPr/>
                    <a:lstStyle/>
                    <a:p>
                      <a:pPr algn="ctr" rtl="0" fontAlgn="ctr"/>
                      <a:r>
                        <a:rPr lang="ru-RU" sz="800" b="1" i="0" u="none" strike="noStrike" dirty="0">
                          <a:solidFill>
                            <a:srgbClr val="000000"/>
                          </a:solidFill>
                          <a:effectLst/>
                          <a:latin typeface="Times New Roman" pitchFamily="18" charset="0"/>
                          <a:cs typeface="Times New Roman" pitchFamily="18" charset="0"/>
                        </a:rPr>
                        <a:t>План </a:t>
                      </a:r>
                      <a:r>
                        <a:rPr lang="ru-RU" sz="800" b="1" i="0" u="none" strike="noStrike" dirty="0" smtClean="0">
                          <a:solidFill>
                            <a:srgbClr val="000000"/>
                          </a:solidFill>
                          <a:effectLst/>
                          <a:latin typeface="Times New Roman" pitchFamily="18" charset="0"/>
                          <a:cs typeface="Times New Roman" pitchFamily="18" charset="0"/>
                        </a:rPr>
                        <a:t>2026 </a:t>
                      </a:r>
                      <a:r>
                        <a:rPr lang="ru-RU" sz="800" b="1" i="0" u="none" strike="noStrike" dirty="0">
                          <a:solidFill>
                            <a:srgbClr val="000000"/>
                          </a:solidFill>
                          <a:effectLst/>
                          <a:latin typeface="Times New Roman" pitchFamily="18" charset="0"/>
                          <a:cs typeface="Times New Roman" pitchFamily="18" charset="0"/>
                        </a:rPr>
                        <a:t>год</a:t>
                      </a: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endParaRPr lang="ru-RU"/>
                    </a:p>
                  </a:txBody>
                  <a:tcPr/>
                </a:tc>
                <a:tc gridSpan="2">
                  <a:txBody>
                    <a:bodyPr/>
                    <a:lstStyle/>
                    <a:p>
                      <a:pPr algn="ctr" rtl="0" fontAlgn="ctr"/>
                      <a:r>
                        <a:rPr lang="ru-RU" sz="800" b="1" i="0" u="none" strike="noStrike" dirty="0">
                          <a:solidFill>
                            <a:srgbClr val="000000"/>
                          </a:solidFill>
                          <a:effectLst/>
                          <a:latin typeface="Times New Roman" pitchFamily="18" charset="0"/>
                          <a:cs typeface="Times New Roman" pitchFamily="18" charset="0"/>
                        </a:rPr>
                        <a:t>План </a:t>
                      </a:r>
                      <a:r>
                        <a:rPr lang="ru-RU" sz="800" b="1" i="0" u="none" strike="noStrike" dirty="0" smtClean="0">
                          <a:solidFill>
                            <a:srgbClr val="000000"/>
                          </a:solidFill>
                          <a:effectLst/>
                          <a:latin typeface="Times New Roman" pitchFamily="18" charset="0"/>
                          <a:cs typeface="Times New Roman" pitchFamily="18" charset="0"/>
                        </a:rPr>
                        <a:t>2027 </a:t>
                      </a:r>
                      <a:r>
                        <a:rPr lang="ru-RU" sz="800" b="1" i="0" u="none" strike="noStrike" dirty="0">
                          <a:solidFill>
                            <a:srgbClr val="000000"/>
                          </a:solidFill>
                          <a:effectLst/>
                          <a:latin typeface="Times New Roman" pitchFamily="18" charset="0"/>
                          <a:cs typeface="Times New Roman" pitchFamily="18" charset="0"/>
                        </a:rPr>
                        <a:t>год</a:t>
                      </a: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endParaRPr lang="ru-RU"/>
                    </a:p>
                  </a:txBody>
                  <a:tcPr/>
                </a:tc>
                <a:tc rowSpan="2">
                  <a:txBody>
                    <a:bodyPr/>
                    <a:lstStyle/>
                    <a:p>
                      <a:pPr algn="ctr" fontAlgn="ctr"/>
                      <a:r>
                        <a:rPr lang="ru-RU" sz="800" b="1" i="0" u="none" strike="noStrike" dirty="0">
                          <a:solidFill>
                            <a:srgbClr val="000000"/>
                          </a:solidFill>
                          <a:effectLst/>
                          <a:latin typeface="Times New Roman" pitchFamily="18" charset="0"/>
                          <a:cs typeface="Times New Roman" pitchFamily="18" charset="0"/>
                        </a:rPr>
                        <a:t>НПА, которым установлены меры </a:t>
                      </a:r>
                      <a:r>
                        <a:rPr lang="ru-RU" sz="800" b="1" i="0" u="none" strike="noStrike" dirty="0" smtClean="0">
                          <a:solidFill>
                            <a:srgbClr val="000000"/>
                          </a:solidFill>
                          <a:effectLst/>
                          <a:latin typeface="Times New Roman" pitchFamily="18" charset="0"/>
                          <a:cs typeface="Times New Roman" pitchFamily="18" charset="0"/>
                        </a:rPr>
                        <a:t>социальной</a:t>
                      </a:r>
                      <a:r>
                        <a:rPr lang="ru-RU" sz="800" b="1" i="0" u="none" strike="noStrike" baseline="0" dirty="0" smtClean="0">
                          <a:solidFill>
                            <a:srgbClr val="000000"/>
                          </a:solidFill>
                          <a:effectLst/>
                          <a:latin typeface="Times New Roman" pitchFamily="18" charset="0"/>
                          <a:cs typeface="Times New Roman" pitchFamily="18" charset="0"/>
                        </a:rPr>
                        <a:t> </a:t>
                      </a:r>
                      <a:r>
                        <a:rPr lang="ru-RU" sz="800" b="1" i="0" u="none" strike="noStrike" dirty="0" smtClean="0">
                          <a:solidFill>
                            <a:srgbClr val="000000"/>
                          </a:solidFill>
                          <a:effectLst/>
                          <a:latin typeface="Times New Roman" pitchFamily="18" charset="0"/>
                          <a:cs typeface="Times New Roman" pitchFamily="18" charset="0"/>
                        </a:rPr>
                        <a:t>поддержки</a:t>
                      </a:r>
                      <a:endParaRPr lang="ru-RU" sz="800" b="1" i="0" u="none" strike="noStrike" dirty="0">
                        <a:solidFill>
                          <a:srgbClr val="000000"/>
                        </a:solidFill>
                        <a:effectLst/>
                        <a:latin typeface="Times New Roman" pitchFamily="18" charset="0"/>
                        <a:cs typeface="Times New Roman" pitchFamily="18" charset="0"/>
                      </a:endParaRP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276157">
                <a:tc vMerge="1">
                  <a:txBody>
                    <a:bodyPr/>
                    <a:lstStyle/>
                    <a:p>
                      <a:endParaRPr lang="ru-RU"/>
                    </a:p>
                  </a:txBody>
                  <a:tcPr/>
                </a:tc>
                <a:tc>
                  <a:txBody>
                    <a:bodyPr/>
                    <a:lstStyle/>
                    <a:p>
                      <a:pPr algn="ctr" rtl="0" fontAlgn="ctr"/>
                      <a:r>
                        <a:rPr lang="ru-RU" sz="800" b="1" i="0" u="none" strike="noStrike" dirty="0">
                          <a:solidFill>
                            <a:srgbClr val="000000"/>
                          </a:solidFill>
                          <a:effectLst/>
                          <a:latin typeface="Times New Roman" pitchFamily="18" charset="0"/>
                          <a:cs typeface="Times New Roman" pitchFamily="18" charset="0"/>
                        </a:rPr>
                        <a:t>Целевая группа, численность получателей</a:t>
                      </a: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rtl="0" fontAlgn="ctr"/>
                      <a:r>
                        <a:rPr lang="ru-RU" sz="800" b="1" i="0" u="none" strike="noStrike" dirty="0" smtClean="0">
                          <a:solidFill>
                            <a:srgbClr val="000000"/>
                          </a:solidFill>
                          <a:effectLst/>
                          <a:latin typeface="Times New Roman" pitchFamily="18" charset="0"/>
                          <a:cs typeface="Times New Roman" pitchFamily="18" charset="0"/>
                        </a:rPr>
                        <a:t>Объем </a:t>
                      </a:r>
                      <a:r>
                        <a:rPr lang="ru-RU" sz="800" b="1" i="0" u="none" strike="noStrike" dirty="0">
                          <a:solidFill>
                            <a:srgbClr val="000000"/>
                          </a:solidFill>
                          <a:effectLst/>
                          <a:latin typeface="Times New Roman" pitchFamily="18" charset="0"/>
                          <a:cs typeface="Times New Roman" pitchFamily="18" charset="0"/>
                        </a:rPr>
                        <a:t>расходов (тыс. рублей)</a:t>
                      </a: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rtl="0" fontAlgn="ctr"/>
                      <a:r>
                        <a:rPr lang="ru-RU" sz="800" b="1" i="0" u="none" strike="noStrike" dirty="0">
                          <a:solidFill>
                            <a:srgbClr val="000000"/>
                          </a:solidFill>
                          <a:effectLst/>
                          <a:latin typeface="Times New Roman" pitchFamily="18" charset="0"/>
                          <a:cs typeface="Times New Roman" pitchFamily="18" charset="0"/>
                        </a:rPr>
                        <a:t>Целевая группа, численность получателей</a:t>
                      </a: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rtl="0" fontAlgn="ctr"/>
                      <a:r>
                        <a:rPr lang="ru-RU" sz="800" b="1" i="0" u="none" strike="noStrike" dirty="0" smtClean="0">
                          <a:solidFill>
                            <a:srgbClr val="000000"/>
                          </a:solidFill>
                          <a:effectLst/>
                          <a:latin typeface="Times New Roman" pitchFamily="18" charset="0"/>
                          <a:cs typeface="Times New Roman" pitchFamily="18" charset="0"/>
                        </a:rPr>
                        <a:t>Объем </a:t>
                      </a:r>
                      <a:r>
                        <a:rPr lang="ru-RU" sz="800" b="1" i="0" u="none" strike="noStrike" dirty="0">
                          <a:solidFill>
                            <a:srgbClr val="000000"/>
                          </a:solidFill>
                          <a:effectLst/>
                          <a:latin typeface="Times New Roman" pitchFamily="18" charset="0"/>
                          <a:cs typeface="Times New Roman" pitchFamily="18" charset="0"/>
                        </a:rPr>
                        <a:t>расходов (тыс. рублей)</a:t>
                      </a: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rtl="0" fontAlgn="ctr"/>
                      <a:r>
                        <a:rPr lang="ru-RU" sz="800" b="1" i="0" u="none" strike="noStrike" dirty="0">
                          <a:solidFill>
                            <a:srgbClr val="000000"/>
                          </a:solidFill>
                          <a:effectLst/>
                          <a:latin typeface="Times New Roman" pitchFamily="18" charset="0"/>
                          <a:cs typeface="Times New Roman" pitchFamily="18" charset="0"/>
                        </a:rPr>
                        <a:t>Целевая группа, численность получателей</a:t>
                      </a: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rtl="0" fontAlgn="ctr"/>
                      <a:r>
                        <a:rPr lang="ru-RU" sz="800" b="1" i="0" u="none" strike="noStrike" dirty="0" smtClean="0">
                          <a:solidFill>
                            <a:srgbClr val="000000"/>
                          </a:solidFill>
                          <a:effectLst/>
                          <a:latin typeface="Times New Roman" pitchFamily="18" charset="0"/>
                          <a:cs typeface="Times New Roman" pitchFamily="18" charset="0"/>
                        </a:rPr>
                        <a:t>Объем </a:t>
                      </a:r>
                      <a:r>
                        <a:rPr lang="ru-RU" sz="800" b="1" i="0" u="none" strike="noStrike" dirty="0">
                          <a:solidFill>
                            <a:srgbClr val="000000"/>
                          </a:solidFill>
                          <a:effectLst/>
                          <a:latin typeface="Times New Roman" pitchFamily="18" charset="0"/>
                          <a:cs typeface="Times New Roman" pitchFamily="18" charset="0"/>
                        </a:rPr>
                        <a:t>расходов (тыс. рублей)</a:t>
                      </a: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vMerge="1">
                  <a:txBody>
                    <a:bodyPr/>
                    <a:lstStyle/>
                    <a:p>
                      <a:endParaRPr lang="ru-RU"/>
                    </a:p>
                  </a:txBody>
                  <a:tcPr/>
                </a:tc>
              </a:tr>
              <a:tr h="107010">
                <a:tc gridSpan="8">
                  <a:txBody>
                    <a:bodyPr/>
                    <a:lstStyle/>
                    <a:p>
                      <a:pPr algn="ctr" rtl="0" fontAlgn="ctr"/>
                      <a:r>
                        <a:rPr lang="ru-RU" sz="800" b="1" i="0" u="none" strike="noStrike" dirty="0">
                          <a:solidFill>
                            <a:srgbClr val="000000"/>
                          </a:solidFill>
                          <a:effectLst/>
                          <a:latin typeface="Times New Roman" pitchFamily="18" charset="0"/>
                          <a:cs typeface="Times New Roman" pitchFamily="18" charset="0"/>
                        </a:rPr>
                        <a:t>Муниципальная программа "Здравоохранение"</a:t>
                      </a:r>
                    </a:p>
                  </a:txBody>
                  <a:tcPr marL="3565" marR="3565" marT="356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698917">
                <a:tc>
                  <a:txBody>
                    <a:bodyPr/>
                    <a:lstStyle/>
                    <a:p>
                      <a:pPr algn="ctr" rtl="0" fontAlgn="t"/>
                      <a:r>
                        <a:rPr lang="ru-RU" sz="800" b="0" i="0" u="none" strike="noStrike" dirty="0" smtClean="0">
                          <a:solidFill>
                            <a:srgbClr val="000000"/>
                          </a:solidFill>
                          <a:effectLst/>
                          <a:latin typeface="Times New Roman" pitchFamily="18" charset="0"/>
                          <a:cs typeface="Times New Roman" pitchFamily="18" charset="0"/>
                        </a:rPr>
                        <a:t>Единовременная выплата молодым специалистам и специалистам (при условии их переезда из субъектов РФ) при трудоустройстве на работу</a:t>
                      </a:r>
                      <a:endParaRPr lang="ru-RU" sz="800" b="0" i="0" u="none" strike="noStrike" dirty="0">
                        <a:solidFill>
                          <a:srgbClr val="000000"/>
                        </a:solidFill>
                        <a:effectLst/>
                        <a:latin typeface="Times New Roman" pitchFamily="18" charset="0"/>
                        <a:cs typeface="Times New Roman" pitchFamily="18" charset="0"/>
                      </a:endParaRP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t"/>
                      <a:r>
                        <a:rPr lang="ru-RU" sz="800" b="0" i="0" u="none" strike="noStrike" dirty="0">
                          <a:solidFill>
                            <a:srgbClr val="000000"/>
                          </a:solidFill>
                          <a:effectLst/>
                          <a:latin typeface="Times New Roman" pitchFamily="18" charset="0"/>
                          <a:cs typeface="Times New Roman" pitchFamily="18" charset="0"/>
                        </a:rPr>
                        <a:t>Врачи, </a:t>
                      </a:r>
                      <a:r>
                        <a:rPr lang="ru-RU" sz="800" b="1" i="0" u="none" strike="noStrike" dirty="0">
                          <a:solidFill>
                            <a:srgbClr val="000000"/>
                          </a:solidFill>
                          <a:effectLst/>
                          <a:latin typeface="Times New Roman" pitchFamily="18" charset="0"/>
                          <a:cs typeface="Times New Roman" pitchFamily="18" charset="0"/>
                        </a:rPr>
                        <a:t>4</a:t>
                      </a:r>
                      <a:r>
                        <a:rPr lang="ru-RU" sz="800" b="1" i="0" u="none" strike="noStrike" dirty="0" smtClean="0">
                          <a:solidFill>
                            <a:srgbClr val="000000"/>
                          </a:solidFill>
                          <a:effectLst/>
                          <a:latin typeface="Times New Roman" pitchFamily="18" charset="0"/>
                          <a:cs typeface="Times New Roman" pitchFamily="18" charset="0"/>
                        </a:rPr>
                        <a:t>1 </a:t>
                      </a:r>
                      <a:r>
                        <a:rPr lang="ru-RU" sz="800" b="1" i="0" u="none" strike="noStrike" dirty="0">
                          <a:solidFill>
                            <a:srgbClr val="000000"/>
                          </a:solidFill>
                          <a:effectLst/>
                          <a:latin typeface="Times New Roman" pitchFamily="18" charset="0"/>
                          <a:cs typeface="Times New Roman" pitchFamily="18" charset="0"/>
                        </a:rPr>
                        <a:t>чел.</a:t>
                      </a:r>
                      <a:endParaRPr lang="ru-RU" sz="800" b="0" i="0" u="none" strike="noStrike" dirty="0">
                        <a:solidFill>
                          <a:srgbClr val="000000"/>
                        </a:solidFill>
                        <a:effectLst/>
                        <a:latin typeface="Times New Roman" pitchFamily="18" charset="0"/>
                        <a:cs typeface="Times New Roman" pitchFamily="18" charset="0"/>
                      </a:endParaRP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t"/>
                      <a:r>
                        <a:rPr lang="ru-RU" sz="800" b="0" i="0" u="none" strike="noStrike" dirty="0" smtClean="0">
                          <a:solidFill>
                            <a:srgbClr val="000000"/>
                          </a:solidFill>
                          <a:effectLst/>
                          <a:latin typeface="Times New Roman" pitchFamily="18" charset="0"/>
                          <a:cs typeface="Times New Roman" pitchFamily="18" charset="0"/>
                        </a:rPr>
                        <a:t>908</a:t>
                      </a:r>
                      <a:endParaRPr lang="ru-RU" sz="800" b="0" i="0" u="none" strike="noStrike" dirty="0">
                        <a:solidFill>
                          <a:srgbClr val="000000"/>
                        </a:solidFill>
                        <a:effectLst/>
                        <a:latin typeface="Times New Roman" pitchFamily="18" charset="0"/>
                        <a:cs typeface="Times New Roman" pitchFamily="18" charset="0"/>
                      </a:endParaRP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t"/>
                      <a:r>
                        <a:rPr lang="ru-RU" sz="800" b="0" i="0" u="none" strike="noStrike" dirty="0">
                          <a:solidFill>
                            <a:srgbClr val="000000"/>
                          </a:solidFill>
                          <a:effectLst/>
                          <a:latin typeface="Times New Roman" pitchFamily="18" charset="0"/>
                          <a:cs typeface="Times New Roman" pitchFamily="18" charset="0"/>
                        </a:rPr>
                        <a:t>Врачи, </a:t>
                      </a:r>
                      <a:r>
                        <a:rPr lang="ru-RU" sz="800" b="1" i="0" u="none" strike="noStrike" dirty="0" smtClean="0">
                          <a:solidFill>
                            <a:srgbClr val="000000"/>
                          </a:solidFill>
                          <a:effectLst/>
                          <a:latin typeface="Times New Roman" pitchFamily="18" charset="0"/>
                          <a:cs typeface="Times New Roman" pitchFamily="18" charset="0"/>
                        </a:rPr>
                        <a:t>41 </a:t>
                      </a:r>
                      <a:r>
                        <a:rPr lang="ru-RU" sz="800" b="1" i="0" u="none" strike="noStrike" dirty="0">
                          <a:solidFill>
                            <a:srgbClr val="000000"/>
                          </a:solidFill>
                          <a:effectLst/>
                          <a:latin typeface="Times New Roman" pitchFamily="18" charset="0"/>
                          <a:cs typeface="Times New Roman" pitchFamily="18" charset="0"/>
                        </a:rPr>
                        <a:t>чел.</a:t>
                      </a:r>
                      <a:endParaRPr lang="ru-RU" sz="800" b="0" i="0" u="none" strike="noStrike" dirty="0">
                        <a:solidFill>
                          <a:srgbClr val="000000"/>
                        </a:solidFill>
                        <a:effectLst/>
                        <a:latin typeface="Times New Roman" pitchFamily="18" charset="0"/>
                        <a:cs typeface="Times New Roman" pitchFamily="18" charset="0"/>
                      </a:endParaRP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t"/>
                      <a:r>
                        <a:rPr lang="ru-RU" sz="800" b="0" i="0" u="none" strike="noStrike" dirty="0" smtClean="0">
                          <a:solidFill>
                            <a:srgbClr val="000000"/>
                          </a:solidFill>
                          <a:effectLst/>
                          <a:latin typeface="Times New Roman" pitchFamily="18" charset="0"/>
                          <a:cs typeface="Times New Roman" pitchFamily="18" charset="0"/>
                        </a:rPr>
                        <a:t>950</a:t>
                      </a:r>
                      <a:endParaRPr lang="ru-RU" sz="800" b="0" i="0" u="none" strike="noStrike" dirty="0">
                        <a:solidFill>
                          <a:srgbClr val="000000"/>
                        </a:solidFill>
                        <a:effectLst/>
                        <a:latin typeface="Times New Roman" pitchFamily="18" charset="0"/>
                        <a:cs typeface="Times New Roman" pitchFamily="18" charset="0"/>
                      </a:endParaRP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t"/>
                      <a:r>
                        <a:rPr lang="ru-RU" sz="800" b="0" i="0" u="none" strike="noStrike" dirty="0">
                          <a:solidFill>
                            <a:srgbClr val="000000"/>
                          </a:solidFill>
                          <a:effectLst/>
                          <a:latin typeface="Times New Roman" pitchFamily="18" charset="0"/>
                          <a:cs typeface="Times New Roman" pitchFamily="18" charset="0"/>
                        </a:rPr>
                        <a:t>Врачи, </a:t>
                      </a:r>
                      <a:r>
                        <a:rPr lang="ru-RU" sz="800" b="1" i="0" u="none" strike="noStrike" dirty="0" smtClean="0">
                          <a:solidFill>
                            <a:srgbClr val="000000"/>
                          </a:solidFill>
                          <a:effectLst/>
                          <a:latin typeface="Times New Roman" pitchFamily="18" charset="0"/>
                          <a:cs typeface="Times New Roman" pitchFamily="18" charset="0"/>
                        </a:rPr>
                        <a:t>41 </a:t>
                      </a:r>
                      <a:r>
                        <a:rPr lang="ru-RU" sz="800" b="1" i="0" u="none" strike="noStrike" dirty="0">
                          <a:solidFill>
                            <a:srgbClr val="000000"/>
                          </a:solidFill>
                          <a:effectLst/>
                          <a:latin typeface="Times New Roman" pitchFamily="18" charset="0"/>
                          <a:cs typeface="Times New Roman" pitchFamily="18" charset="0"/>
                        </a:rPr>
                        <a:t>чел.</a:t>
                      </a:r>
                      <a:endParaRPr lang="ru-RU" sz="800" b="0" i="0" u="none" strike="noStrike" dirty="0">
                        <a:solidFill>
                          <a:srgbClr val="000000"/>
                        </a:solidFill>
                        <a:effectLst/>
                        <a:latin typeface="Times New Roman" pitchFamily="18" charset="0"/>
                        <a:cs typeface="Times New Roman" pitchFamily="18" charset="0"/>
                      </a:endParaRP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t"/>
                      <a:r>
                        <a:rPr lang="ru-RU" sz="800" b="0" i="0" u="none" strike="noStrike" dirty="0" smtClean="0">
                          <a:solidFill>
                            <a:srgbClr val="000000"/>
                          </a:solidFill>
                          <a:effectLst/>
                          <a:latin typeface="Times New Roman" pitchFamily="18" charset="0"/>
                          <a:cs typeface="Times New Roman" pitchFamily="18" charset="0"/>
                        </a:rPr>
                        <a:t>990</a:t>
                      </a:r>
                      <a:endParaRPr lang="ru-RU" sz="800" b="0" i="0" u="none" strike="noStrike" dirty="0">
                        <a:solidFill>
                          <a:srgbClr val="000000"/>
                        </a:solidFill>
                        <a:effectLst/>
                        <a:latin typeface="Times New Roman" pitchFamily="18" charset="0"/>
                        <a:cs typeface="Times New Roman" pitchFamily="18" charset="0"/>
                      </a:endParaRP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rowSpan="3">
                  <a:txBody>
                    <a:bodyPr/>
                    <a:lstStyle/>
                    <a:p>
                      <a:pPr algn="ctr" fontAlgn="t"/>
                      <a:r>
                        <a:rPr lang="ru-RU" sz="500" b="0" i="0" u="none" strike="noStrike" dirty="0" smtClean="0">
                          <a:solidFill>
                            <a:srgbClr val="000000"/>
                          </a:solidFill>
                          <a:effectLst/>
                          <a:latin typeface="Times New Roman" pitchFamily="18" charset="0"/>
                          <a:cs typeface="Times New Roman" pitchFamily="18" charset="0"/>
                        </a:rPr>
                        <a:t>Решение Совета Депутатов Городского округа Подольск Московской области от  11.02.2021г. № 7/10 "О  стимулировании привлечения  медицинских работников, студентов и ординаторов, обучающихся в образовательных  организациях высшего образования по программам  медицинского образования, для работы в государственных  медицинских организациях, находящихся  на территории муниципального образования  "Городской округ Подольск Московской области" и подведомственных  Министерству здравоохранения Московской области". Постановление Администрации Городского округа Подольск от 08.04.2024 г. № 1100-П. "О реализации стимулирования привлечения  медицинских работников, лиц, обучающихся в образовательных организациях по образовательным программам среднего профессионального и высшего образования, для работы в государственных  медицинских организациях, находящихся  на территории муниципального образования  "Городской округ Подольск Московской области" и подведомственных  Министерству здравоохранения Московской области"</a:t>
                      </a:r>
                      <a:endParaRPr lang="ru-RU" sz="500" b="0" i="0" u="none" strike="noStrike" dirty="0">
                        <a:solidFill>
                          <a:srgbClr val="000000"/>
                        </a:solidFill>
                        <a:effectLst/>
                        <a:latin typeface="Times New Roman" pitchFamily="18" charset="0"/>
                        <a:cs typeface="Times New Roman" pitchFamily="18" charset="0"/>
                      </a:endParaRPr>
                    </a:p>
                  </a:txBody>
                  <a:tcPr marL="3565" marR="3565" marT="35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r>
              <a:tr h="561992">
                <a:tc>
                  <a:txBody>
                    <a:bodyPr/>
                    <a:lstStyle/>
                    <a:p>
                      <a:pPr algn="ctr" rtl="0" fontAlgn="t"/>
                      <a:r>
                        <a:rPr lang="ru-RU" sz="800" b="0" i="0" u="none" strike="noStrike" dirty="0" smtClean="0">
                          <a:solidFill>
                            <a:srgbClr val="000000"/>
                          </a:solidFill>
                          <a:effectLst/>
                          <a:latin typeface="Times New Roman" pitchFamily="18" charset="0"/>
                          <a:cs typeface="Times New Roman" pitchFamily="18" charset="0"/>
                        </a:rPr>
                        <a:t>Ежемесячная стипендия </a:t>
                      </a:r>
                      <a:r>
                        <a:rPr lang="ru-RU" sz="800" b="0" i="0" u="none" strike="noStrike" dirty="0">
                          <a:solidFill>
                            <a:srgbClr val="000000"/>
                          </a:solidFill>
                          <a:effectLst/>
                          <a:latin typeface="Times New Roman" pitchFamily="18" charset="0"/>
                          <a:cs typeface="Times New Roman" pitchFamily="18" charset="0"/>
                        </a:rPr>
                        <a:t>в течении учебного года сентябрь-май</a:t>
                      </a: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t"/>
                      <a:r>
                        <a:rPr lang="ru-RU" sz="800" b="0" i="0" u="none" strike="noStrike" dirty="0">
                          <a:solidFill>
                            <a:srgbClr val="000000"/>
                          </a:solidFill>
                          <a:effectLst/>
                          <a:latin typeface="Times New Roman" pitchFamily="18" charset="0"/>
                          <a:cs typeface="Times New Roman" pitchFamily="18" charset="0"/>
                        </a:rPr>
                        <a:t>Студенты медицинских </a:t>
                      </a:r>
                      <a:r>
                        <a:rPr lang="ru-RU" sz="800" b="0" i="0" u="none" strike="noStrike" dirty="0" smtClean="0">
                          <a:solidFill>
                            <a:srgbClr val="000000"/>
                          </a:solidFill>
                          <a:effectLst/>
                          <a:latin typeface="Times New Roman" pitchFamily="18" charset="0"/>
                          <a:cs typeface="Times New Roman" pitchFamily="18" charset="0"/>
                        </a:rPr>
                        <a:t>ВУЗов</a:t>
                      </a:r>
                      <a:r>
                        <a:rPr lang="ru-RU" sz="800" b="0" i="0" u="none" strike="noStrike" dirty="0">
                          <a:solidFill>
                            <a:srgbClr val="000000"/>
                          </a:solidFill>
                          <a:effectLst/>
                          <a:latin typeface="Times New Roman" pitchFamily="18" charset="0"/>
                          <a:cs typeface="Times New Roman" pitchFamily="18" charset="0"/>
                        </a:rPr>
                        <a:t>, </a:t>
                      </a:r>
                      <a:r>
                        <a:rPr lang="ru-RU" sz="800" b="1" i="0" u="none" strike="noStrike" dirty="0">
                          <a:solidFill>
                            <a:srgbClr val="000000"/>
                          </a:solidFill>
                          <a:effectLst/>
                          <a:latin typeface="Times New Roman" pitchFamily="18" charset="0"/>
                          <a:cs typeface="Times New Roman" pitchFamily="18" charset="0"/>
                        </a:rPr>
                        <a:t>100 чел.</a:t>
                      </a:r>
                      <a:endParaRPr lang="ru-RU" sz="800" b="0" i="0" u="none" strike="noStrike" dirty="0">
                        <a:solidFill>
                          <a:srgbClr val="000000"/>
                        </a:solidFill>
                        <a:effectLst/>
                        <a:latin typeface="Times New Roman" pitchFamily="18" charset="0"/>
                        <a:cs typeface="Times New Roman" pitchFamily="18" charset="0"/>
                      </a:endParaRP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t"/>
                      <a:r>
                        <a:rPr lang="ru-RU" sz="800" b="0" i="0" u="none" strike="noStrike" dirty="0">
                          <a:solidFill>
                            <a:srgbClr val="000000"/>
                          </a:solidFill>
                          <a:effectLst/>
                          <a:latin typeface="Times New Roman" pitchFamily="18" charset="0"/>
                          <a:cs typeface="Times New Roman" pitchFamily="18" charset="0"/>
                        </a:rPr>
                        <a:t>2 </a:t>
                      </a:r>
                      <a:r>
                        <a:rPr lang="ru-RU" sz="800" b="0" i="0" u="none" strike="noStrike" dirty="0" smtClean="0">
                          <a:solidFill>
                            <a:srgbClr val="000000"/>
                          </a:solidFill>
                          <a:effectLst/>
                          <a:latin typeface="Times New Roman" pitchFamily="18" charset="0"/>
                          <a:cs typeface="Times New Roman" pitchFamily="18" charset="0"/>
                        </a:rPr>
                        <a:t>000</a:t>
                      </a:r>
                      <a:endParaRPr lang="ru-RU" sz="800" b="0" i="0" u="none" strike="noStrike" dirty="0">
                        <a:solidFill>
                          <a:srgbClr val="000000"/>
                        </a:solidFill>
                        <a:effectLst/>
                        <a:latin typeface="Times New Roman" pitchFamily="18" charset="0"/>
                        <a:cs typeface="Times New Roman" pitchFamily="18" charset="0"/>
                      </a:endParaRP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t"/>
                      <a:r>
                        <a:rPr lang="ru-RU" sz="800" b="0" i="0" u="none" strike="noStrike" dirty="0">
                          <a:solidFill>
                            <a:srgbClr val="000000"/>
                          </a:solidFill>
                          <a:effectLst/>
                          <a:latin typeface="Times New Roman" pitchFamily="18" charset="0"/>
                          <a:cs typeface="Times New Roman" pitchFamily="18" charset="0"/>
                        </a:rPr>
                        <a:t>Студенты медицинских </a:t>
                      </a:r>
                      <a:r>
                        <a:rPr lang="ru-RU" sz="800" b="0" i="0" u="none" strike="noStrike" dirty="0" smtClean="0">
                          <a:solidFill>
                            <a:srgbClr val="000000"/>
                          </a:solidFill>
                          <a:effectLst/>
                          <a:latin typeface="Times New Roman" pitchFamily="18" charset="0"/>
                          <a:cs typeface="Times New Roman" pitchFamily="18" charset="0"/>
                        </a:rPr>
                        <a:t>ВУЗов</a:t>
                      </a:r>
                      <a:r>
                        <a:rPr lang="ru-RU" sz="800" b="0" i="0" u="none" strike="noStrike" dirty="0">
                          <a:solidFill>
                            <a:srgbClr val="000000"/>
                          </a:solidFill>
                          <a:effectLst/>
                          <a:latin typeface="Times New Roman" pitchFamily="18" charset="0"/>
                          <a:cs typeface="Times New Roman" pitchFamily="18" charset="0"/>
                        </a:rPr>
                        <a:t>, </a:t>
                      </a:r>
                      <a:r>
                        <a:rPr lang="ru-RU" sz="800" b="1" i="0" u="none" strike="noStrike" dirty="0">
                          <a:solidFill>
                            <a:srgbClr val="000000"/>
                          </a:solidFill>
                          <a:effectLst/>
                          <a:latin typeface="Times New Roman" pitchFamily="18" charset="0"/>
                          <a:cs typeface="Times New Roman" pitchFamily="18" charset="0"/>
                        </a:rPr>
                        <a:t>100 чел.</a:t>
                      </a:r>
                      <a:endParaRPr lang="ru-RU" sz="800" b="0" i="0" u="none" strike="noStrike" dirty="0">
                        <a:solidFill>
                          <a:srgbClr val="000000"/>
                        </a:solidFill>
                        <a:effectLst/>
                        <a:latin typeface="Times New Roman" pitchFamily="18" charset="0"/>
                        <a:cs typeface="Times New Roman" pitchFamily="18" charset="0"/>
                      </a:endParaRP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t"/>
                      <a:r>
                        <a:rPr lang="ru-RU" sz="800" b="0" i="0" u="none" strike="noStrike" dirty="0" smtClean="0">
                          <a:solidFill>
                            <a:srgbClr val="000000"/>
                          </a:solidFill>
                          <a:effectLst/>
                          <a:latin typeface="Times New Roman" pitchFamily="18" charset="0"/>
                          <a:cs typeface="Times New Roman" pitchFamily="18" charset="0"/>
                        </a:rPr>
                        <a:t>2 080</a:t>
                      </a:r>
                      <a:endParaRPr lang="ru-RU" sz="800" b="0" i="0" u="none" strike="noStrike" dirty="0">
                        <a:solidFill>
                          <a:srgbClr val="000000"/>
                        </a:solidFill>
                        <a:effectLst/>
                        <a:latin typeface="Times New Roman" pitchFamily="18" charset="0"/>
                        <a:cs typeface="Times New Roman" pitchFamily="18" charset="0"/>
                      </a:endParaRP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t"/>
                      <a:r>
                        <a:rPr lang="ru-RU" sz="800" b="0" i="0" u="none" strike="noStrike" dirty="0">
                          <a:solidFill>
                            <a:srgbClr val="000000"/>
                          </a:solidFill>
                          <a:effectLst/>
                          <a:latin typeface="Times New Roman" pitchFamily="18" charset="0"/>
                          <a:cs typeface="Times New Roman" pitchFamily="18" charset="0"/>
                        </a:rPr>
                        <a:t>Студенты медицинских </a:t>
                      </a:r>
                      <a:r>
                        <a:rPr lang="ru-RU" sz="800" b="0" i="0" u="none" strike="noStrike" dirty="0" smtClean="0">
                          <a:solidFill>
                            <a:srgbClr val="000000"/>
                          </a:solidFill>
                          <a:effectLst/>
                          <a:latin typeface="Times New Roman" pitchFamily="18" charset="0"/>
                          <a:cs typeface="Times New Roman" pitchFamily="18" charset="0"/>
                        </a:rPr>
                        <a:t>ВУЗов</a:t>
                      </a:r>
                      <a:r>
                        <a:rPr lang="ru-RU" sz="800" b="0" i="0" u="none" strike="noStrike" dirty="0">
                          <a:solidFill>
                            <a:srgbClr val="000000"/>
                          </a:solidFill>
                          <a:effectLst/>
                          <a:latin typeface="Times New Roman" pitchFamily="18" charset="0"/>
                          <a:cs typeface="Times New Roman" pitchFamily="18" charset="0"/>
                        </a:rPr>
                        <a:t>, </a:t>
                      </a:r>
                      <a:r>
                        <a:rPr lang="ru-RU" sz="800" b="1" i="0" u="none" strike="noStrike" dirty="0">
                          <a:solidFill>
                            <a:srgbClr val="000000"/>
                          </a:solidFill>
                          <a:effectLst/>
                          <a:latin typeface="Times New Roman" pitchFamily="18" charset="0"/>
                          <a:cs typeface="Times New Roman" pitchFamily="18" charset="0"/>
                        </a:rPr>
                        <a:t>100 чел.</a:t>
                      </a:r>
                      <a:endParaRPr lang="ru-RU" sz="800" b="0" i="0" u="none" strike="noStrike" dirty="0">
                        <a:solidFill>
                          <a:srgbClr val="000000"/>
                        </a:solidFill>
                        <a:effectLst/>
                        <a:latin typeface="Times New Roman" pitchFamily="18" charset="0"/>
                        <a:cs typeface="Times New Roman" pitchFamily="18" charset="0"/>
                      </a:endParaRP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t"/>
                      <a:r>
                        <a:rPr lang="ru-RU" sz="800" b="0" i="0" u="none" strike="noStrike" dirty="0">
                          <a:solidFill>
                            <a:srgbClr val="000000"/>
                          </a:solidFill>
                          <a:effectLst/>
                          <a:latin typeface="Times New Roman" pitchFamily="18" charset="0"/>
                          <a:cs typeface="Times New Roman" pitchFamily="18" charset="0"/>
                        </a:rPr>
                        <a:t>2 </a:t>
                      </a:r>
                      <a:r>
                        <a:rPr lang="ru-RU" sz="800" b="0" i="0" u="none" strike="noStrike" dirty="0" smtClean="0">
                          <a:solidFill>
                            <a:srgbClr val="000000"/>
                          </a:solidFill>
                          <a:effectLst/>
                          <a:latin typeface="Times New Roman" pitchFamily="18" charset="0"/>
                          <a:cs typeface="Times New Roman" pitchFamily="18" charset="0"/>
                        </a:rPr>
                        <a:t>182</a:t>
                      </a:r>
                      <a:endParaRPr lang="ru-RU" sz="800" b="0" i="0" u="none" strike="noStrike" dirty="0">
                        <a:solidFill>
                          <a:srgbClr val="000000"/>
                        </a:solidFill>
                        <a:effectLst/>
                        <a:latin typeface="Times New Roman" pitchFamily="18" charset="0"/>
                        <a:cs typeface="Times New Roman" pitchFamily="18" charset="0"/>
                      </a:endParaRP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vMerge="1">
                  <a:txBody>
                    <a:bodyPr/>
                    <a:lstStyle/>
                    <a:p>
                      <a:endParaRPr lang="ru-RU"/>
                    </a:p>
                  </a:txBody>
                  <a:tcPr/>
                </a:tc>
              </a:tr>
              <a:tr h="653841">
                <a:tc>
                  <a:txBody>
                    <a:bodyPr/>
                    <a:lstStyle/>
                    <a:p>
                      <a:pPr algn="ctr" rtl="0" fontAlgn="t"/>
                      <a:r>
                        <a:rPr lang="ru-RU" sz="800" b="0" i="0" u="none" strike="noStrike" dirty="0" smtClean="0">
                          <a:solidFill>
                            <a:srgbClr val="000000"/>
                          </a:solidFill>
                          <a:effectLst/>
                          <a:latin typeface="Times New Roman" pitchFamily="18" charset="0"/>
                          <a:cs typeface="Times New Roman" pitchFamily="18" charset="0"/>
                        </a:rPr>
                        <a:t>Единовременная выплата врачам, специалистам при трудоустройстве в ГБУЗ МО "Подольская детская больница"</a:t>
                      </a:r>
                      <a:endParaRPr lang="ru-RU" sz="800" b="0" i="0" u="none" strike="noStrike" dirty="0">
                        <a:solidFill>
                          <a:srgbClr val="000000"/>
                        </a:solidFill>
                        <a:effectLst/>
                        <a:latin typeface="Times New Roman" pitchFamily="18" charset="0"/>
                        <a:cs typeface="Times New Roman" pitchFamily="18" charset="0"/>
                      </a:endParaRP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ru-RU" sz="800" b="0" i="0" u="none" strike="noStrike" dirty="0" smtClean="0">
                          <a:solidFill>
                            <a:srgbClr val="000000"/>
                          </a:solidFill>
                          <a:effectLst/>
                          <a:latin typeface="Times New Roman" pitchFamily="18" charset="0"/>
                          <a:cs typeface="Times New Roman" pitchFamily="18" charset="0"/>
                        </a:rPr>
                        <a:t>Врачи, </a:t>
                      </a:r>
                      <a:r>
                        <a:rPr lang="ru-RU" sz="800" b="1" i="0" u="none" strike="noStrike" dirty="0" smtClean="0">
                          <a:solidFill>
                            <a:srgbClr val="000000"/>
                          </a:solidFill>
                          <a:effectLst/>
                          <a:latin typeface="Times New Roman" pitchFamily="18" charset="0"/>
                          <a:cs typeface="Times New Roman" pitchFamily="18" charset="0"/>
                        </a:rPr>
                        <a:t>30 чел.</a:t>
                      </a:r>
                      <a:endParaRPr lang="ru-RU" sz="800" b="0" i="0" u="none" strike="noStrike" dirty="0" smtClean="0">
                        <a:solidFill>
                          <a:srgbClr val="000000"/>
                        </a:solidFill>
                        <a:effectLst/>
                        <a:latin typeface="Times New Roman" pitchFamily="18" charset="0"/>
                        <a:cs typeface="Times New Roman" pitchFamily="18" charset="0"/>
                      </a:endParaRPr>
                    </a:p>
                    <a:p>
                      <a:pPr algn="ctr" rtl="0" fontAlgn="t"/>
                      <a:endParaRPr lang="ru-RU" sz="800" b="0" i="0" u="none" strike="noStrike" dirty="0">
                        <a:solidFill>
                          <a:srgbClr val="000000"/>
                        </a:solidFill>
                        <a:effectLst/>
                        <a:latin typeface="Times New Roman" pitchFamily="18" charset="0"/>
                        <a:cs typeface="Times New Roman" pitchFamily="18" charset="0"/>
                      </a:endParaRP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t"/>
                      <a:r>
                        <a:rPr lang="ru-RU" sz="800" b="0" i="0" u="none" strike="noStrike" dirty="0" smtClean="0">
                          <a:solidFill>
                            <a:srgbClr val="000000"/>
                          </a:solidFill>
                          <a:effectLst/>
                          <a:latin typeface="Times New Roman" pitchFamily="18" charset="0"/>
                          <a:cs typeface="Times New Roman" pitchFamily="18" charset="0"/>
                        </a:rPr>
                        <a:t>4 800</a:t>
                      </a:r>
                      <a:endParaRPr lang="ru-RU" sz="800" b="0" i="0" u="none" strike="noStrike" dirty="0">
                        <a:solidFill>
                          <a:srgbClr val="000000"/>
                        </a:solidFill>
                        <a:effectLst/>
                        <a:latin typeface="Times New Roman" pitchFamily="18" charset="0"/>
                        <a:cs typeface="Times New Roman" pitchFamily="18" charset="0"/>
                      </a:endParaRP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ru-RU" sz="800" b="0" i="0" u="none" strike="noStrike" dirty="0" smtClean="0">
                          <a:solidFill>
                            <a:srgbClr val="000000"/>
                          </a:solidFill>
                          <a:effectLst/>
                          <a:latin typeface="Times New Roman" pitchFamily="18" charset="0"/>
                          <a:cs typeface="Times New Roman" pitchFamily="18" charset="0"/>
                        </a:rPr>
                        <a:t>Врачи, </a:t>
                      </a:r>
                      <a:r>
                        <a:rPr lang="ru-RU" sz="800" b="1" i="0" u="none" strike="noStrike" dirty="0" smtClean="0">
                          <a:solidFill>
                            <a:srgbClr val="000000"/>
                          </a:solidFill>
                          <a:effectLst/>
                          <a:latin typeface="Times New Roman" pitchFamily="18" charset="0"/>
                          <a:cs typeface="Times New Roman" pitchFamily="18" charset="0"/>
                        </a:rPr>
                        <a:t>30 чел.</a:t>
                      </a:r>
                      <a:endParaRPr lang="ru-RU" sz="800" b="0" i="0" u="none" strike="noStrike" dirty="0" smtClean="0">
                        <a:solidFill>
                          <a:srgbClr val="000000"/>
                        </a:solidFill>
                        <a:effectLst/>
                        <a:latin typeface="Times New Roman" pitchFamily="18" charset="0"/>
                        <a:cs typeface="Times New Roman" pitchFamily="18" charset="0"/>
                      </a:endParaRPr>
                    </a:p>
                    <a:p>
                      <a:pPr algn="ctr" rtl="0" fontAlgn="t"/>
                      <a:endParaRPr lang="ru-RU" sz="800" b="0" i="0" u="none" strike="noStrike" dirty="0">
                        <a:solidFill>
                          <a:srgbClr val="000000"/>
                        </a:solidFill>
                        <a:effectLst/>
                        <a:latin typeface="Times New Roman" pitchFamily="18" charset="0"/>
                        <a:cs typeface="Times New Roman" pitchFamily="18" charset="0"/>
                      </a:endParaRP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t"/>
                      <a:r>
                        <a:rPr lang="ru-RU" sz="800" b="0" i="0" u="none" strike="noStrike" dirty="0" smtClean="0">
                          <a:solidFill>
                            <a:srgbClr val="000000"/>
                          </a:solidFill>
                          <a:effectLst/>
                          <a:latin typeface="Times New Roman" pitchFamily="18" charset="0"/>
                          <a:cs typeface="Times New Roman" pitchFamily="18" charset="0"/>
                        </a:rPr>
                        <a:t>4 996</a:t>
                      </a:r>
                      <a:endParaRPr lang="ru-RU" sz="800" b="0" i="0" u="none" strike="noStrike" dirty="0">
                        <a:solidFill>
                          <a:srgbClr val="000000"/>
                        </a:solidFill>
                        <a:effectLst/>
                        <a:latin typeface="Times New Roman" pitchFamily="18" charset="0"/>
                        <a:cs typeface="Times New Roman" pitchFamily="18" charset="0"/>
                      </a:endParaRP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ru-RU" sz="800" b="0" i="0" u="none" strike="noStrike" dirty="0" smtClean="0">
                          <a:solidFill>
                            <a:srgbClr val="000000"/>
                          </a:solidFill>
                          <a:effectLst/>
                          <a:latin typeface="Times New Roman" pitchFamily="18" charset="0"/>
                          <a:cs typeface="Times New Roman" pitchFamily="18" charset="0"/>
                        </a:rPr>
                        <a:t>Врачи, </a:t>
                      </a:r>
                      <a:r>
                        <a:rPr lang="ru-RU" sz="800" b="1" i="0" u="none" strike="noStrike" dirty="0" smtClean="0">
                          <a:solidFill>
                            <a:srgbClr val="000000"/>
                          </a:solidFill>
                          <a:effectLst/>
                          <a:latin typeface="Times New Roman" pitchFamily="18" charset="0"/>
                          <a:cs typeface="Times New Roman" pitchFamily="18" charset="0"/>
                        </a:rPr>
                        <a:t>30 чел.</a:t>
                      </a:r>
                      <a:endParaRPr lang="ru-RU" sz="800" b="0" i="0" u="none" strike="noStrike" dirty="0" smtClean="0">
                        <a:solidFill>
                          <a:srgbClr val="000000"/>
                        </a:solidFill>
                        <a:effectLst/>
                        <a:latin typeface="Times New Roman" pitchFamily="18" charset="0"/>
                        <a:cs typeface="Times New Roman" pitchFamily="18" charset="0"/>
                      </a:endParaRPr>
                    </a:p>
                    <a:p>
                      <a:pPr algn="ctr" rtl="0" fontAlgn="t"/>
                      <a:endParaRPr lang="ru-RU" sz="800" b="0" i="0" u="none" strike="noStrike" dirty="0">
                        <a:solidFill>
                          <a:srgbClr val="000000"/>
                        </a:solidFill>
                        <a:effectLst/>
                        <a:latin typeface="Times New Roman" pitchFamily="18" charset="0"/>
                        <a:cs typeface="Times New Roman" pitchFamily="18" charset="0"/>
                      </a:endParaRP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t"/>
                      <a:r>
                        <a:rPr lang="ru-RU" sz="800" b="0" i="0" u="none" strike="noStrike" dirty="0" smtClean="0">
                          <a:solidFill>
                            <a:srgbClr val="000000"/>
                          </a:solidFill>
                          <a:effectLst/>
                          <a:latin typeface="Times New Roman" pitchFamily="18" charset="0"/>
                          <a:cs typeface="Times New Roman" pitchFamily="18" charset="0"/>
                        </a:rPr>
                        <a:t>5 250</a:t>
                      </a:r>
                      <a:endParaRPr lang="ru-RU" sz="800" b="0" i="0" u="none" strike="noStrike" dirty="0">
                        <a:solidFill>
                          <a:srgbClr val="000000"/>
                        </a:solidFill>
                        <a:effectLst/>
                        <a:latin typeface="Times New Roman" pitchFamily="18" charset="0"/>
                        <a:cs typeface="Times New Roman" pitchFamily="18" charset="0"/>
                      </a:endParaRP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vMerge="1">
                  <a:txBody>
                    <a:bodyPr/>
                    <a:lstStyle/>
                    <a:p>
                      <a:pPr algn="ctr" fontAlgn="t"/>
                      <a:endParaRPr lang="ru-RU" sz="500" b="0" i="0" u="none" strike="noStrike" dirty="0">
                        <a:solidFill>
                          <a:srgbClr val="000000"/>
                        </a:solidFill>
                        <a:effectLst/>
                        <a:latin typeface="Times New Roman" pitchFamily="18" charset="0"/>
                        <a:cs typeface="Times New Roman" pitchFamily="18" charset="0"/>
                      </a:endParaRPr>
                    </a:p>
                  </a:txBody>
                  <a:tcPr marL="3565" marR="3565" marT="35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r>
              <a:tr h="1138056">
                <a:tc>
                  <a:txBody>
                    <a:bodyPr/>
                    <a:lstStyle/>
                    <a:p>
                      <a:pPr algn="ctr" rtl="0" fontAlgn="t"/>
                      <a:r>
                        <a:rPr lang="ru-RU" sz="800" b="0" i="0" u="none" strike="noStrike" dirty="0">
                          <a:solidFill>
                            <a:srgbClr val="000000"/>
                          </a:solidFill>
                          <a:effectLst/>
                          <a:latin typeface="Times New Roman" pitchFamily="18" charset="0"/>
                          <a:cs typeface="Times New Roman" pitchFamily="18" charset="0"/>
                        </a:rPr>
                        <a:t>Выплата компенсации за аренду жилья </a:t>
                      </a: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t"/>
                      <a:r>
                        <a:rPr lang="ru-RU" sz="800" b="0" i="0" u="none" strike="noStrike" dirty="0">
                          <a:solidFill>
                            <a:srgbClr val="000000"/>
                          </a:solidFill>
                          <a:effectLst/>
                          <a:latin typeface="Times New Roman" pitchFamily="18" charset="0"/>
                          <a:cs typeface="Times New Roman" pitchFamily="18" charset="0"/>
                        </a:rPr>
                        <a:t>Врачи,</a:t>
                      </a:r>
                      <a:r>
                        <a:rPr lang="ru-RU" sz="800" b="1" i="0" u="none" strike="noStrike" dirty="0">
                          <a:solidFill>
                            <a:srgbClr val="000000"/>
                          </a:solidFill>
                          <a:effectLst/>
                          <a:latin typeface="Times New Roman" pitchFamily="18" charset="0"/>
                          <a:cs typeface="Times New Roman" pitchFamily="18" charset="0"/>
                        </a:rPr>
                        <a:t> </a:t>
                      </a:r>
                      <a:r>
                        <a:rPr lang="ru-RU" sz="800" b="1" i="0" u="none" strike="noStrike" dirty="0" smtClean="0">
                          <a:solidFill>
                            <a:srgbClr val="000000"/>
                          </a:solidFill>
                          <a:effectLst/>
                          <a:latin typeface="Times New Roman" pitchFamily="18" charset="0"/>
                          <a:cs typeface="Times New Roman" pitchFamily="18" charset="0"/>
                        </a:rPr>
                        <a:t>30 </a:t>
                      </a:r>
                      <a:r>
                        <a:rPr lang="ru-RU" sz="800" b="1" i="0" u="none" strike="noStrike" dirty="0">
                          <a:solidFill>
                            <a:srgbClr val="000000"/>
                          </a:solidFill>
                          <a:effectLst/>
                          <a:latin typeface="Times New Roman" pitchFamily="18" charset="0"/>
                          <a:cs typeface="Times New Roman" pitchFamily="18" charset="0"/>
                        </a:rPr>
                        <a:t>чел.</a:t>
                      </a:r>
                      <a:endParaRPr lang="ru-RU" sz="800" b="0" i="0" u="none" strike="noStrike" dirty="0">
                        <a:solidFill>
                          <a:srgbClr val="000000"/>
                        </a:solidFill>
                        <a:effectLst/>
                        <a:latin typeface="Times New Roman" pitchFamily="18" charset="0"/>
                        <a:cs typeface="Times New Roman" pitchFamily="18" charset="0"/>
                      </a:endParaRP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t"/>
                      <a:r>
                        <a:rPr lang="ru-RU" sz="800" b="0" i="0" u="none" strike="noStrike" dirty="0" smtClean="0">
                          <a:solidFill>
                            <a:srgbClr val="000000"/>
                          </a:solidFill>
                          <a:effectLst/>
                          <a:latin typeface="Times New Roman" pitchFamily="18" charset="0"/>
                          <a:cs typeface="Times New Roman" pitchFamily="18" charset="0"/>
                        </a:rPr>
                        <a:t>8 200</a:t>
                      </a:r>
                      <a:endParaRPr lang="ru-RU" sz="800" b="0" i="0" u="none" strike="noStrike" dirty="0">
                        <a:solidFill>
                          <a:srgbClr val="000000"/>
                        </a:solidFill>
                        <a:effectLst/>
                        <a:latin typeface="Times New Roman" pitchFamily="18" charset="0"/>
                        <a:cs typeface="Times New Roman" pitchFamily="18" charset="0"/>
                      </a:endParaRP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t"/>
                      <a:r>
                        <a:rPr lang="ru-RU" sz="800" b="0" i="0" u="none" strike="noStrike" dirty="0">
                          <a:solidFill>
                            <a:srgbClr val="000000"/>
                          </a:solidFill>
                          <a:effectLst/>
                          <a:latin typeface="Times New Roman" pitchFamily="18" charset="0"/>
                          <a:cs typeface="Times New Roman" pitchFamily="18" charset="0"/>
                        </a:rPr>
                        <a:t>Врачи,</a:t>
                      </a:r>
                      <a:r>
                        <a:rPr lang="ru-RU" sz="800" b="1" i="0" u="none" strike="noStrike" dirty="0">
                          <a:solidFill>
                            <a:srgbClr val="000000"/>
                          </a:solidFill>
                          <a:effectLst/>
                          <a:latin typeface="Times New Roman" pitchFamily="18" charset="0"/>
                          <a:cs typeface="Times New Roman" pitchFamily="18" charset="0"/>
                        </a:rPr>
                        <a:t> </a:t>
                      </a:r>
                      <a:r>
                        <a:rPr lang="ru-RU" sz="800" b="1" i="0" u="none" strike="noStrike" dirty="0" smtClean="0">
                          <a:solidFill>
                            <a:srgbClr val="000000"/>
                          </a:solidFill>
                          <a:effectLst/>
                          <a:latin typeface="Times New Roman" pitchFamily="18" charset="0"/>
                          <a:cs typeface="Times New Roman" pitchFamily="18" charset="0"/>
                        </a:rPr>
                        <a:t>30 </a:t>
                      </a:r>
                      <a:r>
                        <a:rPr lang="ru-RU" sz="800" b="1" i="0" u="none" strike="noStrike" dirty="0">
                          <a:solidFill>
                            <a:srgbClr val="000000"/>
                          </a:solidFill>
                          <a:effectLst/>
                          <a:latin typeface="Times New Roman" pitchFamily="18" charset="0"/>
                          <a:cs typeface="Times New Roman" pitchFamily="18" charset="0"/>
                        </a:rPr>
                        <a:t>чел.</a:t>
                      </a:r>
                      <a:endParaRPr lang="ru-RU" sz="800" b="0" i="0" u="none" strike="noStrike" dirty="0">
                        <a:solidFill>
                          <a:srgbClr val="000000"/>
                        </a:solidFill>
                        <a:effectLst/>
                        <a:latin typeface="Times New Roman" pitchFamily="18" charset="0"/>
                        <a:cs typeface="Times New Roman" pitchFamily="18" charset="0"/>
                      </a:endParaRP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t"/>
                      <a:r>
                        <a:rPr lang="ru-RU" sz="800" b="0" i="0" u="none" strike="noStrike" dirty="0" smtClean="0">
                          <a:solidFill>
                            <a:srgbClr val="000000"/>
                          </a:solidFill>
                          <a:effectLst/>
                          <a:latin typeface="Times New Roman" pitchFamily="18" charset="0"/>
                          <a:cs typeface="Times New Roman" pitchFamily="18" charset="0"/>
                        </a:rPr>
                        <a:t>8 530</a:t>
                      </a:r>
                      <a:endParaRPr lang="ru-RU" sz="800" b="0" i="0" u="none" strike="noStrike" dirty="0">
                        <a:solidFill>
                          <a:srgbClr val="000000"/>
                        </a:solidFill>
                        <a:effectLst/>
                        <a:latin typeface="Times New Roman" pitchFamily="18" charset="0"/>
                        <a:cs typeface="Times New Roman" pitchFamily="18" charset="0"/>
                      </a:endParaRP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t"/>
                      <a:r>
                        <a:rPr lang="ru-RU" sz="800" b="0" i="0" u="none" strike="noStrike" dirty="0">
                          <a:solidFill>
                            <a:srgbClr val="000000"/>
                          </a:solidFill>
                          <a:effectLst/>
                          <a:latin typeface="Times New Roman" pitchFamily="18" charset="0"/>
                          <a:cs typeface="Times New Roman" pitchFamily="18" charset="0"/>
                        </a:rPr>
                        <a:t>Врачи,</a:t>
                      </a:r>
                      <a:r>
                        <a:rPr lang="ru-RU" sz="800" b="1" i="0" u="none" strike="noStrike" dirty="0">
                          <a:solidFill>
                            <a:srgbClr val="000000"/>
                          </a:solidFill>
                          <a:effectLst/>
                          <a:latin typeface="Times New Roman" pitchFamily="18" charset="0"/>
                          <a:cs typeface="Times New Roman" pitchFamily="18" charset="0"/>
                        </a:rPr>
                        <a:t> </a:t>
                      </a:r>
                      <a:r>
                        <a:rPr lang="ru-RU" sz="800" b="1" i="0" u="none" strike="noStrike" dirty="0" smtClean="0">
                          <a:solidFill>
                            <a:srgbClr val="000000"/>
                          </a:solidFill>
                          <a:effectLst/>
                          <a:latin typeface="Times New Roman" pitchFamily="18" charset="0"/>
                          <a:cs typeface="Times New Roman" pitchFamily="18" charset="0"/>
                        </a:rPr>
                        <a:t>30 </a:t>
                      </a:r>
                      <a:r>
                        <a:rPr lang="ru-RU" sz="800" b="1" i="0" u="none" strike="noStrike" dirty="0">
                          <a:solidFill>
                            <a:srgbClr val="000000"/>
                          </a:solidFill>
                          <a:effectLst/>
                          <a:latin typeface="Times New Roman" pitchFamily="18" charset="0"/>
                          <a:cs typeface="Times New Roman" pitchFamily="18" charset="0"/>
                        </a:rPr>
                        <a:t>чел.</a:t>
                      </a:r>
                      <a:endParaRPr lang="ru-RU" sz="800" b="0" i="0" u="none" strike="noStrike" dirty="0">
                        <a:solidFill>
                          <a:srgbClr val="000000"/>
                        </a:solidFill>
                        <a:effectLst/>
                        <a:latin typeface="Times New Roman" pitchFamily="18" charset="0"/>
                        <a:cs typeface="Times New Roman" pitchFamily="18" charset="0"/>
                      </a:endParaRP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t"/>
                      <a:r>
                        <a:rPr lang="ru-RU" sz="800" b="0" i="0" u="none" strike="noStrike" dirty="0" smtClean="0">
                          <a:solidFill>
                            <a:srgbClr val="000000"/>
                          </a:solidFill>
                          <a:effectLst/>
                          <a:latin typeface="Times New Roman" pitchFamily="18" charset="0"/>
                          <a:cs typeface="Times New Roman" pitchFamily="18" charset="0"/>
                        </a:rPr>
                        <a:t>8 950</a:t>
                      </a:r>
                      <a:endParaRPr lang="ru-RU" sz="800" b="0" i="0" u="none" strike="noStrike" dirty="0">
                        <a:solidFill>
                          <a:srgbClr val="000000"/>
                        </a:solidFill>
                        <a:effectLst/>
                        <a:latin typeface="Times New Roman" pitchFamily="18" charset="0"/>
                        <a:cs typeface="Times New Roman" pitchFamily="18" charset="0"/>
                      </a:endParaRP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ru-RU" sz="500" b="0" i="0" u="none" strike="noStrike" dirty="0">
                          <a:solidFill>
                            <a:srgbClr val="000000"/>
                          </a:solidFill>
                          <a:effectLst/>
                          <a:latin typeface="Times New Roman" pitchFamily="18" charset="0"/>
                          <a:cs typeface="Times New Roman" pitchFamily="18" charset="0"/>
                        </a:rPr>
                        <a:t>Решение Совета Депутатов Городского округа Подольск Московской области от  11.02.2021г. № 7/10 "О  стимулировании привлечения  медицинских работников, студентов и ординаторов, обучающихся в образовательных  организациях высшего образования по </a:t>
                      </a:r>
                      <a:r>
                        <a:rPr lang="ru-RU" sz="500" b="0" i="0" u="none" strike="noStrike" dirty="0" smtClean="0">
                          <a:solidFill>
                            <a:srgbClr val="000000"/>
                          </a:solidFill>
                          <a:effectLst/>
                          <a:latin typeface="Times New Roman" pitchFamily="18" charset="0"/>
                          <a:cs typeface="Times New Roman" pitchFamily="18" charset="0"/>
                        </a:rPr>
                        <a:t>программам  </a:t>
                      </a:r>
                      <a:r>
                        <a:rPr lang="ru-RU" sz="500" b="0" i="0" u="none" strike="noStrike" dirty="0">
                          <a:solidFill>
                            <a:srgbClr val="000000"/>
                          </a:solidFill>
                          <a:effectLst/>
                          <a:latin typeface="Times New Roman" pitchFamily="18" charset="0"/>
                          <a:cs typeface="Times New Roman" pitchFamily="18" charset="0"/>
                        </a:rPr>
                        <a:t>медицинского образования, для работы в государственных  медицинских организациях, находящихся  на территории муниципального образования  "Городской округ Подольск Московской области" и подведомственных  Министерству здравоохранения Московской области". Постановление Администрации Городского округа Подольск от 08.02.2022 № 220-П "О реализации выплаты денежной компенсации медицинским работникам, заключившим договор коммерческого найма (поднайма) жилого помещения".</a:t>
                      </a:r>
                    </a:p>
                  </a:txBody>
                  <a:tcPr marL="3565" marR="3565" marT="356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r>
            </a:tbl>
          </a:graphicData>
        </a:graphic>
      </p:graphicFrame>
    </p:spTree>
    <p:extLst>
      <p:ext uri="{BB962C8B-B14F-4D97-AF65-F5344CB8AC3E}">
        <p14:creationId xmlns:p14="http://schemas.microsoft.com/office/powerpoint/2010/main" val="286331639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56821" y="19482"/>
            <a:ext cx="7920880" cy="936104"/>
          </a:xfrm>
        </p:spPr>
        <p:txBody>
          <a:bodyPr anchor="t">
            <a:noAutofit/>
          </a:bodyPr>
          <a:lstStyle/>
          <a:p>
            <a:pPr marL="457200" marR="0" lvl="1" indent="0" algn="ctr" defTabSz="914400" rtl="0" eaLnBrk="1" fontAlgn="ctr" latinLnBrk="0" hangingPunct="1">
              <a:lnSpc>
                <a:spcPct val="100000"/>
              </a:lnSpc>
              <a:spcBef>
                <a:spcPct val="0"/>
              </a:spcBef>
              <a:spcAft>
                <a:spcPts val="0"/>
              </a:spcAft>
              <a:tabLst/>
              <a:defRPr/>
            </a:pPr>
            <a:r>
              <a:rPr lang="ru-RU" sz="15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
            </a:r>
            <a:br>
              <a:rPr lang="ru-RU" sz="15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br>
            <a:r>
              <a:rPr lang="ru-RU" sz="15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Информация о расходах бюджета с учетом интересов целевых групп пользователей, на которые направлены мероприятия муниципальных программ</a:t>
            </a:r>
            <a:endParaRPr lang="ru-RU" sz="15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endParaRPr>
          </a:p>
        </p:txBody>
      </p:sp>
      <p:sp>
        <p:nvSpPr>
          <p:cNvPr id="3" name="Прямоугольник 2"/>
          <p:cNvSpPr/>
          <p:nvPr/>
        </p:nvSpPr>
        <p:spPr>
          <a:xfrm>
            <a:off x="1043608" y="1131590"/>
            <a:ext cx="7056784" cy="677108"/>
          </a:xfrm>
          <a:prstGeom prst="rect">
            <a:avLst/>
          </a:prstGeom>
        </p:spPr>
        <p:txBody>
          <a:bodyPr wrap="square">
            <a:spAutoFit/>
          </a:bodyPr>
          <a:lstStyle/>
          <a:p>
            <a:endParaRPr lang="ru-RU" sz="1400" dirty="0" smtClean="0">
              <a:solidFill>
                <a:srgbClr val="271A52"/>
              </a:solidFill>
            </a:endParaRPr>
          </a:p>
          <a:p>
            <a:endParaRPr lang="ru-RU" sz="1200" dirty="0" smtClean="0">
              <a:solidFill>
                <a:prstClr val="black"/>
              </a:solidFill>
            </a:endParaRPr>
          </a:p>
          <a:p>
            <a:endParaRPr lang="ru-RU" sz="1200" dirty="0">
              <a:solidFill>
                <a:prstClr val="black"/>
              </a:solidFill>
            </a:endParaRPr>
          </a:p>
        </p:txBody>
      </p:sp>
      <p:graphicFrame>
        <p:nvGraphicFramePr>
          <p:cNvPr id="4" name="Таблица 3"/>
          <p:cNvGraphicFramePr>
            <a:graphicFrameLocks noGrp="1"/>
          </p:cNvGraphicFramePr>
          <p:nvPr>
            <p:extLst>
              <p:ext uri="{D42A27DB-BD31-4B8C-83A1-F6EECF244321}">
                <p14:modId xmlns:p14="http://schemas.microsoft.com/office/powerpoint/2010/main" val="2098175831"/>
              </p:ext>
            </p:extLst>
          </p:nvPr>
        </p:nvGraphicFramePr>
        <p:xfrm>
          <a:off x="467545" y="1049238"/>
          <a:ext cx="8208914" cy="3765104"/>
        </p:xfrm>
        <a:graphic>
          <a:graphicData uri="http://schemas.openxmlformats.org/drawingml/2006/table">
            <a:tbl>
              <a:tblPr/>
              <a:tblGrid>
                <a:gridCol w="936103"/>
                <a:gridCol w="1080120"/>
                <a:gridCol w="591427"/>
                <a:gridCol w="1064757"/>
                <a:gridCol w="720437"/>
                <a:gridCol w="935747"/>
                <a:gridCol w="567854"/>
                <a:gridCol w="2312469"/>
              </a:tblGrid>
              <a:tr h="125485">
                <a:tc rowSpan="2">
                  <a:txBody>
                    <a:bodyPr/>
                    <a:lstStyle/>
                    <a:p>
                      <a:pPr algn="ctr" rtl="0" fontAlgn="ctr"/>
                      <a:r>
                        <a:rPr lang="ru-RU" sz="700" b="1" i="0" u="none" strike="noStrike" dirty="0">
                          <a:solidFill>
                            <a:srgbClr val="000000"/>
                          </a:solidFill>
                          <a:effectLst/>
                          <a:latin typeface="Times New Roman" pitchFamily="18" charset="0"/>
                          <a:cs typeface="Times New Roman" pitchFamily="18" charset="0"/>
                        </a:rPr>
                        <a:t>Меры поддержки</a:t>
                      </a:r>
                    </a:p>
                  </a:txBody>
                  <a:tcPr marL="4780" marR="4780" marT="4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algn="ctr" rtl="0" fontAlgn="ctr"/>
                      <a:r>
                        <a:rPr lang="ru-RU" sz="700" b="1" i="0" u="none" strike="noStrike" dirty="0">
                          <a:solidFill>
                            <a:srgbClr val="000000"/>
                          </a:solidFill>
                          <a:effectLst/>
                          <a:latin typeface="Times New Roman" pitchFamily="18" charset="0"/>
                          <a:cs typeface="Times New Roman" pitchFamily="18" charset="0"/>
                        </a:rPr>
                        <a:t>План </a:t>
                      </a:r>
                      <a:r>
                        <a:rPr lang="ru-RU" sz="700" b="1" i="0" u="none" strike="noStrike" dirty="0" smtClean="0">
                          <a:solidFill>
                            <a:srgbClr val="000000"/>
                          </a:solidFill>
                          <a:effectLst/>
                          <a:latin typeface="Times New Roman" pitchFamily="18" charset="0"/>
                          <a:cs typeface="Times New Roman" pitchFamily="18" charset="0"/>
                        </a:rPr>
                        <a:t>2025 </a:t>
                      </a:r>
                      <a:r>
                        <a:rPr lang="ru-RU" sz="700" b="1" i="0" u="none" strike="noStrike" dirty="0">
                          <a:solidFill>
                            <a:srgbClr val="000000"/>
                          </a:solidFill>
                          <a:effectLst/>
                          <a:latin typeface="Times New Roman" pitchFamily="18" charset="0"/>
                          <a:cs typeface="Times New Roman" pitchFamily="18" charset="0"/>
                        </a:rPr>
                        <a:t>год</a:t>
                      </a: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endParaRPr lang="ru-RU"/>
                    </a:p>
                  </a:txBody>
                  <a:tcPr/>
                </a:tc>
                <a:tc gridSpan="2">
                  <a:txBody>
                    <a:bodyPr/>
                    <a:lstStyle/>
                    <a:p>
                      <a:pPr algn="ctr" rtl="0" fontAlgn="ctr"/>
                      <a:r>
                        <a:rPr lang="ru-RU" sz="700" b="1" i="0" u="none" strike="noStrike" dirty="0">
                          <a:solidFill>
                            <a:srgbClr val="000000"/>
                          </a:solidFill>
                          <a:effectLst/>
                          <a:latin typeface="Times New Roman" pitchFamily="18" charset="0"/>
                          <a:cs typeface="Times New Roman" pitchFamily="18" charset="0"/>
                        </a:rPr>
                        <a:t>План </a:t>
                      </a:r>
                      <a:r>
                        <a:rPr lang="ru-RU" sz="700" b="1" i="0" u="none" strike="noStrike" dirty="0" smtClean="0">
                          <a:solidFill>
                            <a:srgbClr val="000000"/>
                          </a:solidFill>
                          <a:effectLst/>
                          <a:latin typeface="Times New Roman" pitchFamily="18" charset="0"/>
                          <a:cs typeface="Times New Roman" pitchFamily="18" charset="0"/>
                        </a:rPr>
                        <a:t>2026 </a:t>
                      </a:r>
                      <a:r>
                        <a:rPr lang="ru-RU" sz="700" b="1" i="0" u="none" strike="noStrike" dirty="0">
                          <a:solidFill>
                            <a:srgbClr val="000000"/>
                          </a:solidFill>
                          <a:effectLst/>
                          <a:latin typeface="Times New Roman" pitchFamily="18" charset="0"/>
                          <a:cs typeface="Times New Roman" pitchFamily="18" charset="0"/>
                        </a:rPr>
                        <a:t>год</a:t>
                      </a: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endParaRPr lang="ru-RU"/>
                    </a:p>
                  </a:txBody>
                  <a:tcPr/>
                </a:tc>
                <a:tc gridSpan="2">
                  <a:txBody>
                    <a:bodyPr/>
                    <a:lstStyle/>
                    <a:p>
                      <a:pPr algn="ctr" rtl="0" fontAlgn="ctr"/>
                      <a:r>
                        <a:rPr lang="ru-RU" sz="700" b="1" i="0" u="none" strike="noStrike">
                          <a:solidFill>
                            <a:srgbClr val="000000"/>
                          </a:solidFill>
                          <a:effectLst/>
                          <a:latin typeface="Times New Roman" pitchFamily="18" charset="0"/>
                          <a:cs typeface="Times New Roman" pitchFamily="18" charset="0"/>
                        </a:rPr>
                        <a:t>План </a:t>
                      </a:r>
                      <a:r>
                        <a:rPr lang="ru-RU" sz="700" b="1" i="0" u="none" strike="noStrike" smtClean="0">
                          <a:solidFill>
                            <a:srgbClr val="000000"/>
                          </a:solidFill>
                          <a:effectLst/>
                          <a:latin typeface="Times New Roman" pitchFamily="18" charset="0"/>
                          <a:cs typeface="Times New Roman" pitchFamily="18" charset="0"/>
                        </a:rPr>
                        <a:t>2027 </a:t>
                      </a:r>
                      <a:r>
                        <a:rPr lang="ru-RU" sz="700" b="1" i="0" u="none" strike="noStrike" dirty="0">
                          <a:solidFill>
                            <a:srgbClr val="000000"/>
                          </a:solidFill>
                          <a:effectLst/>
                          <a:latin typeface="Times New Roman" pitchFamily="18" charset="0"/>
                          <a:cs typeface="Times New Roman" pitchFamily="18" charset="0"/>
                        </a:rPr>
                        <a:t>год</a:t>
                      </a: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endParaRPr lang="ru-RU"/>
                    </a:p>
                  </a:txBody>
                  <a:tcPr/>
                </a:tc>
                <a:tc rowSpan="2">
                  <a:txBody>
                    <a:bodyPr/>
                    <a:lstStyle/>
                    <a:p>
                      <a:pPr algn="ctr" fontAlgn="ctr"/>
                      <a:r>
                        <a:rPr lang="ru-RU" sz="700" b="1" i="0" u="none" strike="noStrike" dirty="0">
                          <a:solidFill>
                            <a:srgbClr val="000000"/>
                          </a:solidFill>
                          <a:effectLst/>
                          <a:latin typeface="Times New Roman" pitchFamily="18" charset="0"/>
                          <a:cs typeface="Times New Roman" pitchFamily="18" charset="0"/>
                        </a:rPr>
                        <a:t>НПА, которым установлены меры </a:t>
                      </a:r>
                      <a:r>
                        <a:rPr lang="ru-RU" sz="700" b="1" i="0" u="none" strike="noStrike" dirty="0" smtClean="0">
                          <a:solidFill>
                            <a:srgbClr val="000000"/>
                          </a:solidFill>
                          <a:effectLst/>
                          <a:latin typeface="Times New Roman" pitchFamily="18" charset="0"/>
                          <a:cs typeface="Times New Roman" pitchFamily="18" charset="0"/>
                        </a:rPr>
                        <a:t>социальной</a:t>
                      </a:r>
                      <a:r>
                        <a:rPr lang="ru-RU" sz="700" b="1" i="0" u="none" strike="noStrike" baseline="0" dirty="0" smtClean="0">
                          <a:solidFill>
                            <a:srgbClr val="000000"/>
                          </a:solidFill>
                          <a:effectLst/>
                          <a:latin typeface="Times New Roman" pitchFamily="18" charset="0"/>
                          <a:cs typeface="Times New Roman" pitchFamily="18" charset="0"/>
                        </a:rPr>
                        <a:t> </a:t>
                      </a:r>
                      <a:r>
                        <a:rPr lang="ru-RU" sz="700" b="1" i="0" u="none" strike="noStrike" dirty="0" smtClean="0">
                          <a:solidFill>
                            <a:srgbClr val="000000"/>
                          </a:solidFill>
                          <a:effectLst/>
                          <a:latin typeface="Times New Roman" pitchFamily="18" charset="0"/>
                          <a:cs typeface="Times New Roman" pitchFamily="18" charset="0"/>
                        </a:rPr>
                        <a:t>поддержки</a:t>
                      </a:r>
                      <a:endParaRPr lang="ru-RU" sz="700" b="1" i="0" u="none" strike="noStrike" dirty="0">
                        <a:solidFill>
                          <a:srgbClr val="000000"/>
                        </a:solidFill>
                        <a:effectLst/>
                        <a:latin typeface="Times New Roman" pitchFamily="18" charset="0"/>
                        <a:cs typeface="Times New Roman" pitchFamily="18" charset="0"/>
                      </a:endParaRP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490386">
                <a:tc vMerge="1">
                  <a:txBody>
                    <a:bodyPr/>
                    <a:lstStyle/>
                    <a:p>
                      <a:endParaRPr lang="ru-RU"/>
                    </a:p>
                  </a:txBody>
                  <a:tcPr/>
                </a:tc>
                <a:tc>
                  <a:txBody>
                    <a:bodyPr/>
                    <a:lstStyle/>
                    <a:p>
                      <a:pPr algn="ctr" rtl="0" fontAlgn="ctr"/>
                      <a:r>
                        <a:rPr lang="ru-RU" sz="700" b="1" i="0" u="none" strike="noStrike" dirty="0">
                          <a:solidFill>
                            <a:srgbClr val="000000"/>
                          </a:solidFill>
                          <a:effectLst/>
                          <a:latin typeface="Times New Roman" pitchFamily="18" charset="0"/>
                          <a:cs typeface="Times New Roman" pitchFamily="18" charset="0"/>
                        </a:rPr>
                        <a:t>Целевая группа, численность получателей</a:t>
                      </a: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rtl="0" fontAlgn="ctr"/>
                      <a:r>
                        <a:rPr lang="ru-RU" sz="700" b="1" i="0" u="none" strike="noStrike" dirty="0" smtClean="0">
                          <a:solidFill>
                            <a:srgbClr val="000000"/>
                          </a:solidFill>
                          <a:effectLst/>
                          <a:latin typeface="Times New Roman" pitchFamily="18" charset="0"/>
                          <a:cs typeface="Times New Roman" pitchFamily="18" charset="0"/>
                        </a:rPr>
                        <a:t>Объем </a:t>
                      </a:r>
                      <a:r>
                        <a:rPr lang="ru-RU" sz="700" b="1" i="0" u="none" strike="noStrike" dirty="0">
                          <a:solidFill>
                            <a:srgbClr val="000000"/>
                          </a:solidFill>
                          <a:effectLst/>
                          <a:latin typeface="Times New Roman" pitchFamily="18" charset="0"/>
                          <a:cs typeface="Times New Roman" pitchFamily="18" charset="0"/>
                        </a:rPr>
                        <a:t>расходов (тыс. рублей)</a:t>
                      </a: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rtl="0" fontAlgn="ctr"/>
                      <a:r>
                        <a:rPr lang="ru-RU" sz="700" b="1" i="0" u="none" strike="noStrike" dirty="0">
                          <a:solidFill>
                            <a:srgbClr val="000000"/>
                          </a:solidFill>
                          <a:effectLst/>
                          <a:latin typeface="Times New Roman" pitchFamily="18" charset="0"/>
                          <a:cs typeface="Times New Roman" pitchFamily="18" charset="0"/>
                        </a:rPr>
                        <a:t>Целевая группа, численность получателей</a:t>
                      </a: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rtl="0" fontAlgn="ctr"/>
                      <a:r>
                        <a:rPr lang="ru-RU" sz="700" b="1" i="0" u="none" strike="noStrike" dirty="0" smtClean="0">
                          <a:solidFill>
                            <a:srgbClr val="000000"/>
                          </a:solidFill>
                          <a:effectLst/>
                          <a:latin typeface="Times New Roman" pitchFamily="18" charset="0"/>
                          <a:cs typeface="Times New Roman" pitchFamily="18" charset="0"/>
                        </a:rPr>
                        <a:t>Объем </a:t>
                      </a:r>
                      <a:r>
                        <a:rPr lang="ru-RU" sz="700" b="1" i="0" u="none" strike="noStrike" dirty="0">
                          <a:solidFill>
                            <a:srgbClr val="000000"/>
                          </a:solidFill>
                          <a:effectLst/>
                          <a:latin typeface="Times New Roman" pitchFamily="18" charset="0"/>
                          <a:cs typeface="Times New Roman" pitchFamily="18" charset="0"/>
                        </a:rPr>
                        <a:t>расходов (тыс. рублей)</a:t>
                      </a: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rtl="0" fontAlgn="ctr"/>
                      <a:r>
                        <a:rPr lang="ru-RU" sz="700" b="1" i="0" u="none" strike="noStrike" dirty="0">
                          <a:solidFill>
                            <a:srgbClr val="000000"/>
                          </a:solidFill>
                          <a:effectLst/>
                          <a:latin typeface="Times New Roman" pitchFamily="18" charset="0"/>
                          <a:cs typeface="Times New Roman" pitchFamily="18" charset="0"/>
                        </a:rPr>
                        <a:t>Целевая группа, численность получателей</a:t>
                      </a: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rtl="0" fontAlgn="ctr"/>
                      <a:r>
                        <a:rPr lang="ru-RU" sz="700" b="1" i="0" u="none" strike="noStrike" dirty="0" smtClean="0">
                          <a:solidFill>
                            <a:srgbClr val="000000"/>
                          </a:solidFill>
                          <a:effectLst/>
                          <a:latin typeface="Times New Roman" pitchFamily="18" charset="0"/>
                          <a:cs typeface="Times New Roman" pitchFamily="18" charset="0"/>
                        </a:rPr>
                        <a:t>Объем </a:t>
                      </a:r>
                      <a:r>
                        <a:rPr lang="ru-RU" sz="700" b="1" i="0" u="none" strike="noStrike" dirty="0">
                          <a:solidFill>
                            <a:srgbClr val="000000"/>
                          </a:solidFill>
                          <a:effectLst/>
                          <a:latin typeface="Times New Roman" pitchFamily="18" charset="0"/>
                          <a:cs typeface="Times New Roman" pitchFamily="18" charset="0"/>
                        </a:rPr>
                        <a:t>расходов (тыс. рублей)</a:t>
                      </a:r>
                    </a:p>
                  </a:txBody>
                  <a:tcPr marL="3565" marR="3565" marT="35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vMerge="1">
                  <a:txBody>
                    <a:bodyPr/>
                    <a:lstStyle/>
                    <a:p>
                      <a:endParaRPr lang="ru-RU"/>
                    </a:p>
                  </a:txBody>
                  <a:tcPr/>
                </a:tc>
              </a:tr>
              <a:tr h="176773">
                <a:tc gridSpan="8">
                  <a:txBody>
                    <a:bodyPr/>
                    <a:lstStyle/>
                    <a:p>
                      <a:pPr algn="ctr" fontAlgn="b"/>
                      <a:r>
                        <a:rPr lang="ru-RU" sz="700" b="1" i="0" u="none" strike="noStrike" dirty="0">
                          <a:solidFill>
                            <a:srgbClr val="000000"/>
                          </a:solidFill>
                          <a:effectLst/>
                          <a:latin typeface="Times New Roman" pitchFamily="18" charset="0"/>
                          <a:cs typeface="Times New Roman" pitchFamily="18" charset="0"/>
                        </a:rPr>
                        <a:t>Муниципальная программа "Образование"</a:t>
                      </a:r>
                    </a:p>
                  </a:txBody>
                  <a:tcPr marL="4780" marR="4780" marT="4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60000"/>
                        <a:lumOff val="40000"/>
                      </a:schemeClr>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585852">
                <a:tc>
                  <a:txBody>
                    <a:bodyPr/>
                    <a:lstStyle/>
                    <a:p>
                      <a:pPr algn="ctr" rtl="0" fontAlgn="ctr"/>
                      <a:r>
                        <a:rPr lang="ru-RU" sz="700" b="0" i="0" u="none" strike="noStrike" dirty="0">
                          <a:solidFill>
                            <a:srgbClr val="000000"/>
                          </a:solidFill>
                          <a:effectLst/>
                          <a:latin typeface="Times New Roman" pitchFamily="18" charset="0"/>
                          <a:cs typeface="Times New Roman" pitchFamily="18" charset="0"/>
                        </a:rPr>
                        <a:t>Выплата компенсации родительской платы за присмотр и уход за детьми</a:t>
                      </a:r>
                    </a:p>
                  </a:txBody>
                  <a:tcPr marL="4780" marR="4780" marT="4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ctr"/>
                      <a:r>
                        <a:rPr lang="ru-RU" sz="700" b="0" i="0" u="none" strike="noStrike" dirty="0">
                          <a:solidFill>
                            <a:srgbClr val="000000"/>
                          </a:solidFill>
                          <a:effectLst/>
                          <a:latin typeface="Times New Roman" pitchFamily="18" charset="0"/>
                          <a:cs typeface="Times New Roman" pitchFamily="18" charset="0"/>
                        </a:rPr>
                        <a:t>Родители и законные представители</a:t>
                      </a:r>
                      <a:r>
                        <a:rPr lang="ru-RU" sz="700" b="0" i="0" u="none" strike="noStrike" dirty="0" smtClean="0">
                          <a:solidFill>
                            <a:srgbClr val="000000"/>
                          </a:solidFill>
                          <a:effectLst/>
                          <a:latin typeface="Times New Roman" pitchFamily="18" charset="0"/>
                          <a:cs typeface="Times New Roman" pitchFamily="18" charset="0"/>
                        </a:rPr>
                        <a:t>,</a:t>
                      </a:r>
                    </a:p>
                    <a:p>
                      <a:pPr algn="ctr" rtl="0" fontAlgn="ctr"/>
                      <a:r>
                        <a:rPr lang="ru-RU" sz="700" b="0" i="0" u="none" strike="noStrike" dirty="0" smtClean="0">
                          <a:solidFill>
                            <a:srgbClr val="000000"/>
                          </a:solidFill>
                          <a:effectLst/>
                          <a:latin typeface="Times New Roman" pitchFamily="18" charset="0"/>
                          <a:cs typeface="Times New Roman" pitchFamily="18" charset="0"/>
                        </a:rPr>
                        <a:t> </a:t>
                      </a:r>
                      <a:r>
                        <a:rPr lang="ru-RU" sz="700" b="1" i="0" u="none" strike="noStrike" dirty="0" smtClean="0">
                          <a:solidFill>
                            <a:srgbClr val="000000"/>
                          </a:solidFill>
                          <a:effectLst/>
                          <a:latin typeface="Times New Roman" pitchFamily="18" charset="0"/>
                          <a:cs typeface="Times New Roman" pitchFamily="18" charset="0"/>
                        </a:rPr>
                        <a:t>19 824 чел</a:t>
                      </a:r>
                      <a:r>
                        <a:rPr lang="ru-RU" sz="700" b="1" i="0" u="none" strike="noStrike" dirty="0">
                          <a:solidFill>
                            <a:srgbClr val="000000"/>
                          </a:solidFill>
                          <a:effectLst/>
                          <a:latin typeface="Times New Roman" pitchFamily="18" charset="0"/>
                          <a:cs typeface="Times New Roman" pitchFamily="18" charset="0"/>
                        </a:rPr>
                        <a:t>.</a:t>
                      </a:r>
                      <a:endParaRPr lang="ru-RU" sz="700" b="0" i="0" u="none" strike="noStrike" dirty="0">
                        <a:solidFill>
                          <a:srgbClr val="000000"/>
                        </a:solidFill>
                        <a:effectLst/>
                        <a:latin typeface="Times New Roman" pitchFamily="18" charset="0"/>
                        <a:cs typeface="Times New Roman" pitchFamily="18" charset="0"/>
                      </a:endParaRPr>
                    </a:p>
                  </a:txBody>
                  <a:tcPr marL="4780" marR="4780" marT="4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t"/>
                      <a:r>
                        <a:rPr lang="ru-RU" sz="700" b="0" i="0" u="none" strike="noStrike" dirty="0" smtClean="0">
                          <a:solidFill>
                            <a:srgbClr val="000000"/>
                          </a:solidFill>
                          <a:effectLst/>
                          <a:latin typeface="Times New Roman" pitchFamily="18" charset="0"/>
                          <a:cs typeface="Times New Roman" pitchFamily="18" charset="0"/>
                        </a:rPr>
                        <a:t>83 544</a:t>
                      </a:r>
                      <a:endParaRPr lang="ru-RU" sz="700" b="0" i="0" u="none" strike="noStrike" dirty="0">
                        <a:solidFill>
                          <a:srgbClr val="000000"/>
                        </a:solidFill>
                        <a:effectLst/>
                        <a:latin typeface="Times New Roman" pitchFamily="18" charset="0"/>
                        <a:cs typeface="Times New Roman" pitchFamily="18" charset="0"/>
                      </a:endParaRPr>
                    </a:p>
                  </a:txBody>
                  <a:tcPr marL="4780" marR="4780" marT="4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ctr"/>
                      <a:r>
                        <a:rPr lang="ru-RU" sz="700" b="0" i="0" u="none" strike="noStrike" dirty="0" smtClean="0">
                          <a:solidFill>
                            <a:srgbClr val="000000"/>
                          </a:solidFill>
                          <a:effectLst/>
                          <a:latin typeface="Times New Roman" pitchFamily="18" charset="0"/>
                          <a:cs typeface="Times New Roman" pitchFamily="18" charset="0"/>
                        </a:rPr>
                        <a:t>Родители и законные представители,</a:t>
                      </a:r>
                    </a:p>
                    <a:p>
                      <a:pPr algn="ctr" rtl="0" fontAlgn="ctr"/>
                      <a:r>
                        <a:rPr lang="ru-RU" sz="700" b="0" i="0" u="none" strike="noStrike" dirty="0" smtClean="0">
                          <a:solidFill>
                            <a:srgbClr val="000000"/>
                          </a:solidFill>
                          <a:effectLst/>
                          <a:latin typeface="Times New Roman" pitchFamily="18" charset="0"/>
                          <a:cs typeface="Times New Roman" pitchFamily="18" charset="0"/>
                        </a:rPr>
                        <a:t> </a:t>
                      </a:r>
                      <a:r>
                        <a:rPr lang="ru-RU" sz="700" b="1" i="0" u="none" strike="noStrike" dirty="0" smtClean="0">
                          <a:solidFill>
                            <a:srgbClr val="000000"/>
                          </a:solidFill>
                          <a:effectLst/>
                          <a:latin typeface="Times New Roman" pitchFamily="18" charset="0"/>
                          <a:cs typeface="Times New Roman" pitchFamily="18" charset="0"/>
                        </a:rPr>
                        <a:t>19 824 чел.</a:t>
                      </a:r>
                      <a:endParaRPr lang="ru-RU" sz="700" b="0" i="0" u="none" strike="noStrike" dirty="0">
                        <a:solidFill>
                          <a:srgbClr val="000000"/>
                        </a:solidFill>
                        <a:effectLst/>
                        <a:latin typeface="Times New Roman" pitchFamily="18" charset="0"/>
                        <a:cs typeface="Times New Roman" pitchFamily="18" charset="0"/>
                      </a:endParaRPr>
                    </a:p>
                  </a:txBody>
                  <a:tcPr marL="4780" marR="4780" marT="4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t"/>
                      <a:r>
                        <a:rPr lang="ru-RU" sz="700" b="0" i="0" u="none" strike="noStrike" dirty="0" smtClean="0">
                          <a:solidFill>
                            <a:srgbClr val="000000"/>
                          </a:solidFill>
                          <a:effectLst/>
                          <a:latin typeface="Times New Roman" pitchFamily="18" charset="0"/>
                          <a:cs typeface="Times New Roman" pitchFamily="18" charset="0"/>
                        </a:rPr>
                        <a:t>83 544</a:t>
                      </a:r>
                      <a:endParaRPr lang="ru-RU" sz="700" b="0" i="0" u="none" strike="noStrike" dirty="0">
                        <a:solidFill>
                          <a:srgbClr val="000000"/>
                        </a:solidFill>
                        <a:effectLst/>
                        <a:latin typeface="Times New Roman" pitchFamily="18" charset="0"/>
                        <a:cs typeface="Times New Roman" pitchFamily="18" charset="0"/>
                      </a:endParaRPr>
                    </a:p>
                  </a:txBody>
                  <a:tcPr marL="4780" marR="4780" marT="4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ctr"/>
                      <a:r>
                        <a:rPr lang="ru-RU" sz="700" b="0" i="0" u="none" strike="noStrike" dirty="0" smtClean="0">
                          <a:solidFill>
                            <a:srgbClr val="000000"/>
                          </a:solidFill>
                          <a:effectLst/>
                          <a:latin typeface="Times New Roman" pitchFamily="18" charset="0"/>
                          <a:cs typeface="Times New Roman" pitchFamily="18" charset="0"/>
                        </a:rPr>
                        <a:t>Родители и законные представители,</a:t>
                      </a:r>
                    </a:p>
                    <a:p>
                      <a:pPr algn="ctr" rtl="0" fontAlgn="ctr"/>
                      <a:r>
                        <a:rPr lang="ru-RU" sz="700" b="0" i="0" u="none" strike="noStrike" dirty="0" smtClean="0">
                          <a:solidFill>
                            <a:srgbClr val="000000"/>
                          </a:solidFill>
                          <a:effectLst/>
                          <a:latin typeface="Times New Roman" pitchFamily="18" charset="0"/>
                          <a:cs typeface="Times New Roman" pitchFamily="18" charset="0"/>
                        </a:rPr>
                        <a:t> </a:t>
                      </a:r>
                      <a:r>
                        <a:rPr lang="ru-RU" sz="700" b="1" i="0" u="none" strike="noStrike" dirty="0" smtClean="0">
                          <a:solidFill>
                            <a:srgbClr val="000000"/>
                          </a:solidFill>
                          <a:effectLst/>
                          <a:latin typeface="Times New Roman" pitchFamily="18" charset="0"/>
                          <a:cs typeface="Times New Roman" pitchFamily="18" charset="0"/>
                        </a:rPr>
                        <a:t>19 824 чел.</a:t>
                      </a:r>
                      <a:endParaRPr lang="ru-RU" sz="700" b="0" i="0" u="none" strike="noStrike" dirty="0">
                        <a:solidFill>
                          <a:srgbClr val="000000"/>
                        </a:solidFill>
                        <a:effectLst/>
                        <a:latin typeface="Times New Roman" pitchFamily="18" charset="0"/>
                        <a:cs typeface="Times New Roman" pitchFamily="18" charset="0"/>
                      </a:endParaRPr>
                    </a:p>
                  </a:txBody>
                  <a:tcPr marL="4780" marR="4780" marT="4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t"/>
                      <a:r>
                        <a:rPr lang="ru-RU" sz="700" b="0" i="0" u="none" strike="noStrike" dirty="0" smtClean="0">
                          <a:solidFill>
                            <a:srgbClr val="000000"/>
                          </a:solidFill>
                          <a:effectLst/>
                          <a:latin typeface="Times New Roman" pitchFamily="18" charset="0"/>
                          <a:cs typeface="Times New Roman" pitchFamily="18" charset="0"/>
                        </a:rPr>
                        <a:t>83 544</a:t>
                      </a:r>
                      <a:endParaRPr lang="ru-RU" sz="700" b="0" i="0" u="none" strike="noStrike" dirty="0">
                        <a:solidFill>
                          <a:srgbClr val="000000"/>
                        </a:solidFill>
                        <a:effectLst/>
                        <a:latin typeface="Times New Roman" pitchFamily="18" charset="0"/>
                        <a:cs typeface="Times New Roman" pitchFamily="18" charset="0"/>
                      </a:endParaRPr>
                    </a:p>
                  </a:txBody>
                  <a:tcPr marL="4780" marR="4780" marT="4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ru-RU" sz="500" b="0" i="0" u="none" strike="noStrike" dirty="0" smtClean="0">
                          <a:solidFill>
                            <a:srgbClr val="000000"/>
                          </a:solidFill>
                          <a:effectLst/>
                          <a:latin typeface="Times New Roman" pitchFamily="18" charset="0"/>
                          <a:cs typeface="Times New Roman" pitchFamily="18" charset="0"/>
                        </a:rPr>
                        <a:t>Постановление Главы Городского округа Подольск от 05.04.2023 №587-П "Об установлении размера платы, взимаемой с родителей (законных представителей) за присмотр и уход за детьми, осваивающими образовательные программы дошкольного образования в муниципальных образовательных организациях Городского округа Подольск"</a:t>
                      </a:r>
                      <a:endParaRPr lang="ru-RU" sz="500" b="0" i="0" u="none" strike="noStrike" dirty="0">
                        <a:solidFill>
                          <a:srgbClr val="000000"/>
                        </a:solidFill>
                        <a:effectLst/>
                        <a:latin typeface="Times New Roman" pitchFamily="18" charset="0"/>
                        <a:cs typeface="Times New Roman" pitchFamily="18" charset="0"/>
                      </a:endParaRPr>
                    </a:p>
                  </a:txBody>
                  <a:tcPr marL="4780" marR="4780" marT="4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r>
              <a:tr h="730424">
                <a:tc>
                  <a:txBody>
                    <a:bodyPr/>
                    <a:lstStyle/>
                    <a:p>
                      <a:pPr algn="ctr" rtl="0" fontAlgn="t"/>
                      <a:r>
                        <a:rPr lang="ru-RU" sz="700" b="0" i="0" u="none" strike="noStrike" dirty="0">
                          <a:solidFill>
                            <a:srgbClr val="000000"/>
                          </a:solidFill>
                          <a:effectLst/>
                          <a:latin typeface="Times New Roman" pitchFamily="18" charset="0"/>
                          <a:cs typeface="Times New Roman" pitchFamily="18" charset="0"/>
                        </a:rPr>
                        <a:t>Обеспечение бесплатным горячим питанием в общеобразовательных учреждениях</a:t>
                      </a:r>
                    </a:p>
                  </a:txBody>
                  <a:tcPr marL="4780" marR="4780" marT="4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t"/>
                      <a:r>
                        <a:rPr lang="ru-RU" sz="700" b="0" i="0" u="none" strike="noStrike" dirty="0">
                          <a:solidFill>
                            <a:srgbClr val="000000"/>
                          </a:solidFill>
                          <a:effectLst/>
                          <a:latin typeface="Times New Roman" pitchFamily="18" charset="0"/>
                          <a:cs typeface="Times New Roman" pitchFamily="18" charset="0"/>
                        </a:rPr>
                        <a:t> Дети из многодетных семей, дети-инвалиды, дети, находящиеся под опекой, </a:t>
                      </a:r>
                      <a:r>
                        <a:rPr lang="ru-RU" sz="700" b="1" i="0" u="none" strike="noStrike" dirty="0" smtClean="0">
                          <a:solidFill>
                            <a:srgbClr val="000000"/>
                          </a:solidFill>
                          <a:effectLst/>
                          <a:latin typeface="Times New Roman" pitchFamily="18" charset="0"/>
                          <a:cs typeface="Times New Roman" pitchFamily="18" charset="0"/>
                        </a:rPr>
                        <a:t>9 248 чел</a:t>
                      </a:r>
                      <a:r>
                        <a:rPr lang="ru-RU" sz="700" b="1" i="0" u="none" strike="noStrike" dirty="0">
                          <a:solidFill>
                            <a:srgbClr val="000000"/>
                          </a:solidFill>
                          <a:effectLst/>
                          <a:latin typeface="Times New Roman" pitchFamily="18" charset="0"/>
                          <a:cs typeface="Times New Roman" pitchFamily="18" charset="0"/>
                        </a:rPr>
                        <a:t>.</a:t>
                      </a:r>
                      <a:endParaRPr lang="ru-RU" sz="700" b="0" i="0" u="none" strike="noStrike" dirty="0">
                        <a:solidFill>
                          <a:srgbClr val="000000"/>
                        </a:solidFill>
                        <a:effectLst/>
                        <a:latin typeface="Times New Roman" pitchFamily="18" charset="0"/>
                        <a:cs typeface="Times New Roman" pitchFamily="18" charset="0"/>
                      </a:endParaRPr>
                    </a:p>
                  </a:txBody>
                  <a:tcPr marL="4780" marR="4780" marT="4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t"/>
                      <a:r>
                        <a:rPr lang="ru-RU" sz="700" b="0" i="0" u="none" strike="noStrike" dirty="0" smtClean="0">
                          <a:solidFill>
                            <a:srgbClr val="000000"/>
                          </a:solidFill>
                          <a:effectLst/>
                          <a:latin typeface="Times New Roman" pitchFamily="18" charset="0"/>
                          <a:cs typeface="Times New Roman" pitchFamily="18" charset="0"/>
                        </a:rPr>
                        <a:t>223 305</a:t>
                      </a:r>
                      <a:endParaRPr lang="ru-RU" sz="700" b="0" i="0" u="none" strike="noStrike" dirty="0">
                        <a:solidFill>
                          <a:srgbClr val="000000"/>
                        </a:solidFill>
                        <a:effectLst/>
                        <a:latin typeface="Times New Roman" pitchFamily="18" charset="0"/>
                        <a:cs typeface="Times New Roman" pitchFamily="18" charset="0"/>
                      </a:endParaRPr>
                    </a:p>
                  </a:txBody>
                  <a:tcPr marL="4780" marR="4780" marT="4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t"/>
                      <a:r>
                        <a:rPr lang="ru-RU" sz="700" b="0" i="0" u="none" strike="noStrike" dirty="0">
                          <a:solidFill>
                            <a:srgbClr val="000000"/>
                          </a:solidFill>
                          <a:effectLst/>
                          <a:latin typeface="Times New Roman" pitchFamily="18" charset="0"/>
                          <a:cs typeface="Times New Roman" pitchFamily="18" charset="0"/>
                        </a:rPr>
                        <a:t> </a:t>
                      </a:r>
                      <a:r>
                        <a:rPr lang="ru-RU" sz="700" b="0" i="0" u="none" strike="noStrike" dirty="0" smtClean="0">
                          <a:solidFill>
                            <a:srgbClr val="000000"/>
                          </a:solidFill>
                          <a:effectLst/>
                          <a:latin typeface="Times New Roman" pitchFamily="18" charset="0"/>
                          <a:cs typeface="Times New Roman" pitchFamily="18" charset="0"/>
                        </a:rPr>
                        <a:t>Дети из многодетных семей, дети-инвалиды, дети, находящиеся под опекой, </a:t>
                      </a:r>
                      <a:r>
                        <a:rPr lang="ru-RU" sz="700" b="1" i="0" u="none" strike="noStrike" dirty="0" smtClean="0">
                          <a:solidFill>
                            <a:srgbClr val="000000"/>
                          </a:solidFill>
                          <a:effectLst/>
                          <a:latin typeface="Times New Roman" pitchFamily="18" charset="0"/>
                          <a:cs typeface="Times New Roman" pitchFamily="18" charset="0"/>
                        </a:rPr>
                        <a:t>9 248 чел.</a:t>
                      </a:r>
                      <a:endParaRPr lang="ru-RU" sz="700" b="0" i="0" u="none" strike="noStrike" dirty="0">
                        <a:solidFill>
                          <a:srgbClr val="000000"/>
                        </a:solidFill>
                        <a:effectLst/>
                        <a:latin typeface="Times New Roman" pitchFamily="18" charset="0"/>
                        <a:cs typeface="Times New Roman" pitchFamily="18" charset="0"/>
                      </a:endParaRPr>
                    </a:p>
                  </a:txBody>
                  <a:tcPr marL="4780" marR="4780" marT="4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t"/>
                      <a:r>
                        <a:rPr lang="ru-RU" sz="700" b="0" i="0" u="none" strike="noStrike" dirty="0" smtClean="0">
                          <a:solidFill>
                            <a:srgbClr val="000000"/>
                          </a:solidFill>
                          <a:effectLst/>
                          <a:latin typeface="Times New Roman" pitchFamily="18" charset="0"/>
                          <a:cs typeface="Times New Roman" pitchFamily="18" charset="0"/>
                        </a:rPr>
                        <a:t>232 237</a:t>
                      </a:r>
                      <a:endParaRPr lang="ru-RU" sz="700" b="0" i="0" u="none" strike="noStrike" dirty="0">
                        <a:solidFill>
                          <a:srgbClr val="000000"/>
                        </a:solidFill>
                        <a:effectLst/>
                        <a:latin typeface="Times New Roman" pitchFamily="18" charset="0"/>
                        <a:cs typeface="Times New Roman" pitchFamily="18" charset="0"/>
                      </a:endParaRPr>
                    </a:p>
                  </a:txBody>
                  <a:tcPr marL="4780" marR="4780" marT="4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t"/>
                      <a:r>
                        <a:rPr lang="ru-RU" sz="700" b="0" i="0" u="none" strike="noStrike" dirty="0">
                          <a:solidFill>
                            <a:srgbClr val="000000"/>
                          </a:solidFill>
                          <a:effectLst/>
                          <a:latin typeface="Times New Roman" pitchFamily="18" charset="0"/>
                          <a:cs typeface="Times New Roman" pitchFamily="18" charset="0"/>
                        </a:rPr>
                        <a:t> </a:t>
                      </a:r>
                      <a:r>
                        <a:rPr lang="ru-RU" sz="700" b="0" i="0" u="none" strike="noStrike" dirty="0" smtClean="0">
                          <a:solidFill>
                            <a:srgbClr val="000000"/>
                          </a:solidFill>
                          <a:effectLst/>
                          <a:latin typeface="Times New Roman" pitchFamily="18" charset="0"/>
                          <a:cs typeface="Times New Roman" pitchFamily="18" charset="0"/>
                        </a:rPr>
                        <a:t>Дети из многодетных семей, дети-инвалиды, дети, находящиеся под опекой, </a:t>
                      </a:r>
                      <a:r>
                        <a:rPr lang="ru-RU" sz="700" b="1" i="0" u="none" strike="noStrike" dirty="0" smtClean="0">
                          <a:solidFill>
                            <a:srgbClr val="000000"/>
                          </a:solidFill>
                          <a:effectLst/>
                          <a:latin typeface="Times New Roman" pitchFamily="18" charset="0"/>
                          <a:cs typeface="Times New Roman" pitchFamily="18" charset="0"/>
                        </a:rPr>
                        <a:t>9 248 чел.</a:t>
                      </a:r>
                      <a:endParaRPr lang="ru-RU" sz="700" b="0" i="0" u="none" strike="noStrike" dirty="0">
                        <a:solidFill>
                          <a:srgbClr val="000000"/>
                        </a:solidFill>
                        <a:effectLst/>
                        <a:latin typeface="Times New Roman" pitchFamily="18" charset="0"/>
                        <a:cs typeface="Times New Roman" pitchFamily="18" charset="0"/>
                      </a:endParaRPr>
                    </a:p>
                  </a:txBody>
                  <a:tcPr marL="4780" marR="4780" marT="4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t"/>
                      <a:r>
                        <a:rPr lang="ru-RU" sz="700" b="0" i="0" u="none" strike="noStrike" dirty="0" smtClean="0">
                          <a:solidFill>
                            <a:srgbClr val="000000"/>
                          </a:solidFill>
                          <a:effectLst/>
                          <a:latin typeface="Times New Roman" pitchFamily="18" charset="0"/>
                          <a:cs typeface="Times New Roman" pitchFamily="18" charset="0"/>
                        </a:rPr>
                        <a:t>241 524</a:t>
                      </a:r>
                      <a:endParaRPr lang="ru-RU" sz="700" b="0" i="0" u="none" strike="noStrike" dirty="0">
                        <a:solidFill>
                          <a:srgbClr val="000000"/>
                        </a:solidFill>
                        <a:effectLst/>
                        <a:latin typeface="Times New Roman" pitchFamily="18" charset="0"/>
                        <a:cs typeface="Times New Roman" pitchFamily="18" charset="0"/>
                      </a:endParaRPr>
                    </a:p>
                  </a:txBody>
                  <a:tcPr marL="4780" marR="4780" marT="4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ru-RU" sz="500" b="0" i="0" u="none" strike="noStrike" dirty="0" smtClean="0">
                          <a:solidFill>
                            <a:srgbClr val="000000"/>
                          </a:solidFill>
                          <a:effectLst/>
                          <a:latin typeface="Times New Roman" pitchFamily="18" charset="0"/>
                          <a:cs typeface="Times New Roman" pitchFamily="18" charset="0"/>
                        </a:rPr>
                        <a:t>Постановление Администрации Городского округа Подольск от 20.05.2021 №588-п «Об утверждении Положения о порядке организации питания отдельных категорий обучающихся в муниципальных общеобразовательных организациях городского округа Подольск Московской области»  </a:t>
                      </a:r>
                    </a:p>
                    <a:p>
                      <a:pPr algn="ctr" fontAlgn="t"/>
                      <a:r>
                        <a:rPr lang="ru-RU" sz="500" b="0" i="0" u="none" strike="noStrike" dirty="0" smtClean="0">
                          <a:solidFill>
                            <a:srgbClr val="000000"/>
                          </a:solidFill>
                          <a:effectLst/>
                          <a:latin typeface="Times New Roman" pitchFamily="18" charset="0"/>
                          <a:cs typeface="Times New Roman" pitchFamily="18" charset="0"/>
                        </a:rPr>
                        <a:t>Постановление Администрации Городского округа Подольск от 16.06.2023  №1181-п «О внесение изменений в Положение о порядке организации питания отдельных категорий обучающихся в муниципальных общеобразовательных организациях городского округа Подольск Московской области, утвержденное постановлением Администрации Городского округа Подольск от 20.05.2021 № 588-П» </a:t>
                      </a:r>
                      <a:endParaRPr lang="ru-RU" sz="500" b="0" i="0" u="none" strike="noStrike" dirty="0">
                        <a:solidFill>
                          <a:srgbClr val="000000"/>
                        </a:solidFill>
                        <a:effectLst/>
                        <a:latin typeface="Times New Roman" pitchFamily="18" charset="0"/>
                        <a:cs typeface="Times New Roman" pitchFamily="18" charset="0"/>
                      </a:endParaRPr>
                    </a:p>
                  </a:txBody>
                  <a:tcPr marL="4780" marR="4780" marT="4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r>
              <a:tr h="576064">
                <a:tc>
                  <a:txBody>
                    <a:bodyPr/>
                    <a:lstStyle/>
                    <a:p>
                      <a:pPr algn="ctr" rtl="0" fontAlgn="ctr"/>
                      <a:r>
                        <a:rPr lang="ru-RU" sz="700" b="0" i="0" u="none" strike="noStrike" dirty="0" smtClean="0">
                          <a:solidFill>
                            <a:schemeClr val="tx1"/>
                          </a:solidFill>
                          <a:effectLst/>
                          <a:latin typeface="Times New Roman" pitchFamily="18" charset="0"/>
                          <a:cs typeface="Times New Roman" pitchFamily="18" charset="0"/>
                        </a:rPr>
                        <a:t>Ежемесячная</a:t>
                      </a:r>
                      <a:r>
                        <a:rPr lang="ru-RU" sz="700" b="0" i="0" u="none" strike="noStrike" baseline="0" dirty="0" smtClean="0">
                          <a:solidFill>
                            <a:schemeClr val="tx1"/>
                          </a:solidFill>
                          <a:effectLst/>
                          <a:latin typeface="Times New Roman" pitchFamily="18" charset="0"/>
                          <a:cs typeface="Times New Roman" pitchFamily="18" charset="0"/>
                        </a:rPr>
                        <a:t> выплата</a:t>
                      </a:r>
                      <a:endParaRPr lang="ru-RU" sz="700" b="0" i="0" u="none" strike="noStrike" dirty="0">
                        <a:solidFill>
                          <a:schemeClr val="tx1"/>
                        </a:solidFill>
                        <a:effectLst/>
                        <a:latin typeface="Times New Roman" pitchFamily="18" charset="0"/>
                        <a:cs typeface="Times New Roman" pitchFamily="18" charset="0"/>
                      </a:endParaRPr>
                    </a:p>
                  </a:txBody>
                  <a:tcPr marL="4780" marR="4780" marT="4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ctr"/>
                      <a:r>
                        <a:rPr lang="ru-RU" sz="700" b="0" i="0" u="none" strike="noStrike" dirty="0">
                          <a:solidFill>
                            <a:schemeClr val="tx1"/>
                          </a:solidFill>
                          <a:effectLst/>
                          <a:latin typeface="Times New Roman" pitchFamily="18" charset="0"/>
                          <a:cs typeface="Times New Roman" pitchFamily="18" charset="0"/>
                        </a:rPr>
                        <a:t>Молодые специалисты муниципальных дошкольных и общеобразовательных организаций, </a:t>
                      </a:r>
                      <a:r>
                        <a:rPr lang="ru-RU" sz="700" b="1" i="0" u="none" strike="noStrike" dirty="0" smtClean="0">
                          <a:solidFill>
                            <a:schemeClr val="tx1"/>
                          </a:solidFill>
                          <a:effectLst/>
                          <a:latin typeface="Times New Roman" pitchFamily="18" charset="0"/>
                          <a:cs typeface="Times New Roman" pitchFamily="18" charset="0"/>
                        </a:rPr>
                        <a:t>151 </a:t>
                      </a:r>
                      <a:r>
                        <a:rPr lang="ru-RU" sz="700" b="1" i="0" u="none" strike="noStrike" dirty="0">
                          <a:solidFill>
                            <a:schemeClr val="tx1"/>
                          </a:solidFill>
                          <a:effectLst/>
                          <a:latin typeface="Times New Roman" pitchFamily="18" charset="0"/>
                          <a:cs typeface="Times New Roman" pitchFamily="18" charset="0"/>
                        </a:rPr>
                        <a:t>чел. </a:t>
                      </a:r>
                      <a:endParaRPr lang="ru-RU" sz="700" b="0" i="0" u="none" strike="noStrike" dirty="0">
                        <a:solidFill>
                          <a:schemeClr val="tx1"/>
                        </a:solidFill>
                        <a:effectLst/>
                        <a:latin typeface="Times New Roman" pitchFamily="18" charset="0"/>
                        <a:cs typeface="Times New Roman" pitchFamily="18" charset="0"/>
                      </a:endParaRPr>
                    </a:p>
                  </a:txBody>
                  <a:tcPr marL="4780" marR="4780" marT="4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t"/>
                      <a:r>
                        <a:rPr lang="ru-RU" sz="700" b="0" i="0" u="none" strike="noStrike" dirty="0" smtClean="0">
                          <a:solidFill>
                            <a:schemeClr val="tx1"/>
                          </a:solidFill>
                          <a:effectLst/>
                          <a:latin typeface="Times New Roman" pitchFamily="18" charset="0"/>
                          <a:cs typeface="Times New Roman" pitchFamily="18" charset="0"/>
                        </a:rPr>
                        <a:t>15 714</a:t>
                      </a:r>
                      <a:endParaRPr lang="ru-RU" sz="700" b="0" i="0" u="none" strike="noStrike" dirty="0">
                        <a:solidFill>
                          <a:schemeClr val="tx1"/>
                        </a:solidFill>
                        <a:effectLst/>
                        <a:latin typeface="Times New Roman" pitchFamily="18" charset="0"/>
                        <a:cs typeface="Times New Roman" pitchFamily="18" charset="0"/>
                      </a:endParaRPr>
                    </a:p>
                  </a:txBody>
                  <a:tcPr marL="4780" marR="4780" marT="4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700" b="0" i="0" u="none" strike="noStrike" dirty="0" smtClean="0">
                          <a:solidFill>
                            <a:schemeClr val="tx1"/>
                          </a:solidFill>
                          <a:effectLst/>
                          <a:latin typeface="Times New Roman" pitchFamily="18" charset="0"/>
                          <a:cs typeface="Times New Roman" pitchFamily="18" charset="0"/>
                        </a:rPr>
                        <a:t>Молодые специалисты муниципальных дошкольных и общеобразовательных организаций, </a:t>
                      </a:r>
                      <a:r>
                        <a:rPr lang="ru-RU" sz="700" b="1" i="0" u="none" strike="noStrike" dirty="0" smtClean="0">
                          <a:solidFill>
                            <a:schemeClr val="tx1"/>
                          </a:solidFill>
                          <a:effectLst/>
                          <a:latin typeface="Times New Roman" pitchFamily="18" charset="0"/>
                          <a:cs typeface="Times New Roman" pitchFamily="18" charset="0"/>
                        </a:rPr>
                        <a:t>151 чел. </a:t>
                      </a:r>
                      <a:endParaRPr lang="ru-RU" sz="700" b="0" i="0" u="none" strike="noStrike" dirty="0" smtClean="0">
                        <a:solidFill>
                          <a:schemeClr val="tx1"/>
                        </a:solidFill>
                        <a:effectLst/>
                        <a:latin typeface="Times New Roman" pitchFamily="18" charset="0"/>
                        <a:cs typeface="Times New Roman" pitchFamily="18" charset="0"/>
                      </a:endParaRPr>
                    </a:p>
                  </a:txBody>
                  <a:tcPr marL="4780" marR="4780" marT="4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t"/>
                      <a:r>
                        <a:rPr lang="ru-RU" sz="700" b="0" i="0" u="none" strike="noStrike" dirty="0" smtClean="0">
                          <a:solidFill>
                            <a:schemeClr val="tx1"/>
                          </a:solidFill>
                          <a:effectLst/>
                          <a:latin typeface="Times New Roman" pitchFamily="18" charset="0"/>
                          <a:cs typeface="Times New Roman" pitchFamily="18" charset="0"/>
                        </a:rPr>
                        <a:t>15 714</a:t>
                      </a:r>
                      <a:endParaRPr lang="ru-RU" sz="700" b="0" i="0" u="none" strike="noStrike" dirty="0">
                        <a:solidFill>
                          <a:schemeClr val="tx1"/>
                        </a:solidFill>
                        <a:effectLst/>
                        <a:latin typeface="Times New Roman" pitchFamily="18" charset="0"/>
                        <a:cs typeface="Times New Roman" pitchFamily="18" charset="0"/>
                      </a:endParaRPr>
                    </a:p>
                  </a:txBody>
                  <a:tcPr marL="4780" marR="4780" marT="4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ctr"/>
                      <a:r>
                        <a:rPr lang="ru-RU" sz="700" b="0" i="0" u="none" strike="noStrike" dirty="0" smtClean="0">
                          <a:solidFill>
                            <a:schemeClr val="tx1"/>
                          </a:solidFill>
                          <a:effectLst/>
                          <a:latin typeface="Times New Roman" pitchFamily="18" charset="0"/>
                          <a:cs typeface="Times New Roman" pitchFamily="18" charset="0"/>
                        </a:rPr>
                        <a:t>Молодые специалисты муниципальных дошкольных и общеобразовательных организаций, </a:t>
                      </a:r>
                      <a:r>
                        <a:rPr lang="ru-RU" sz="700" b="1" i="0" u="none" strike="noStrike" dirty="0" smtClean="0">
                          <a:solidFill>
                            <a:schemeClr val="tx1"/>
                          </a:solidFill>
                          <a:effectLst/>
                          <a:latin typeface="Times New Roman" pitchFamily="18" charset="0"/>
                          <a:cs typeface="Times New Roman" pitchFamily="18" charset="0"/>
                        </a:rPr>
                        <a:t>151 чел. </a:t>
                      </a:r>
                      <a:endParaRPr lang="ru-RU" sz="700" b="0" i="0" u="none" strike="noStrike" dirty="0">
                        <a:solidFill>
                          <a:schemeClr val="tx1"/>
                        </a:solidFill>
                        <a:effectLst/>
                        <a:latin typeface="Times New Roman" pitchFamily="18" charset="0"/>
                        <a:cs typeface="Times New Roman" pitchFamily="18" charset="0"/>
                      </a:endParaRPr>
                    </a:p>
                  </a:txBody>
                  <a:tcPr marL="4780" marR="4780" marT="4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t"/>
                      <a:r>
                        <a:rPr lang="ru-RU" sz="700" b="0" i="0" u="none" strike="noStrike" dirty="0" smtClean="0">
                          <a:solidFill>
                            <a:schemeClr val="tx1"/>
                          </a:solidFill>
                          <a:effectLst/>
                          <a:latin typeface="Times New Roman" pitchFamily="18" charset="0"/>
                          <a:cs typeface="Times New Roman" pitchFamily="18" charset="0"/>
                        </a:rPr>
                        <a:t>15 714</a:t>
                      </a:r>
                      <a:endParaRPr lang="ru-RU" sz="700" b="0" i="0" u="none" strike="noStrike" dirty="0">
                        <a:solidFill>
                          <a:schemeClr val="tx1"/>
                        </a:solidFill>
                        <a:effectLst/>
                        <a:latin typeface="Times New Roman" pitchFamily="18" charset="0"/>
                        <a:cs typeface="Times New Roman" pitchFamily="18" charset="0"/>
                      </a:endParaRPr>
                    </a:p>
                  </a:txBody>
                  <a:tcPr marL="4780" marR="4780" marT="4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rowSpan="2">
                  <a:txBody>
                    <a:bodyPr/>
                    <a:lstStyle/>
                    <a:p>
                      <a:pPr algn="ctr" fontAlgn="t"/>
                      <a:r>
                        <a:rPr lang="ru-RU" sz="500" b="0" i="0" u="none" strike="noStrike" dirty="0" smtClean="0">
                          <a:solidFill>
                            <a:srgbClr val="000000"/>
                          </a:solidFill>
                          <a:effectLst/>
                          <a:latin typeface="Times New Roman" pitchFamily="18" charset="0"/>
                          <a:cs typeface="Times New Roman" pitchFamily="18" charset="0"/>
                        </a:rPr>
                        <a:t>Постановление Администрации Городского округа Подольск от 21.10.2024 № 3383-П «О предоставлении мер материального стимулирования молодым специалистам муниципальных образовательных организаций Городского округа Подольск Московской области, лицам, обучающимся в образовательных организациях по образовательным программам среднего профессионального и высшего образования по договору о целевом обучении для работы в муниципальных образовательных организациях Городского округа Подольск Московской области»</a:t>
                      </a:r>
                      <a:endParaRPr lang="ru-RU" sz="500" b="0" i="0" u="none" strike="noStrike" dirty="0">
                        <a:solidFill>
                          <a:srgbClr val="000000"/>
                        </a:solidFill>
                        <a:effectLst/>
                        <a:latin typeface="Times New Roman" pitchFamily="18" charset="0"/>
                        <a:cs typeface="Times New Roman" pitchFamily="18" charset="0"/>
                      </a:endParaRPr>
                    </a:p>
                  </a:txBody>
                  <a:tcPr marL="4780" marR="4780" marT="4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r>
              <a:tr h="504056">
                <a:tc>
                  <a:txBody>
                    <a:bodyPr/>
                    <a:lstStyle/>
                    <a:p>
                      <a:pPr algn="ctr" rtl="0" fontAlgn="ctr"/>
                      <a:r>
                        <a:rPr lang="ru-RU" sz="700" b="0" i="0" u="none" strike="noStrike" dirty="0">
                          <a:solidFill>
                            <a:srgbClr val="000000"/>
                          </a:solidFill>
                          <a:effectLst/>
                          <a:latin typeface="Times New Roman" pitchFamily="18" charset="0"/>
                          <a:cs typeface="Times New Roman" pitchFamily="18" charset="0"/>
                        </a:rPr>
                        <a:t>Стипендия</a:t>
                      </a:r>
                    </a:p>
                  </a:txBody>
                  <a:tcPr marL="4780" marR="4780" marT="4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ctr"/>
                      <a:r>
                        <a:rPr lang="ru-RU" sz="700" b="0" i="0" u="none" strike="noStrike" dirty="0">
                          <a:solidFill>
                            <a:srgbClr val="000000"/>
                          </a:solidFill>
                          <a:effectLst/>
                          <a:latin typeface="Times New Roman" pitchFamily="18" charset="0"/>
                          <a:cs typeface="Times New Roman" pitchFamily="18" charset="0"/>
                        </a:rPr>
                        <a:t>Обучающиеся в образовательных организациях по договору о целевом обучении, </a:t>
                      </a:r>
                      <a:r>
                        <a:rPr lang="ru-RU" sz="700" b="1" i="0" u="none" strike="noStrike" dirty="0" smtClean="0">
                          <a:solidFill>
                            <a:srgbClr val="000000"/>
                          </a:solidFill>
                          <a:effectLst/>
                          <a:latin typeface="Times New Roman" pitchFamily="18" charset="0"/>
                          <a:cs typeface="Times New Roman" pitchFamily="18" charset="0"/>
                        </a:rPr>
                        <a:t>77 </a:t>
                      </a:r>
                      <a:r>
                        <a:rPr lang="ru-RU" sz="700" b="1" i="0" u="none" strike="noStrike" dirty="0">
                          <a:solidFill>
                            <a:srgbClr val="000000"/>
                          </a:solidFill>
                          <a:effectLst/>
                          <a:latin typeface="Times New Roman" pitchFamily="18" charset="0"/>
                          <a:cs typeface="Times New Roman" pitchFamily="18" charset="0"/>
                        </a:rPr>
                        <a:t>чел.</a:t>
                      </a:r>
                      <a:endParaRPr lang="ru-RU" sz="700" b="0" i="0" u="none" strike="noStrike" dirty="0">
                        <a:solidFill>
                          <a:srgbClr val="000000"/>
                        </a:solidFill>
                        <a:effectLst/>
                        <a:latin typeface="Times New Roman" pitchFamily="18" charset="0"/>
                        <a:cs typeface="Times New Roman" pitchFamily="18" charset="0"/>
                      </a:endParaRPr>
                    </a:p>
                  </a:txBody>
                  <a:tcPr marL="4780" marR="4780" marT="4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t"/>
                      <a:r>
                        <a:rPr lang="ru-RU" sz="700" b="0" i="0" u="none" strike="noStrike" dirty="0" smtClean="0">
                          <a:solidFill>
                            <a:srgbClr val="000000"/>
                          </a:solidFill>
                          <a:effectLst/>
                          <a:latin typeface="Times New Roman" pitchFamily="18" charset="0"/>
                          <a:cs typeface="Times New Roman" pitchFamily="18" charset="0"/>
                        </a:rPr>
                        <a:t>2 310</a:t>
                      </a:r>
                      <a:endParaRPr lang="ru-RU" sz="700" b="0" i="0" u="none" strike="noStrike" dirty="0">
                        <a:solidFill>
                          <a:srgbClr val="000000"/>
                        </a:solidFill>
                        <a:effectLst/>
                        <a:latin typeface="Times New Roman" pitchFamily="18" charset="0"/>
                        <a:cs typeface="Times New Roman" pitchFamily="18" charset="0"/>
                      </a:endParaRPr>
                    </a:p>
                  </a:txBody>
                  <a:tcPr marL="4780" marR="4780" marT="4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ctr"/>
                      <a:r>
                        <a:rPr lang="ru-RU" sz="700" b="0" i="0" u="none" strike="noStrike" dirty="0">
                          <a:solidFill>
                            <a:srgbClr val="000000"/>
                          </a:solidFill>
                          <a:effectLst/>
                          <a:latin typeface="Times New Roman" pitchFamily="18" charset="0"/>
                          <a:cs typeface="Times New Roman" pitchFamily="18" charset="0"/>
                        </a:rPr>
                        <a:t>Обучающиеся в образовательных </a:t>
                      </a:r>
                      <a:r>
                        <a:rPr lang="ru-RU" sz="700" b="0" i="0" u="none" strike="noStrike" dirty="0" smtClean="0">
                          <a:solidFill>
                            <a:srgbClr val="000000"/>
                          </a:solidFill>
                          <a:effectLst/>
                          <a:latin typeface="Times New Roman" pitchFamily="18" charset="0"/>
                          <a:cs typeface="Times New Roman" pitchFamily="18" charset="0"/>
                        </a:rPr>
                        <a:t>организациях по </a:t>
                      </a:r>
                      <a:r>
                        <a:rPr lang="ru-RU" sz="700" b="0" i="0" u="none" strike="noStrike" dirty="0">
                          <a:solidFill>
                            <a:srgbClr val="000000"/>
                          </a:solidFill>
                          <a:effectLst/>
                          <a:latin typeface="Times New Roman" pitchFamily="18" charset="0"/>
                          <a:cs typeface="Times New Roman" pitchFamily="18" charset="0"/>
                        </a:rPr>
                        <a:t>договору о целевом обучении, </a:t>
                      </a:r>
                      <a:endParaRPr lang="ru-RU" sz="700" b="0" i="0" u="none" strike="noStrike" dirty="0" smtClean="0">
                        <a:solidFill>
                          <a:srgbClr val="000000"/>
                        </a:solidFill>
                        <a:effectLst/>
                        <a:latin typeface="Times New Roman" pitchFamily="18" charset="0"/>
                        <a:cs typeface="Times New Roman" pitchFamily="18" charset="0"/>
                      </a:endParaRPr>
                    </a:p>
                    <a:p>
                      <a:pPr algn="ctr" rtl="0" fontAlgn="ctr"/>
                      <a:r>
                        <a:rPr lang="ru-RU" sz="700" b="1" i="0" u="none" strike="noStrike" dirty="0" smtClean="0">
                          <a:solidFill>
                            <a:srgbClr val="000000"/>
                          </a:solidFill>
                          <a:effectLst/>
                          <a:latin typeface="Times New Roman" pitchFamily="18" charset="0"/>
                          <a:cs typeface="Times New Roman" pitchFamily="18" charset="0"/>
                        </a:rPr>
                        <a:t>77 </a:t>
                      </a:r>
                      <a:r>
                        <a:rPr lang="ru-RU" sz="700" b="1" i="0" u="none" strike="noStrike" dirty="0">
                          <a:solidFill>
                            <a:srgbClr val="000000"/>
                          </a:solidFill>
                          <a:effectLst/>
                          <a:latin typeface="Times New Roman" pitchFamily="18" charset="0"/>
                          <a:cs typeface="Times New Roman" pitchFamily="18" charset="0"/>
                        </a:rPr>
                        <a:t>чел.</a:t>
                      </a:r>
                      <a:endParaRPr lang="ru-RU" sz="700" b="0" i="0" u="none" strike="noStrike" dirty="0">
                        <a:solidFill>
                          <a:srgbClr val="000000"/>
                        </a:solidFill>
                        <a:effectLst/>
                        <a:latin typeface="Times New Roman" pitchFamily="18" charset="0"/>
                        <a:cs typeface="Times New Roman" pitchFamily="18" charset="0"/>
                      </a:endParaRPr>
                    </a:p>
                  </a:txBody>
                  <a:tcPr marL="4780" marR="4780" marT="4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t"/>
                      <a:r>
                        <a:rPr lang="ru-RU" sz="700" b="0" i="0" u="none" strike="noStrike" dirty="0" smtClean="0">
                          <a:solidFill>
                            <a:srgbClr val="000000"/>
                          </a:solidFill>
                          <a:effectLst/>
                          <a:latin typeface="Times New Roman" pitchFamily="18" charset="0"/>
                          <a:cs typeface="Times New Roman" pitchFamily="18" charset="0"/>
                        </a:rPr>
                        <a:t>2 310</a:t>
                      </a:r>
                      <a:endParaRPr lang="ru-RU" sz="700" b="0" i="0" u="none" strike="noStrike" dirty="0">
                        <a:solidFill>
                          <a:srgbClr val="000000"/>
                        </a:solidFill>
                        <a:effectLst/>
                        <a:latin typeface="Times New Roman" pitchFamily="18" charset="0"/>
                        <a:cs typeface="Times New Roman" pitchFamily="18" charset="0"/>
                      </a:endParaRPr>
                    </a:p>
                  </a:txBody>
                  <a:tcPr marL="4780" marR="4780" marT="4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ctr"/>
                      <a:r>
                        <a:rPr lang="ru-RU" sz="700" b="0" i="0" u="none" strike="noStrike" dirty="0">
                          <a:solidFill>
                            <a:srgbClr val="000000"/>
                          </a:solidFill>
                          <a:effectLst/>
                          <a:latin typeface="Times New Roman" pitchFamily="18" charset="0"/>
                          <a:cs typeface="Times New Roman" pitchFamily="18" charset="0"/>
                        </a:rPr>
                        <a:t>Обучающиеся в образовательных организациях по договору о целевом обучении, </a:t>
                      </a:r>
                      <a:r>
                        <a:rPr lang="ru-RU" sz="700" b="1" i="0" u="none" strike="noStrike" dirty="0" smtClean="0">
                          <a:solidFill>
                            <a:srgbClr val="000000"/>
                          </a:solidFill>
                          <a:effectLst/>
                          <a:latin typeface="Times New Roman" pitchFamily="18" charset="0"/>
                          <a:cs typeface="Times New Roman" pitchFamily="18" charset="0"/>
                        </a:rPr>
                        <a:t>77 </a:t>
                      </a:r>
                      <a:r>
                        <a:rPr lang="ru-RU" sz="700" b="1" i="0" u="none" strike="noStrike" dirty="0">
                          <a:solidFill>
                            <a:srgbClr val="000000"/>
                          </a:solidFill>
                          <a:effectLst/>
                          <a:latin typeface="Times New Roman" pitchFamily="18" charset="0"/>
                          <a:cs typeface="Times New Roman" pitchFamily="18" charset="0"/>
                        </a:rPr>
                        <a:t>чел.</a:t>
                      </a:r>
                      <a:endParaRPr lang="ru-RU" sz="700" b="0" i="0" u="none" strike="noStrike" dirty="0">
                        <a:solidFill>
                          <a:srgbClr val="000000"/>
                        </a:solidFill>
                        <a:effectLst/>
                        <a:latin typeface="Times New Roman" pitchFamily="18" charset="0"/>
                        <a:cs typeface="Times New Roman" pitchFamily="18" charset="0"/>
                      </a:endParaRPr>
                    </a:p>
                  </a:txBody>
                  <a:tcPr marL="4780" marR="4780" marT="4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t"/>
                      <a:r>
                        <a:rPr lang="ru-RU" sz="700" b="0" i="0" u="none" strike="noStrike" dirty="0" smtClean="0">
                          <a:solidFill>
                            <a:srgbClr val="000000"/>
                          </a:solidFill>
                          <a:effectLst/>
                          <a:latin typeface="Times New Roman" pitchFamily="18" charset="0"/>
                          <a:cs typeface="Times New Roman" pitchFamily="18" charset="0"/>
                        </a:rPr>
                        <a:t>2 310</a:t>
                      </a:r>
                      <a:endParaRPr lang="ru-RU" sz="700" b="0" i="0" u="none" strike="noStrike" dirty="0">
                        <a:solidFill>
                          <a:srgbClr val="000000"/>
                        </a:solidFill>
                        <a:effectLst/>
                        <a:latin typeface="Times New Roman" pitchFamily="18" charset="0"/>
                        <a:cs typeface="Times New Roman" pitchFamily="18" charset="0"/>
                      </a:endParaRPr>
                    </a:p>
                  </a:txBody>
                  <a:tcPr marL="4780" marR="4780" marT="47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vMerge="1">
                  <a:txBody>
                    <a:bodyPr/>
                    <a:lstStyle/>
                    <a:p>
                      <a:endParaRPr lang="ru-RU"/>
                    </a:p>
                  </a:txBody>
                  <a:tcPr/>
                </a:tc>
              </a:tr>
              <a:tr h="541940">
                <a:tc>
                  <a:txBody>
                    <a:bodyPr/>
                    <a:lstStyle/>
                    <a:p>
                      <a:pPr algn="ctr" rtl="0" fontAlgn="t"/>
                      <a:r>
                        <a:rPr lang="ru-RU" sz="700" b="0" i="0" u="none" strike="noStrike" kern="1200" dirty="0">
                          <a:solidFill>
                            <a:srgbClr val="000000"/>
                          </a:solidFill>
                          <a:effectLst/>
                          <a:latin typeface="Times New Roman" pitchFamily="18" charset="0"/>
                          <a:ea typeface="+mn-ea"/>
                          <a:cs typeface="Times New Roman" pitchFamily="18" charset="0"/>
                        </a:rPr>
                        <a:t>Ежемесячная выплата</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accent1">
                        <a:lumMod val="40000"/>
                        <a:lumOff val="60000"/>
                      </a:schemeClr>
                    </a:solidFill>
                  </a:tcPr>
                </a:tc>
                <a:tc>
                  <a:txBody>
                    <a:bodyPr/>
                    <a:lstStyle/>
                    <a:p>
                      <a:pPr algn="ctr" fontAlgn="ctr"/>
                      <a:r>
                        <a:rPr lang="ru-RU" sz="700" b="0" i="0" u="none" strike="noStrike" kern="1200" dirty="0">
                          <a:solidFill>
                            <a:srgbClr val="000000"/>
                          </a:solidFill>
                          <a:effectLst/>
                          <a:latin typeface="Times New Roman" pitchFamily="18" charset="0"/>
                          <a:ea typeface="+mn-ea"/>
                          <a:cs typeface="Times New Roman" pitchFamily="18" charset="0"/>
                        </a:rPr>
                        <a:t>Учителя ин. языка муниципальных общеобразовательных организаций, 53 чел.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noFill/>
                      <a:prstDash val="solid"/>
                      <a:round/>
                      <a:headEnd type="none" w="med" len="med"/>
                      <a:tailEnd type="none" w="med" len="med"/>
                    </a:lnB>
                    <a:solidFill>
                      <a:schemeClr val="accent1">
                        <a:lumMod val="40000"/>
                        <a:lumOff val="60000"/>
                      </a:schemeClr>
                    </a:solidFill>
                  </a:tcPr>
                </a:tc>
                <a:tc>
                  <a:txBody>
                    <a:bodyPr/>
                    <a:lstStyle/>
                    <a:p>
                      <a:pPr marL="0" algn="ctr" defTabSz="914400" rtl="0" eaLnBrk="1" fontAlgn="t" latinLnBrk="0" hangingPunct="1"/>
                      <a:r>
                        <a:rPr lang="ru-RU" sz="700" b="0" i="0" u="none" strike="noStrike" dirty="0">
                          <a:solidFill>
                            <a:srgbClr val="000000"/>
                          </a:solidFill>
                          <a:effectLst/>
                          <a:latin typeface="Calibri"/>
                        </a:rPr>
                        <a:t>   </a:t>
                      </a:r>
                      <a:endParaRPr lang="ru-RU" sz="700" b="0" i="0" u="none" strike="noStrike" baseline="0" dirty="0" smtClean="0">
                        <a:solidFill>
                          <a:srgbClr val="000000"/>
                        </a:solidFill>
                        <a:effectLst/>
                        <a:latin typeface="Calibri"/>
                      </a:endParaRPr>
                    </a:p>
                    <a:p>
                      <a:pPr marL="0" algn="ctr" defTabSz="914400" rtl="0" eaLnBrk="1" fontAlgn="t" latinLnBrk="0" hangingPunct="1"/>
                      <a:r>
                        <a:rPr lang="ru-RU" sz="700" b="0" i="0" u="none" strike="noStrike" kern="1200" dirty="0" smtClean="0">
                          <a:solidFill>
                            <a:srgbClr val="000000"/>
                          </a:solidFill>
                          <a:effectLst/>
                          <a:latin typeface="Times New Roman" pitchFamily="18" charset="0"/>
                          <a:ea typeface="+mn-ea"/>
                          <a:cs typeface="Times New Roman" pitchFamily="18" charset="0"/>
                        </a:rPr>
                        <a:t>19 037   </a:t>
                      </a:r>
                      <a:endParaRPr lang="ru-RU" sz="700" b="0" i="0" u="none" strike="noStrike" kern="1200" dirty="0">
                        <a:solidFill>
                          <a:srgbClr val="000000"/>
                        </a:solidFill>
                        <a:effectLst/>
                        <a:latin typeface="Times New Roman" pitchFamily="18" charset="0"/>
                        <a:ea typeface="+mn-ea"/>
                        <a:cs typeface="Times New Roman" pitchFamily="18"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ctr"/>
                      <a:r>
                        <a:rPr lang="ru-RU" sz="700" b="0" i="0" u="none" strike="noStrike" kern="1200" dirty="0">
                          <a:solidFill>
                            <a:srgbClr val="000000"/>
                          </a:solidFill>
                          <a:effectLst/>
                          <a:latin typeface="Times New Roman" pitchFamily="18" charset="0"/>
                          <a:ea typeface="+mn-ea"/>
                          <a:cs typeface="Times New Roman" pitchFamily="18" charset="0"/>
                        </a:rPr>
                        <a:t>Учителя ин. языка муниципальных общеобразовательных организаций, 53 чел.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t"/>
                      <a:r>
                        <a:rPr lang="ru-RU" sz="700" b="0" i="0" u="none" strike="noStrike" dirty="0">
                          <a:solidFill>
                            <a:srgbClr val="000000"/>
                          </a:solidFill>
                          <a:effectLst/>
                          <a:latin typeface="Calibri"/>
                        </a:rPr>
                        <a:t>        </a:t>
                      </a:r>
                      <a:endParaRPr lang="ru-RU" sz="700" b="0" i="0" u="none" strike="noStrike" dirty="0" smtClean="0">
                        <a:solidFill>
                          <a:srgbClr val="000000"/>
                        </a:solidFill>
                        <a:effectLst/>
                        <a:latin typeface="Calibri"/>
                      </a:endParaRPr>
                    </a:p>
                    <a:p>
                      <a:pPr algn="ctr" fontAlgn="t"/>
                      <a:r>
                        <a:rPr lang="ru-RU" sz="700" b="0" i="0" u="none" strike="noStrike" dirty="0" smtClean="0">
                          <a:solidFill>
                            <a:srgbClr val="000000"/>
                          </a:solidFill>
                          <a:effectLst/>
                          <a:latin typeface="Calibri"/>
                        </a:rPr>
                        <a:t>19 037   </a:t>
                      </a:r>
                      <a:endParaRPr lang="ru-RU" sz="700" b="0" i="0" u="none" strike="noStrike" dirty="0">
                        <a:solidFill>
                          <a:srgbClr val="000000"/>
                        </a:solidFill>
                        <a:effectLst/>
                        <a:latin typeface="Calibri"/>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ctr"/>
                      <a:r>
                        <a:rPr lang="ru-RU" sz="700" b="0" i="0" u="none" strike="noStrike" kern="1200" dirty="0" smtClean="0">
                          <a:solidFill>
                            <a:srgbClr val="000000"/>
                          </a:solidFill>
                          <a:effectLst/>
                          <a:latin typeface="Times New Roman" pitchFamily="18" charset="0"/>
                          <a:ea typeface="+mn-ea"/>
                          <a:cs typeface="Times New Roman" pitchFamily="18" charset="0"/>
                        </a:rPr>
                        <a:t>Учителя ин. языка муниципальных общеобразовательных организаций, 53 чел. </a:t>
                      </a:r>
                      <a:endParaRPr lang="ru-RU" sz="700" b="0" i="0" u="none" strike="noStrike" kern="1200" dirty="0">
                        <a:solidFill>
                          <a:srgbClr val="000000"/>
                        </a:solidFill>
                        <a:effectLst/>
                        <a:latin typeface="Times New Roman" pitchFamily="18" charset="0"/>
                        <a:ea typeface="+mn-ea"/>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t"/>
                      <a:r>
                        <a:rPr lang="ru-RU" sz="700" b="0" i="0" u="none" strike="noStrike" dirty="0">
                          <a:solidFill>
                            <a:srgbClr val="000000"/>
                          </a:solidFill>
                          <a:effectLst/>
                          <a:latin typeface="Calibri"/>
                        </a:rPr>
                        <a:t>        </a:t>
                      </a:r>
                      <a:endParaRPr lang="ru-RU" sz="700" b="0" i="0" u="none" strike="noStrike" dirty="0" smtClean="0">
                        <a:solidFill>
                          <a:srgbClr val="000000"/>
                        </a:solidFill>
                        <a:effectLst/>
                        <a:latin typeface="Calibri"/>
                      </a:endParaRPr>
                    </a:p>
                    <a:p>
                      <a:pPr algn="ctr" fontAlgn="t"/>
                      <a:r>
                        <a:rPr lang="ru-RU" sz="700" b="0" i="0" u="none" strike="noStrike" dirty="0" smtClean="0">
                          <a:solidFill>
                            <a:srgbClr val="000000"/>
                          </a:solidFill>
                          <a:effectLst/>
                          <a:latin typeface="Calibri"/>
                        </a:rPr>
                        <a:t>19 037   </a:t>
                      </a:r>
                      <a:endParaRPr lang="ru-RU" sz="700" b="0" i="0" u="none" strike="noStrike" dirty="0">
                        <a:solidFill>
                          <a:srgbClr val="000000"/>
                        </a:solidFill>
                        <a:effectLst/>
                        <a:latin typeface="Calibri"/>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fontAlgn="t" latinLnBrk="0" hangingPunct="1"/>
                      <a:r>
                        <a:rPr lang="ru-RU" sz="500" b="0" i="0" u="none" strike="noStrike" kern="1200" dirty="0">
                          <a:solidFill>
                            <a:srgbClr val="000000"/>
                          </a:solidFill>
                          <a:effectLst/>
                          <a:latin typeface="Times New Roman" pitchFamily="18" charset="0"/>
                          <a:ea typeface="+mn-ea"/>
                          <a:cs typeface="Times New Roman" pitchFamily="18" charset="0"/>
                        </a:rPr>
                        <a:t>Постановление Администрации Городского округа Подольск от 25.10.2024 № 3445-П «Об утверждении Порядка назначения и предоставления меры материального стимулирования учителям иностранного языка муниципальных общеобразовательных организаций Городского округа Подольск, не имеющим жилых помещений  на территории Городского округа Подольск»</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r>
            </a:tbl>
          </a:graphicData>
        </a:graphic>
      </p:graphicFrame>
    </p:spTree>
    <p:extLst>
      <p:ext uri="{BB962C8B-B14F-4D97-AF65-F5344CB8AC3E}">
        <p14:creationId xmlns:p14="http://schemas.microsoft.com/office/powerpoint/2010/main" val="304060156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43608" y="51470"/>
            <a:ext cx="7920880" cy="936104"/>
          </a:xfrm>
        </p:spPr>
        <p:txBody>
          <a:bodyPr anchor="t">
            <a:noAutofit/>
          </a:bodyPr>
          <a:lstStyle/>
          <a:p>
            <a:pPr marL="457200" marR="0" lvl="1" indent="0" algn="ctr" defTabSz="914400" rtl="0" eaLnBrk="1" fontAlgn="ctr" latinLnBrk="0" hangingPunct="1">
              <a:lnSpc>
                <a:spcPct val="100000"/>
              </a:lnSpc>
              <a:spcBef>
                <a:spcPct val="0"/>
              </a:spcBef>
              <a:spcAft>
                <a:spcPts val="0"/>
              </a:spcAft>
              <a:tabLst/>
              <a:defRPr/>
            </a:pPr>
            <a:r>
              <a:rPr lang="ru-RU" sz="15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
            </a:r>
            <a:br>
              <a:rPr lang="ru-RU" sz="15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br>
            <a:r>
              <a:rPr lang="ru-RU" sz="15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Информация о расходах бюджета с учетом интересов целевых групп пользователей, на которые направлены мероприятия муниципальных программ</a:t>
            </a:r>
            <a:endParaRPr lang="ru-RU" sz="15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endParaRPr>
          </a:p>
        </p:txBody>
      </p:sp>
      <p:sp>
        <p:nvSpPr>
          <p:cNvPr id="3" name="Прямоугольник 2"/>
          <p:cNvSpPr/>
          <p:nvPr/>
        </p:nvSpPr>
        <p:spPr>
          <a:xfrm>
            <a:off x="1043608" y="1131590"/>
            <a:ext cx="7056784" cy="677108"/>
          </a:xfrm>
          <a:prstGeom prst="rect">
            <a:avLst/>
          </a:prstGeom>
        </p:spPr>
        <p:txBody>
          <a:bodyPr wrap="square">
            <a:spAutoFit/>
          </a:bodyPr>
          <a:lstStyle/>
          <a:p>
            <a:endParaRPr lang="ru-RU" sz="1400" dirty="0" smtClean="0">
              <a:solidFill>
                <a:srgbClr val="271A52"/>
              </a:solidFill>
            </a:endParaRPr>
          </a:p>
          <a:p>
            <a:endParaRPr lang="ru-RU" sz="1200" dirty="0" smtClean="0">
              <a:solidFill>
                <a:prstClr val="black"/>
              </a:solidFill>
            </a:endParaRPr>
          </a:p>
          <a:p>
            <a:endParaRPr lang="ru-RU" sz="1200" dirty="0">
              <a:solidFill>
                <a:prstClr val="black"/>
              </a:solidFill>
            </a:endParaRPr>
          </a:p>
        </p:txBody>
      </p:sp>
      <p:graphicFrame>
        <p:nvGraphicFramePr>
          <p:cNvPr id="4" name="Таблица 3"/>
          <p:cNvGraphicFramePr>
            <a:graphicFrameLocks noGrp="1"/>
          </p:cNvGraphicFramePr>
          <p:nvPr>
            <p:extLst>
              <p:ext uri="{D42A27DB-BD31-4B8C-83A1-F6EECF244321}">
                <p14:modId xmlns:p14="http://schemas.microsoft.com/office/powerpoint/2010/main" val="515289935"/>
              </p:ext>
            </p:extLst>
          </p:nvPr>
        </p:nvGraphicFramePr>
        <p:xfrm>
          <a:off x="828700" y="1059581"/>
          <a:ext cx="7486599" cy="3717840"/>
        </p:xfrm>
        <a:graphic>
          <a:graphicData uri="http://schemas.openxmlformats.org/drawingml/2006/table">
            <a:tbl>
              <a:tblPr/>
              <a:tblGrid>
                <a:gridCol w="1075977"/>
                <a:gridCol w="1121177"/>
                <a:gridCol w="569633"/>
                <a:gridCol w="1046310"/>
                <a:gridCol w="526627"/>
                <a:gridCol w="985992"/>
                <a:gridCol w="576236"/>
                <a:gridCol w="1584647"/>
              </a:tblGrid>
              <a:tr h="113388">
                <a:tc rowSpan="2">
                  <a:txBody>
                    <a:bodyPr/>
                    <a:lstStyle/>
                    <a:p>
                      <a:pPr marL="0" algn="ctr" defTabSz="914400" rtl="0" eaLnBrk="1" fontAlgn="ctr" latinLnBrk="0" hangingPunct="1"/>
                      <a:r>
                        <a:rPr lang="ru-RU" sz="700" b="1" i="0" u="none" strike="noStrike" kern="1200" dirty="0">
                          <a:solidFill>
                            <a:srgbClr val="000000"/>
                          </a:solidFill>
                          <a:effectLst/>
                          <a:latin typeface="Times New Roman" pitchFamily="18" charset="0"/>
                          <a:ea typeface="+mn-ea"/>
                          <a:cs typeface="Times New Roman" pitchFamily="18" charset="0"/>
                        </a:rPr>
                        <a:t>Меры поддержки</a:t>
                      </a:r>
                    </a:p>
                  </a:txBody>
                  <a:tcPr marL="4480" marR="4480" marT="4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marL="0" algn="ctr" defTabSz="914400" rtl="0" eaLnBrk="1" fontAlgn="ctr" latinLnBrk="0" hangingPunct="1"/>
                      <a:r>
                        <a:rPr lang="ru-RU" sz="700" b="1" i="0" u="none" strike="noStrike" kern="1200" dirty="0">
                          <a:solidFill>
                            <a:srgbClr val="000000"/>
                          </a:solidFill>
                          <a:effectLst/>
                          <a:latin typeface="Times New Roman" pitchFamily="18" charset="0"/>
                          <a:ea typeface="+mn-ea"/>
                          <a:cs typeface="Times New Roman" pitchFamily="18" charset="0"/>
                        </a:rPr>
                        <a:t>План </a:t>
                      </a:r>
                      <a:r>
                        <a:rPr lang="ru-RU" sz="700" b="1" i="0" u="none" strike="noStrike" kern="1200" dirty="0" smtClean="0">
                          <a:solidFill>
                            <a:srgbClr val="000000"/>
                          </a:solidFill>
                          <a:effectLst/>
                          <a:latin typeface="Times New Roman" pitchFamily="18" charset="0"/>
                          <a:ea typeface="+mn-ea"/>
                          <a:cs typeface="Times New Roman" pitchFamily="18" charset="0"/>
                        </a:rPr>
                        <a:t>2025 </a:t>
                      </a:r>
                      <a:r>
                        <a:rPr lang="ru-RU" sz="700" b="1" i="0" u="none" strike="noStrike" kern="1200" dirty="0">
                          <a:solidFill>
                            <a:srgbClr val="000000"/>
                          </a:solidFill>
                          <a:effectLst/>
                          <a:latin typeface="Times New Roman" pitchFamily="18" charset="0"/>
                          <a:ea typeface="+mn-ea"/>
                          <a:cs typeface="Times New Roman" pitchFamily="18" charset="0"/>
                        </a:rPr>
                        <a:t>год</a:t>
                      </a:r>
                    </a:p>
                  </a:txBody>
                  <a:tcPr marL="4480" marR="4480" marT="4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endParaRPr lang="ru-RU"/>
                    </a:p>
                  </a:txBody>
                  <a:tcPr/>
                </a:tc>
                <a:tc gridSpan="2">
                  <a:txBody>
                    <a:bodyPr/>
                    <a:lstStyle/>
                    <a:p>
                      <a:pPr marL="0" algn="ctr" defTabSz="914400" rtl="0" eaLnBrk="1" fontAlgn="ctr" latinLnBrk="0" hangingPunct="1"/>
                      <a:r>
                        <a:rPr lang="ru-RU" sz="700" b="1" i="0" u="none" strike="noStrike" kern="1200" dirty="0">
                          <a:solidFill>
                            <a:srgbClr val="000000"/>
                          </a:solidFill>
                          <a:effectLst/>
                          <a:latin typeface="Times New Roman" pitchFamily="18" charset="0"/>
                          <a:ea typeface="+mn-ea"/>
                          <a:cs typeface="Times New Roman" pitchFamily="18" charset="0"/>
                        </a:rPr>
                        <a:t>План </a:t>
                      </a:r>
                      <a:r>
                        <a:rPr lang="ru-RU" sz="700" b="1" i="0" u="none" strike="noStrike" kern="1200" dirty="0" smtClean="0">
                          <a:solidFill>
                            <a:srgbClr val="000000"/>
                          </a:solidFill>
                          <a:effectLst/>
                          <a:latin typeface="Times New Roman" pitchFamily="18" charset="0"/>
                          <a:ea typeface="+mn-ea"/>
                          <a:cs typeface="Times New Roman" pitchFamily="18" charset="0"/>
                        </a:rPr>
                        <a:t>2026 </a:t>
                      </a:r>
                      <a:r>
                        <a:rPr lang="ru-RU" sz="700" b="1" i="0" u="none" strike="noStrike" kern="1200" dirty="0">
                          <a:solidFill>
                            <a:srgbClr val="000000"/>
                          </a:solidFill>
                          <a:effectLst/>
                          <a:latin typeface="Times New Roman" pitchFamily="18" charset="0"/>
                          <a:ea typeface="+mn-ea"/>
                          <a:cs typeface="Times New Roman" pitchFamily="18" charset="0"/>
                        </a:rPr>
                        <a:t>год</a:t>
                      </a:r>
                    </a:p>
                  </a:txBody>
                  <a:tcPr marL="4480" marR="4480" marT="4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endParaRPr lang="ru-RU"/>
                    </a:p>
                  </a:txBody>
                  <a:tcPr/>
                </a:tc>
                <a:tc gridSpan="2">
                  <a:txBody>
                    <a:bodyPr/>
                    <a:lstStyle/>
                    <a:p>
                      <a:pPr marL="0" algn="ctr" defTabSz="914400" rtl="0" eaLnBrk="1" fontAlgn="ctr" latinLnBrk="0" hangingPunct="1"/>
                      <a:r>
                        <a:rPr lang="ru-RU" sz="700" b="1" i="0" u="none" strike="noStrike" kern="1200" dirty="0">
                          <a:solidFill>
                            <a:srgbClr val="000000"/>
                          </a:solidFill>
                          <a:effectLst/>
                          <a:latin typeface="Times New Roman" pitchFamily="18" charset="0"/>
                          <a:ea typeface="+mn-ea"/>
                          <a:cs typeface="Times New Roman" pitchFamily="18" charset="0"/>
                        </a:rPr>
                        <a:t>План </a:t>
                      </a:r>
                      <a:r>
                        <a:rPr lang="ru-RU" sz="700" b="1" i="0" u="none" strike="noStrike" kern="1200" dirty="0" smtClean="0">
                          <a:solidFill>
                            <a:srgbClr val="000000"/>
                          </a:solidFill>
                          <a:effectLst/>
                          <a:latin typeface="Times New Roman" pitchFamily="18" charset="0"/>
                          <a:ea typeface="+mn-ea"/>
                          <a:cs typeface="Times New Roman" pitchFamily="18" charset="0"/>
                        </a:rPr>
                        <a:t>2027 </a:t>
                      </a:r>
                      <a:r>
                        <a:rPr lang="ru-RU" sz="700" b="1" i="0" u="none" strike="noStrike" kern="1200" dirty="0">
                          <a:solidFill>
                            <a:srgbClr val="000000"/>
                          </a:solidFill>
                          <a:effectLst/>
                          <a:latin typeface="Times New Roman" pitchFamily="18" charset="0"/>
                          <a:ea typeface="+mn-ea"/>
                          <a:cs typeface="Times New Roman" pitchFamily="18" charset="0"/>
                        </a:rPr>
                        <a:t>год</a:t>
                      </a:r>
                    </a:p>
                  </a:txBody>
                  <a:tcPr marL="4480" marR="4480" marT="4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endParaRPr lang="ru-RU"/>
                    </a:p>
                  </a:txBody>
                  <a:tcPr/>
                </a:tc>
                <a:tc rowSpan="2">
                  <a:txBody>
                    <a:bodyPr/>
                    <a:lstStyle/>
                    <a:p>
                      <a:pPr marL="0" algn="ctr" defTabSz="914400" rtl="0" eaLnBrk="1" fontAlgn="ctr" latinLnBrk="0" hangingPunct="1"/>
                      <a:r>
                        <a:rPr lang="ru-RU" sz="700" b="1" i="0" u="none" strike="noStrike" kern="1200" dirty="0">
                          <a:solidFill>
                            <a:srgbClr val="000000"/>
                          </a:solidFill>
                          <a:effectLst/>
                          <a:latin typeface="Times New Roman" pitchFamily="18" charset="0"/>
                          <a:ea typeface="+mn-ea"/>
                          <a:cs typeface="Times New Roman" pitchFamily="18" charset="0"/>
                        </a:rPr>
                        <a:t>НПА, которым установлены меры </a:t>
                      </a:r>
                      <a:r>
                        <a:rPr lang="ru-RU" sz="700" b="1" i="0" u="none" strike="noStrike" kern="1200" dirty="0" err="1">
                          <a:solidFill>
                            <a:srgbClr val="000000"/>
                          </a:solidFill>
                          <a:effectLst/>
                          <a:latin typeface="Times New Roman" pitchFamily="18" charset="0"/>
                          <a:ea typeface="+mn-ea"/>
                          <a:cs typeface="Times New Roman" pitchFamily="18" charset="0"/>
                        </a:rPr>
                        <a:t>соц.поддержки</a:t>
                      </a:r>
                      <a:endParaRPr lang="ru-RU" sz="700" b="1" i="0" u="none" strike="noStrike" kern="1200" dirty="0">
                        <a:solidFill>
                          <a:srgbClr val="000000"/>
                        </a:solidFill>
                        <a:effectLst/>
                        <a:latin typeface="Times New Roman" pitchFamily="18" charset="0"/>
                        <a:ea typeface="+mn-ea"/>
                        <a:cs typeface="Times New Roman" pitchFamily="18" charset="0"/>
                      </a:endParaRPr>
                    </a:p>
                  </a:txBody>
                  <a:tcPr marL="4480" marR="4480" marT="4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439844">
                <a:tc vMerge="1">
                  <a:txBody>
                    <a:bodyPr/>
                    <a:lstStyle/>
                    <a:p>
                      <a:endParaRPr lang="ru-RU"/>
                    </a:p>
                  </a:txBody>
                  <a:tcPr/>
                </a:tc>
                <a:tc>
                  <a:txBody>
                    <a:bodyPr/>
                    <a:lstStyle/>
                    <a:p>
                      <a:pPr marL="0" algn="ctr" defTabSz="914400" rtl="0" eaLnBrk="1" fontAlgn="ctr" latinLnBrk="0" hangingPunct="1"/>
                      <a:r>
                        <a:rPr lang="ru-RU" sz="700" b="1" i="0" u="none" strike="noStrike" kern="1200" dirty="0">
                          <a:solidFill>
                            <a:srgbClr val="000000"/>
                          </a:solidFill>
                          <a:effectLst/>
                          <a:latin typeface="Times New Roman" pitchFamily="18" charset="0"/>
                          <a:ea typeface="+mn-ea"/>
                          <a:cs typeface="Times New Roman" pitchFamily="18" charset="0"/>
                        </a:rPr>
                        <a:t>Целевая группа, численность получателей</a:t>
                      </a:r>
                    </a:p>
                  </a:txBody>
                  <a:tcPr marL="4480" marR="4480" marT="4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marL="0" algn="ctr" defTabSz="914400" rtl="0" eaLnBrk="1" fontAlgn="ctr" latinLnBrk="0" hangingPunct="1"/>
                      <a:r>
                        <a:rPr lang="ru-RU" sz="700" b="1" i="0" u="none" strike="noStrike" kern="1200" dirty="0" smtClean="0">
                          <a:solidFill>
                            <a:srgbClr val="000000"/>
                          </a:solidFill>
                          <a:effectLst/>
                          <a:latin typeface="Times New Roman" pitchFamily="18" charset="0"/>
                          <a:ea typeface="+mn-ea"/>
                          <a:cs typeface="Times New Roman" pitchFamily="18" charset="0"/>
                        </a:rPr>
                        <a:t>Объем </a:t>
                      </a:r>
                      <a:r>
                        <a:rPr lang="ru-RU" sz="700" b="1" i="0" u="none" strike="noStrike" kern="1200" dirty="0">
                          <a:solidFill>
                            <a:srgbClr val="000000"/>
                          </a:solidFill>
                          <a:effectLst/>
                          <a:latin typeface="Times New Roman" pitchFamily="18" charset="0"/>
                          <a:ea typeface="+mn-ea"/>
                          <a:cs typeface="Times New Roman" pitchFamily="18" charset="0"/>
                        </a:rPr>
                        <a:t>расходов (тыс. рублей)</a:t>
                      </a:r>
                    </a:p>
                  </a:txBody>
                  <a:tcPr marL="4480" marR="4480" marT="4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marL="0" algn="ctr" defTabSz="914400" rtl="0" eaLnBrk="1" fontAlgn="ctr" latinLnBrk="0" hangingPunct="1"/>
                      <a:r>
                        <a:rPr lang="ru-RU" sz="700" b="1" i="0" u="none" strike="noStrike" kern="1200" dirty="0">
                          <a:solidFill>
                            <a:srgbClr val="000000"/>
                          </a:solidFill>
                          <a:effectLst/>
                          <a:latin typeface="Times New Roman" pitchFamily="18" charset="0"/>
                          <a:ea typeface="+mn-ea"/>
                          <a:cs typeface="Times New Roman" pitchFamily="18" charset="0"/>
                        </a:rPr>
                        <a:t>Целевая группа, численность получателей</a:t>
                      </a:r>
                    </a:p>
                  </a:txBody>
                  <a:tcPr marL="4480" marR="4480" marT="4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marL="0" algn="ctr" defTabSz="914400" rtl="0" eaLnBrk="1" fontAlgn="ctr" latinLnBrk="0" hangingPunct="1"/>
                      <a:r>
                        <a:rPr lang="ru-RU" sz="700" b="1" i="0" u="none" strike="noStrike" kern="1200" dirty="0" smtClean="0">
                          <a:solidFill>
                            <a:srgbClr val="000000"/>
                          </a:solidFill>
                          <a:effectLst/>
                          <a:latin typeface="Times New Roman" pitchFamily="18" charset="0"/>
                          <a:ea typeface="+mn-ea"/>
                          <a:cs typeface="Times New Roman" pitchFamily="18" charset="0"/>
                        </a:rPr>
                        <a:t>Объем </a:t>
                      </a:r>
                      <a:r>
                        <a:rPr lang="ru-RU" sz="700" b="1" i="0" u="none" strike="noStrike" kern="1200" dirty="0">
                          <a:solidFill>
                            <a:srgbClr val="000000"/>
                          </a:solidFill>
                          <a:effectLst/>
                          <a:latin typeface="Times New Roman" pitchFamily="18" charset="0"/>
                          <a:ea typeface="+mn-ea"/>
                          <a:cs typeface="Times New Roman" pitchFamily="18" charset="0"/>
                        </a:rPr>
                        <a:t>расходов (тыс. рублей)</a:t>
                      </a:r>
                    </a:p>
                  </a:txBody>
                  <a:tcPr marL="4480" marR="4480" marT="4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marL="0" algn="ctr" defTabSz="914400" rtl="0" eaLnBrk="1" fontAlgn="ctr" latinLnBrk="0" hangingPunct="1"/>
                      <a:r>
                        <a:rPr lang="ru-RU" sz="700" b="1" i="0" u="none" strike="noStrike" kern="1200" dirty="0">
                          <a:solidFill>
                            <a:srgbClr val="000000"/>
                          </a:solidFill>
                          <a:effectLst/>
                          <a:latin typeface="Times New Roman" pitchFamily="18" charset="0"/>
                          <a:ea typeface="+mn-ea"/>
                          <a:cs typeface="Times New Roman" pitchFamily="18" charset="0"/>
                        </a:rPr>
                        <a:t>Целевая группа, численность получателей</a:t>
                      </a:r>
                    </a:p>
                  </a:txBody>
                  <a:tcPr marL="4480" marR="4480" marT="4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marL="0" algn="ctr" defTabSz="914400" rtl="0" eaLnBrk="1" fontAlgn="ctr" latinLnBrk="0" hangingPunct="1"/>
                      <a:r>
                        <a:rPr lang="ru-RU" sz="700" b="1" i="0" u="none" strike="noStrike" kern="1200" dirty="0" smtClean="0">
                          <a:solidFill>
                            <a:srgbClr val="000000"/>
                          </a:solidFill>
                          <a:effectLst/>
                          <a:latin typeface="Times New Roman" pitchFamily="18" charset="0"/>
                          <a:ea typeface="+mn-ea"/>
                          <a:cs typeface="Times New Roman" pitchFamily="18" charset="0"/>
                        </a:rPr>
                        <a:t>Объем </a:t>
                      </a:r>
                      <a:r>
                        <a:rPr lang="ru-RU" sz="700" b="1" i="0" u="none" strike="noStrike" kern="1200" dirty="0">
                          <a:solidFill>
                            <a:srgbClr val="000000"/>
                          </a:solidFill>
                          <a:effectLst/>
                          <a:latin typeface="Times New Roman" pitchFamily="18" charset="0"/>
                          <a:ea typeface="+mn-ea"/>
                          <a:cs typeface="Times New Roman" pitchFamily="18" charset="0"/>
                        </a:rPr>
                        <a:t>расходов (тыс. рублей)</a:t>
                      </a:r>
                    </a:p>
                  </a:txBody>
                  <a:tcPr marL="4480" marR="4480" marT="4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vMerge="1">
                  <a:txBody>
                    <a:bodyPr/>
                    <a:lstStyle/>
                    <a:p>
                      <a:endParaRPr lang="ru-RU"/>
                    </a:p>
                  </a:txBody>
                  <a:tcPr/>
                </a:tc>
              </a:tr>
              <a:tr h="166849">
                <a:tc gridSpan="8">
                  <a:txBody>
                    <a:bodyPr/>
                    <a:lstStyle/>
                    <a:p>
                      <a:pPr marL="0" algn="ctr" defTabSz="914400" rtl="0" eaLnBrk="1" fontAlgn="b" latinLnBrk="0" hangingPunct="1"/>
                      <a:r>
                        <a:rPr lang="ru-RU" sz="800" b="1" i="0" u="none" strike="noStrike" kern="1200" dirty="0">
                          <a:solidFill>
                            <a:srgbClr val="000000"/>
                          </a:solidFill>
                          <a:effectLst/>
                          <a:latin typeface="Times New Roman" pitchFamily="18" charset="0"/>
                          <a:ea typeface="+mn-ea"/>
                          <a:cs typeface="Times New Roman" pitchFamily="18" charset="0"/>
                        </a:rPr>
                        <a:t>Муниципальная программа "Социальная защита"</a:t>
                      </a:r>
                    </a:p>
                  </a:txBody>
                  <a:tcPr marL="4480" marR="4480" marT="44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60000"/>
                        <a:lumOff val="40000"/>
                      </a:schemeClr>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875117">
                <a:tc>
                  <a:txBody>
                    <a:bodyPr/>
                    <a:lstStyle/>
                    <a:p>
                      <a:pPr marL="0" algn="ctr" defTabSz="914400" rtl="0" eaLnBrk="1" fontAlgn="t" latinLnBrk="0" hangingPunct="1"/>
                      <a:r>
                        <a:rPr lang="ru-RU" sz="700" b="0" i="0" u="none" strike="noStrike" kern="1200" dirty="0">
                          <a:solidFill>
                            <a:srgbClr val="000000"/>
                          </a:solidFill>
                          <a:effectLst/>
                          <a:latin typeface="Times New Roman" pitchFamily="18" charset="0"/>
                          <a:ea typeface="+mn-ea"/>
                          <a:cs typeface="Times New Roman" pitchFamily="18" charset="0"/>
                        </a:rPr>
                        <a:t>Организация отдыха детей в каникулярное время, проводимые муниципальными образованиями Московской области</a:t>
                      </a:r>
                    </a:p>
                  </a:txBody>
                  <a:tcPr marL="4480" marR="4480" marT="4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fontAlgn="t" latinLnBrk="0" hangingPunct="1"/>
                      <a:r>
                        <a:rPr lang="ru-RU" sz="700" b="0" i="0" u="none" strike="noStrike" kern="1200" dirty="0">
                          <a:solidFill>
                            <a:srgbClr val="000000"/>
                          </a:solidFill>
                          <a:effectLst/>
                          <a:latin typeface="Times New Roman" pitchFamily="18" charset="0"/>
                          <a:ea typeface="+mn-ea"/>
                          <a:cs typeface="Times New Roman" pitchFamily="18" charset="0"/>
                        </a:rPr>
                        <a:t> Дети в возрасте от 7 до 15 лет работников бюджетной сферы, дети, находящиеся в трудной жизненной ситуации, дети одаренные в области науки, искусства и спорта, </a:t>
                      </a:r>
                      <a:r>
                        <a:rPr lang="ru-RU" sz="700" b="1" i="0" u="none" strike="noStrike" kern="1200" dirty="0" smtClean="0">
                          <a:solidFill>
                            <a:srgbClr val="000000"/>
                          </a:solidFill>
                          <a:effectLst/>
                          <a:latin typeface="Times New Roman" pitchFamily="18" charset="0"/>
                          <a:ea typeface="+mn-ea"/>
                          <a:cs typeface="Times New Roman" pitchFamily="18" charset="0"/>
                        </a:rPr>
                        <a:t>5 549 чел</a:t>
                      </a:r>
                      <a:r>
                        <a:rPr lang="ru-RU" sz="700" b="1" i="0" u="none" strike="noStrike" kern="1200" dirty="0">
                          <a:solidFill>
                            <a:srgbClr val="000000"/>
                          </a:solidFill>
                          <a:effectLst/>
                          <a:latin typeface="Times New Roman" pitchFamily="18" charset="0"/>
                          <a:ea typeface="+mn-ea"/>
                          <a:cs typeface="Times New Roman" pitchFamily="18" charset="0"/>
                        </a:rPr>
                        <a:t>.</a:t>
                      </a:r>
                    </a:p>
                  </a:txBody>
                  <a:tcPr marL="4480" marR="4480" marT="4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fontAlgn="t" latinLnBrk="0" hangingPunct="1"/>
                      <a:r>
                        <a:rPr lang="ru-RU" sz="700" b="0" i="0" u="none" strike="noStrike" kern="1200" dirty="0" smtClean="0">
                          <a:solidFill>
                            <a:srgbClr val="000000"/>
                          </a:solidFill>
                          <a:effectLst/>
                          <a:latin typeface="Times New Roman" pitchFamily="18" charset="0"/>
                          <a:ea typeface="+mn-ea"/>
                          <a:cs typeface="Times New Roman" pitchFamily="18" charset="0"/>
                        </a:rPr>
                        <a:t>76 058</a:t>
                      </a:r>
                      <a:endParaRPr lang="ru-RU" sz="700" b="0" i="0" u="none" strike="noStrike" kern="1200" dirty="0">
                        <a:solidFill>
                          <a:srgbClr val="000000"/>
                        </a:solidFill>
                        <a:effectLst/>
                        <a:latin typeface="Times New Roman" pitchFamily="18" charset="0"/>
                        <a:ea typeface="+mn-ea"/>
                        <a:cs typeface="Times New Roman" pitchFamily="18" charset="0"/>
                      </a:endParaRPr>
                    </a:p>
                  </a:txBody>
                  <a:tcPr marL="4480" marR="4480" marT="4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fontAlgn="t" latinLnBrk="0" hangingPunct="1"/>
                      <a:r>
                        <a:rPr lang="ru-RU" sz="700" b="0" i="0" u="none" strike="noStrike" kern="1200" dirty="0">
                          <a:solidFill>
                            <a:srgbClr val="000000"/>
                          </a:solidFill>
                          <a:effectLst/>
                          <a:latin typeface="Times New Roman" pitchFamily="18" charset="0"/>
                          <a:ea typeface="+mn-ea"/>
                          <a:cs typeface="Times New Roman" pitchFamily="18" charset="0"/>
                        </a:rPr>
                        <a:t> </a:t>
                      </a:r>
                      <a:r>
                        <a:rPr lang="ru-RU" sz="700" b="0" i="0" u="none" strike="noStrike" kern="1200" dirty="0" smtClean="0">
                          <a:solidFill>
                            <a:srgbClr val="000000"/>
                          </a:solidFill>
                          <a:effectLst/>
                          <a:latin typeface="Times New Roman" pitchFamily="18" charset="0"/>
                          <a:ea typeface="+mn-ea"/>
                          <a:cs typeface="Times New Roman" pitchFamily="18" charset="0"/>
                        </a:rPr>
                        <a:t>Дети в возрасте от 7 до 15 лет работников бюджетной сферы, дети, находящиеся в трудной жизненной ситуации, дети одаренные в области науки, искусства и спорта, </a:t>
                      </a:r>
                      <a:r>
                        <a:rPr lang="ru-RU" sz="700" b="1" i="0" u="none" strike="noStrike" kern="1200" dirty="0" smtClean="0">
                          <a:solidFill>
                            <a:srgbClr val="000000"/>
                          </a:solidFill>
                          <a:effectLst/>
                          <a:latin typeface="Times New Roman" pitchFamily="18" charset="0"/>
                          <a:ea typeface="+mn-ea"/>
                          <a:cs typeface="Times New Roman" pitchFamily="18" charset="0"/>
                        </a:rPr>
                        <a:t>5 549 чел.</a:t>
                      </a:r>
                      <a:endParaRPr lang="ru-RU" sz="700" b="1" i="0" u="none" strike="noStrike" kern="1200" dirty="0">
                        <a:solidFill>
                          <a:srgbClr val="000000"/>
                        </a:solidFill>
                        <a:effectLst/>
                        <a:latin typeface="Times New Roman" pitchFamily="18" charset="0"/>
                        <a:ea typeface="+mn-ea"/>
                        <a:cs typeface="Times New Roman" pitchFamily="18" charset="0"/>
                      </a:endParaRPr>
                    </a:p>
                  </a:txBody>
                  <a:tcPr marL="4480" marR="4480" marT="4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fontAlgn="t" latinLnBrk="0" hangingPunct="1"/>
                      <a:r>
                        <a:rPr lang="ru-RU" sz="700" b="0" i="0" u="none" strike="noStrike" kern="1200" dirty="0" smtClean="0">
                          <a:solidFill>
                            <a:srgbClr val="000000"/>
                          </a:solidFill>
                          <a:effectLst/>
                          <a:latin typeface="Times New Roman" pitchFamily="18" charset="0"/>
                          <a:ea typeface="+mn-ea"/>
                          <a:cs typeface="Times New Roman" pitchFamily="18" charset="0"/>
                        </a:rPr>
                        <a:t>76 791</a:t>
                      </a:r>
                      <a:endParaRPr lang="ru-RU" sz="700" b="0" i="0" u="none" strike="noStrike" kern="1200" dirty="0">
                        <a:solidFill>
                          <a:srgbClr val="000000"/>
                        </a:solidFill>
                        <a:effectLst/>
                        <a:latin typeface="Times New Roman" pitchFamily="18" charset="0"/>
                        <a:ea typeface="+mn-ea"/>
                        <a:cs typeface="Times New Roman" pitchFamily="18" charset="0"/>
                      </a:endParaRPr>
                    </a:p>
                  </a:txBody>
                  <a:tcPr marL="4480" marR="4480" marT="4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fontAlgn="t" latinLnBrk="0" hangingPunct="1"/>
                      <a:r>
                        <a:rPr lang="ru-RU" sz="700" b="0" i="0" u="none" strike="noStrike" kern="1200" dirty="0">
                          <a:solidFill>
                            <a:srgbClr val="000000"/>
                          </a:solidFill>
                          <a:effectLst/>
                          <a:latin typeface="Times New Roman" pitchFamily="18" charset="0"/>
                          <a:ea typeface="+mn-ea"/>
                          <a:cs typeface="Times New Roman" pitchFamily="18" charset="0"/>
                        </a:rPr>
                        <a:t> </a:t>
                      </a:r>
                      <a:r>
                        <a:rPr lang="ru-RU" sz="700" b="0" i="0" u="none" strike="noStrike" kern="1200" dirty="0" smtClean="0">
                          <a:solidFill>
                            <a:srgbClr val="000000"/>
                          </a:solidFill>
                          <a:effectLst/>
                          <a:latin typeface="Times New Roman" pitchFamily="18" charset="0"/>
                          <a:ea typeface="+mn-ea"/>
                          <a:cs typeface="Times New Roman" pitchFamily="18" charset="0"/>
                        </a:rPr>
                        <a:t>Дети в возрасте от 7 до 15 лет работников бюджетной сферы, дети, находящиеся в трудной жизненной ситуации, дети одаренные в области науки, искусства и спорта, </a:t>
                      </a:r>
                      <a:r>
                        <a:rPr lang="ru-RU" sz="700" b="1" i="0" u="none" strike="noStrike" kern="1200" dirty="0" smtClean="0">
                          <a:solidFill>
                            <a:srgbClr val="000000"/>
                          </a:solidFill>
                          <a:effectLst/>
                          <a:latin typeface="Times New Roman" pitchFamily="18" charset="0"/>
                          <a:ea typeface="+mn-ea"/>
                          <a:cs typeface="Times New Roman" pitchFamily="18" charset="0"/>
                        </a:rPr>
                        <a:t>5 549 чел.</a:t>
                      </a:r>
                      <a:endParaRPr lang="ru-RU" sz="700" b="1" i="0" u="none" strike="noStrike" kern="1200" dirty="0">
                        <a:solidFill>
                          <a:srgbClr val="000000"/>
                        </a:solidFill>
                        <a:effectLst/>
                        <a:latin typeface="Times New Roman" pitchFamily="18" charset="0"/>
                        <a:ea typeface="+mn-ea"/>
                        <a:cs typeface="Times New Roman" pitchFamily="18" charset="0"/>
                      </a:endParaRPr>
                    </a:p>
                  </a:txBody>
                  <a:tcPr marL="4480" marR="4480" marT="4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fontAlgn="t" latinLnBrk="0" hangingPunct="1"/>
                      <a:r>
                        <a:rPr lang="ru-RU" sz="700" b="0" i="0" u="none" strike="noStrike" kern="1200" dirty="0" smtClean="0">
                          <a:solidFill>
                            <a:srgbClr val="000000"/>
                          </a:solidFill>
                          <a:effectLst/>
                          <a:latin typeface="Times New Roman" pitchFamily="18" charset="0"/>
                          <a:ea typeface="+mn-ea"/>
                          <a:cs typeface="Times New Roman" pitchFamily="18" charset="0"/>
                        </a:rPr>
                        <a:t>69 674</a:t>
                      </a:r>
                      <a:endParaRPr lang="ru-RU" sz="700" b="0" i="0" u="none" strike="noStrike" kern="1200" dirty="0">
                        <a:solidFill>
                          <a:srgbClr val="000000"/>
                        </a:solidFill>
                        <a:effectLst/>
                        <a:latin typeface="Times New Roman" pitchFamily="18" charset="0"/>
                        <a:ea typeface="+mn-ea"/>
                        <a:cs typeface="Times New Roman" pitchFamily="18" charset="0"/>
                      </a:endParaRPr>
                    </a:p>
                  </a:txBody>
                  <a:tcPr marL="4480" marR="4480" marT="4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fontAlgn="t" latinLnBrk="0" hangingPunct="1"/>
                      <a:r>
                        <a:rPr lang="ru-RU" sz="700" b="0" i="0" u="none" strike="noStrike" kern="1200" dirty="0" smtClean="0">
                          <a:solidFill>
                            <a:srgbClr val="000000"/>
                          </a:solidFill>
                          <a:effectLst/>
                          <a:latin typeface="Times New Roman" pitchFamily="18" charset="0"/>
                          <a:ea typeface="+mn-ea"/>
                          <a:cs typeface="Times New Roman" pitchFamily="18" charset="0"/>
                        </a:rPr>
                        <a:t>Постановление Правительства Московской области от 12.03.2012 №269/8 «О мерах по организации отдыха и оздоровления детей в Московской области»</a:t>
                      </a:r>
                      <a:r>
                        <a:rPr lang="ru-RU" sz="700" b="0" i="0" u="none" strike="noStrike" kern="1200" dirty="0">
                          <a:solidFill>
                            <a:srgbClr val="000000"/>
                          </a:solidFill>
                          <a:effectLst/>
                          <a:latin typeface="Times New Roman" pitchFamily="18" charset="0"/>
                          <a:ea typeface="+mn-ea"/>
                          <a:cs typeface="Times New Roman" pitchFamily="18" charset="0"/>
                        </a:rPr>
                        <a:t> </a:t>
                      </a:r>
                    </a:p>
                  </a:txBody>
                  <a:tcPr marL="4480" marR="4480" marT="4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r>
              <a:tr h="1315537">
                <a:tc>
                  <a:txBody>
                    <a:bodyPr/>
                    <a:lstStyle/>
                    <a:p>
                      <a:pPr marL="0" algn="ctr" defTabSz="914400" rtl="0" eaLnBrk="1" fontAlgn="t" latinLnBrk="0" hangingPunct="1"/>
                      <a:r>
                        <a:rPr lang="ru-RU" sz="700" b="0" i="0" u="none" strike="noStrike" kern="1200" dirty="0">
                          <a:solidFill>
                            <a:srgbClr val="000000"/>
                          </a:solidFill>
                          <a:effectLst/>
                          <a:latin typeface="Times New Roman" pitchFamily="18" charset="0"/>
                          <a:ea typeface="+mn-ea"/>
                          <a:cs typeface="Times New Roman" pitchFamily="18" charset="0"/>
                        </a:rPr>
                        <a:t>Единовременные денежные выплаты в связи с памятными датами и праздниками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fontAlgn="t" latinLnBrk="0" hangingPunct="1"/>
                      <a:r>
                        <a:rPr lang="ru-RU" sz="700" b="0" i="0" u="none" strike="noStrike" kern="1200" dirty="0">
                          <a:solidFill>
                            <a:srgbClr val="000000"/>
                          </a:solidFill>
                          <a:effectLst/>
                          <a:latin typeface="Times New Roman" pitchFamily="18" charset="0"/>
                          <a:ea typeface="+mn-ea"/>
                          <a:cs typeface="Times New Roman" pitchFamily="18" charset="0"/>
                        </a:rPr>
                        <a:t>Ветераны ВОВ, лицам, </a:t>
                      </a:r>
                      <a:r>
                        <a:rPr lang="ru-RU" sz="700" b="0" i="0" u="none" strike="noStrike" kern="1200" dirty="0" smtClean="0">
                          <a:solidFill>
                            <a:srgbClr val="000000"/>
                          </a:solidFill>
                          <a:effectLst/>
                          <a:latin typeface="Times New Roman" pitchFamily="18" charset="0"/>
                          <a:ea typeface="+mn-ea"/>
                          <a:cs typeface="Times New Roman" pitchFamily="18" charset="0"/>
                        </a:rPr>
                        <a:t>награжденным медалью </a:t>
                      </a:r>
                      <a:r>
                        <a:rPr lang="ru-RU" sz="700" b="0" i="0" u="none" strike="noStrike" kern="1200" dirty="0">
                          <a:solidFill>
                            <a:srgbClr val="000000"/>
                          </a:solidFill>
                          <a:effectLst/>
                          <a:latin typeface="Times New Roman" pitchFamily="18" charset="0"/>
                          <a:ea typeface="+mn-ea"/>
                          <a:cs typeface="Times New Roman" pitchFamily="18" charset="0"/>
                        </a:rPr>
                        <a:t>"За оборону Ленинграда" и знаком "Жителю блокадного Ленинграда", "За оборону Москвы</a:t>
                      </a:r>
                      <a:r>
                        <a:rPr lang="ru-RU" sz="700" b="0" i="0" u="none" strike="noStrike" kern="1200" dirty="0" smtClean="0">
                          <a:solidFill>
                            <a:srgbClr val="000000"/>
                          </a:solidFill>
                          <a:effectLst/>
                          <a:latin typeface="Times New Roman" pitchFamily="18" charset="0"/>
                          <a:ea typeface="+mn-ea"/>
                          <a:cs typeface="Times New Roman" pitchFamily="18" charset="0"/>
                        </a:rPr>
                        <a:t>", участники </a:t>
                      </a:r>
                      <a:r>
                        <a:rPr lang="ru-RU" sz="700" b="0" i="0" u="none" strike="noStrike" kern="1200" dirty="0">
                          <a:solidFill>
                            <a:srgbClr val="000000"/>
                          </a:solidFill>
                          <a:effectLst/>
                          <a:latin typeface="Times New Roman" pitchFamily="18" charset="0"/>
                          <a:ea typeface="+mn-ea"/>
                          <a:cs typeface="Times New Roman" pitchFamily="18" charset="0"/>
                        </a:rPr>
                        <a:t>Сталинградской битвы,  Героям Советского Союза, Героям </a:t>
                      </a:r>
                      <a:r>
                        <a:rPr lang="ru-RU" sz="700" b="0" i="0" u="none" strike="noStrike" kern="1200" dirty="0" smtClean="0">
                          <a:solidFill>
                            <a:srgbClr val="000000"/>
                          </a:solidFill>
                          <a:effectLst/>
                          <a:latin typeface="Times New Roman" pitchFamily="18" charset="0"/>
                          <a:ea typeface="+mn-ea"/>
                          <a:cs typeface="Times New Roman" pitchFamily="18" charset="0"/>
                        </a:rPr>
                        <a:t>РФ, </a:t>
                      </a:r>
                      <a:r>
                        <a:rPr lang="ru-RU" sz="700" b="1" i="0" u="none" strike="noStrike" kern="1200" dirty="0" smtClean="0">
                          <a:solidFill>
                            <a:srgbClr val="000000"/>
                          </a:solidFill>
                          <a:effectLst/>
                          <a:latin typeface="Times New Roman" pitchFamily="18" charset="0"/>
                          <a:ea typeface="+mn-ea"/>
                          <a:cs typeface="Times New Roman" pitchFamily="18" charset="0"/>
                        </a:rPr>
                        <a:t>1675 чел</a:t>
                      </a:r>
                      <a:r>
                        <a:rPr lang="ru-RU" sz="700" b="1" i="0" u="none" strike="noStrike" kern="1200" dirty="0">
                          <a:solidFill>
                            <a:srgbClr val="000000"/>
                          </a:solidFill>
                          <a:effectLst/>
                          <a:latin typeface="Times New Roman" pitchFamily="18" charset="0"/>
                          <a:ea typeface="+mn-ea"/>
                          <a:cs typeface="Times New Roman" pitchFamily="18"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fontAlgn="t" latinLnBrk="0" hangingPunct="1"/>
                      <a:r>
                        <a:rPr lang="ru-RU" sz="700" b="0" i="0" u="none" strike="noStrike" kern="1200" dirty="0" smtClean="0">
                          <a:solidFill>
                            <a:srgbClr val="000000"/>
                          </a:solidFill>
                          <a:effectLst/>
                          <a:latin typeface="Times New Roman" pitchFamily="18" charset="0"/>
                          <a:ea typeface="+mn-ea"/>
                          <a:cs typeface="Times New Roman" pitchFamily="18" charset="0"/>
                        </a:rPr>
                        <a:t>12 391</a:t>
                      </a:r>
                      <a:endParaRPr lang="ru-RU" sz="700" b="0" i="0" u="none" strike="noStrike" kern="1200" dirty="0">
                        <a:solidFill>
                          <a:srgbClr val="000000"/>
                        </a:solidFill>
                        <a:effectLst/>
                        <a:latin typeface="Times New Roman" pitchFamily="18" charset="0"/>
                        <a:ea typeface="+mn-ea"/>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fontAlgn="t" latinLnBrk="0" hangingPunct="1"/>
                      <a:r>
                        <a:rPr lang="ru-RU" sz="700" b="0" i="0" u="none" strike="noStrike" kern="1200" dirty="0" smtClean="0">
                          <a:solidFill>
                            <a:srgbClr val="000000"/>
                          </a:solidFill>
                          <a:effectLst/>
                          <a:latin typeface="Times New Roman" pitchFamily="18" charset="0"/>
                          <a:ea typeface="+mn-ea"/>
                          <a:cs typeface="Times New Roman" pitchFamily="18" charset="0"/>
                        </a:rPr>
                        <a:t>Ветераны ВОВ, лицам, награжденным медалью "За оборону Ленинграда" и знаком "Жителю блокадного Ленинграда", "За оборону </a:t>
                      </a:r>
                      <a:r>
                        <a:rPr lang="ru-RU" sz="700" b="0" i="0" u="none" strike="noStrike" kern="1200" dirty="0" err="1" smtClean="0">
                          <a:solidFill>
                            <a:srgbClr val="000000"/>
                          </a:solidFill>
                          <a:effectLst/>
                          <a:latin typeface="Times New Roman" pitchFamily="18" charset="0"/>
                          <a:ea typeface="+mn-ea"/>
                          <a:cs typeface="Times New Roman" pitchFamily="18" charset="0"/>
                        </a:rPr>
                        <a:t>Москвы",участники</a:t>
                      </a:r>
                      <a:r>
                        <a:rPr lang="ru-RU" sz="700" b="0" i="0" u="none" strike="noStrike" kern="1200" dirty="0" smtClean="0">
                          <a:solidFill>
                            <a:srgbClr val="000000"/>
                          </a:solidFill>
                          <a:effectLst/>
                          <a:latin typeface="Times New Roman" pitchFamily="18" charset="0"/>
                          <a:ea typeface="+mn-ea"/>
                          <a:cs typeface="Times New Roman" pitchFamily="18" charset="0"/>
                        </a:rPr>
                        <a:t> Сталинградской битвы,  Героям Советского Союза, Героям РФ, </a:t>
                      </a:r>
                      <a:r>
                        <a:rPr lang="ru-RU" sz="700" b="1" i="0" u="none" strike="noStrike" kern="1200" dirty="0" smtClean="0">
                          <a:solidFill>
                            <a:srgbClr val="000000"/>
                          </a:solidFill>
                          <a:effectLst/>
                          <a:latin typeface="Times New Roman" pitchFamily="18" charset="0"/>
                          <a:ea typeface="+mn-ea"/>
                          <a:cs typeface="Times New Roman" pitchFamily="18" charset="0"/>
                        </a:rPr>
                        <a:t>1675 чел.</a:t>
                      </a:r>
                      <a:endParaRPr lang="ru-RU" sz="700" b="1" i="0" u="none" strike="noStrike" kern="1200" dirty="0">
                        <a:solidFill>
                          <a:srgbClr val="000000"/>
                        </a:solidFill>
                        <a:effectLst/>
                        <a:latin typeface="Times New Roman" pitchFamily="18" charset="0"/>
                        <a:ea typeface="+mn-ea"/>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fontAlgn="t" latinLnBrk="0" hangingPunct="1"/>
                      <a:r>
                        <a:rPr lang="ru-RU" sz="700" b="0" i="0" u="none" strike="noStrike" kern="1200" dirty="0" smtClean="0">
                          <a:solidFill>
                            <a:srgbClr val="000000"/>
                          </a:solidFill>
                          <a:effectLst/>
                          <a:latin typeface="Times New Roman" pitchFamily="18" charset="0"/>
                          <a:ea typeface="+mn-ea"/>
                          <a:cs typeface="Times New Roman" pitchFamily="18" charset="0"/>
                        </a:rPr>
                        <a:t>12 904</a:t>
                      </a:r>
                      <a:endParaRPr lang="ru-RU" sz="700" b="0" i="0" u="none" strike="noStrike" kern="1200" dirty="0">
                        <a:solidFill>
                          <a:srgbClr val="000000"/>
                        </a:solidFill>
                        <a:effectLst/>
                        <a:latin typeface="Times New Roman" pitchFamily="18" charset="0"/>
                        <a:ea typeface="+mn-ea"/>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fontAlgn="t" latinLnBrk="0" hangingPunct="1"/>
                      <a:r>
                        <a:rPr lang="ru-RU" sz="700" b="0" i="0" u="none" strike="noStrike" kern="1200" dirty="0" smtClean="0">
                          <a:solidFill>
                            <a:srgbClr val="000000"/>
                          </a:solidFill>
                          <a:effectLst/>
                          <a:latin typeface="Times New Roman" pitchFamily="18" charset="0"/>
                          <a:ea typeface="+mn-ea"/>
                          <a:cs typeface="Times New Roman" pitchFamily="18" charset="0"/>
                        </a:rPr>
                        <a:t>Ветераны ВОВ, лицам, награжденным медалью "За оборону Ленинграда" и знаком "Жителю блокадного Ленинграда", "За оборону </a:t>
                      </a:r>
                      <a:r>
                        <a:rPr lang="ru-RU" sz="700" b="0" i="0" u="none" strike="noStrike" kern="1200" dirty="0" err="1" smtClean="0">
                          <a:solidFill>
                            <a:srgbClr val="000000"/>
                          </a:solidFill>
                          <a:effectLst/>
                          <a:latin typeface="Times New Roman" pitchFamily="18" charset="0"/>
                          <a:ea typeface="+mn-ea"/>
                          <a:cs typeface="Times New Roman" pitchFamily="18" charset="0"/>
                        </a:rPr>
                        <a:t>Москвы",участники</a:t>
                      </a:r>
                      <a:r>
                        <a:rPr lang="ru-RU" sz="700" b="0" i="0" u="none" strike="noStrike" kern="1200" dirty="0" smtClean="0">
                          <a:solidFill>
                            <a:srgbClr val="000000"/>
                          </a:solidFill>
                          <a:effectLst/>
                          <a:latin typeface="Times New Roman" pitchFamily="18" charset="0"/>
                          <a:ea typeface="+mn-ea"/>
                          <a:cs typeface="Times New Roman" pitchFamily="18" charset="0"/>
                        </a:rPr>
                        <a:t> Сталинградской битвы,  Героям Советского Союза, Героям РФ,</a:t>
                      </a:r>
                    </a:p>
                    <a:p>
                      <a:pPr marL="0" algn="ctr" defTabSz="914400" rtl="0" eaLnBrk="1" fontAlgn="t" latinLnBrk="0" hangingPunct="1"/>
                      <a:r>
                        <a:rPr lang="ru-RU" sz="700" b="0" i="0" u="none" strike="noStrike" kern="1200" dirty="0" smtClean="0">
                          <a:solidFill>
                            <a:srgbClr val="000000"/>
                          </a:solidFill>
                          <a:effectLst/>
                          <a:latin typeface="Times New Roman" pitchFamily="18" charset="0"/>
                          <a:ea typeface="+mn-ea"/>
                          <a:cs typeface="Times New Roman" pitchFamily="18" charset="0"/>
                        </a:rPr>
                        <a:t> </a:t>
                      </a:r>
                      <a:r>
                        <a:rPr lang="ru-RU" sz="700" b="1" i="0" u="none" strike="noStrike" kern="1200" dirty="0" smtClean="0">
                          <a:solidFill>
                            <a:srgbClr val="000000"/>
                          </a:solidFill>
                          <a:effectLst/>
                          <a:latin typeface="Times New Roman" pitchFamily="18" charset="0"/>
                          <a:ea typeface="+mn-ea"/>
                          <a:cs typeface="Times New Roman" pitchFamily="18" charset="0"/>
                        </a:rPr>
                        <a:t>1675 чел.</a:t>
                      </a:r>
                      <a:endParaRPr lang="ru-RU" sz="700" b="1" i="0" u="none" strike="noStrike" kern="1200" dirty="0">
                        <a:solidFill>
                          <a:srgbClr val="000000"/>
                        </a:solidFill>
                        <a:effectLst/>
                        <a:latin typeface="Times New Roman" pitchFamily="18" charset="0"/>
                        <a:ea typeface="+mn-ea"/>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fontAlgn="t" latinLnBrk="0" hangingPunct="1"/>
                      <a:r>
                        <a:rPr lang="ru-RU" sz="700" b="0" i="0" u="none" strike="noStrike" kern="1200" dirty="0" smtClean="0">
                          <a:solidFill>
                            <a:srgbClr val="000000"/>
                          </a:solidFill>
                          <a:effectLst/>
                          <a:latin typeface="Times New Roman" pitchFamily="18" charset="0"/>
                          <a:ea typeface="+mn-ea"/>
                          <a:cs typeface="Times New Roman" pitchFamily="18" charset="0"/>
                        </a:rPr>
                        <a:t>13 547</a:t>
                      </a:r>
                      <a:endParaRPr lang="ru-RU" sz="700" b="0" i="0" u="none" strike="noStrike" kern="1200" dirty="0">
                        <a:solidFill>
                          <a:srgbClr val="000000"/>
                        </a:solidFill>
                        <a:effectLst/>
                        <a:latin typeface="Times New Roman" pitchFamily="18" charset="0"/>
                        <a:ea typeface="+mn-ea"/>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0" fontAlgn="t"/>
                      <a:r>
                        <a:rPr lang="ru-RU" sz="700" b="0" i="0" u="none" strike="noStrike" kern="1200" dirty="0">
                          <a:solidFill>
                            <a:srgbClr val="000000"/>
                          </a:solidFill>
                          <a:effectLst/>
                          <a:latin typeface="Times New Roman" pitchFamily="18" charset="0"/>
                          <a:ea typeface="+mn-ea"/>
                          <a:cs typeface="Times New Roman" pitchFamily="18" charset="0"/>
                        </a:rPr>
                        <a:t>Решение Совета Депутатов Городского округа Подольск Московской области от 25.12.2015г. № 10/8 "О дополнительных мерах социальной поддержки отдельных категорий граждан в Городском округе </a:t>
                      </a:r>
                      <a:r>
                        <a:rPr lang="ru-RU" sz="700" b="0" i="0" u="none" strike="noStrike" kern="1200" dirty="0" smtClean="0">
                          <a:solidFill>
                            <a:srgbClr val="000000"/>
                          </a:solidFill>
                          <a:effectLst/>
                          <a:latin typeface="Times New Roman" pitchFamily="18" charset="0"/>
                          <a:ea typeface="+mn-ea"/>
                          <a:cs typeface="Times New Roman" pitchFamily="18" charset="0"/>
                        </a:rPr>
                        <a:t>Подольск </a:t>
                      </a:r>
                      <a:r>
                        <a:rPr lang="ru-RU" sz="700" b="0" i="0" u="none" strike="noStrike" kern="1200" dirty="0">
                          <a:solidFill>
                            <a:srgbClr val="000000"/>
                          </a:solidFill>
                          <a:effectLst/>
                          <a:latin typeface="Times New Roman" pitchFamily="18" charset="0"/>
                          <a:ea typeface="+mn-ea"/>
                          <a:cs typeface="Times New Roman" pitchFamily="18" charset="0"/>
                        </a:rPr>
                        <a:t>Московской области". Постановление Администрации Городского округа Подольск от 4 марта 2020 г. № 191-П. "О реализации дополнительных мер социальной поддержки в Городском округе Подоль</a:t>
                      </a:r>
                      <a:r>
                        <a:rPr lang="ru-RU" sz="700" b="0" i="0" u="none" strike="noStrike" dirty="0">
                          <a:solidFill>
                            <a:srgbClr val="000000"/>
                          </a:solidFill>
                          <a:effectLst/>
                          <a:latin typeface="Calibri"/>
                        </a:rPr>
                        <a:t>ск"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r>
              <a:tr h="144479">
                <a:tc gridSpan="8">
                  <a:txBody>
                    <a:bodyPr/>
                    <a:lstStyle/>
                    <a:p>
                      <a:pPr marL="0" algn="ctr" defTabSz="914400" rtl="0" eaLnBrk="1" fontAlgn="b" latinLnBrk="0" hangingPunct="1"/>
                      <a:r>
                        <a:rPr lang="ru-RU" sz="800" b="1" i="0" u="none" strike="noStrike" kern="1200" dirty="0">
                          <a:solidFill>
                            <a:srgbClr val="000000"/>
                          </a:solidFill>
                          <a:effectLst/>
                          <a:latin typeface="Times New Roman" pitchFamily="18" charset="0"/>
                          <a:ea typeface="+mn-ea"/>
                          <a:cs typeface="Times New Roman" pitchFamily="18" charset="0"/>
                        </a:rPr>
                        <a:t>Муниципальная программа </a:t>
                      </a:r>
                      <a:r>
                        <a:rPr lang="ru-RU" sz="800" b="1" i="0" u="none" strike="noStrike" kern="1200" dirty="0" smtClean="0">
                          <a:solidFill>
                            <a:srgbClr val="000000"/>
                          </a:solidFill>
                          <a:effectLst/>
                          <a:latin typeface="Times New Roman" pitchFamily="18" charset="0"/>
                          <a:ea typeface="+mn-ea"/>
                          <a:cs typeface="Times New Roman" pitchFamily="18" charset="0"/>
                        </a:rPr>
                        <a:t>«Культура"</a:t>
                      </a:r>
                      <a:endParaRPr lang="ru-RU" sz="800" b="1" i="0" u="none" strike="noStrike" kern="1200" dirty="0">
                        <a:solidFill>
                          <a:srgbClr val="000000"/>
                        </a:solidFill>
                        <a:effectLst/>
                        <a:latin typeface="Times New Roman" pitchFamily="18" charset="0"/>
                        <a:ea typeface="+mn-ea"/>
                        <a:cs typeface="Times New Roman" pitchFamily="18" charset="0"/>
                      </a:endParaRPr>
                    </a:p>
                  </a:txBody>
                  <a:tcPr marL="4480" marR="4480" marT="44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60000"/>
                        <a:lumOff val="40000"/>
                      </a:schemeClr>
                    </a:solidFill>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r>
              <a:tr h="662626">
                <a:tc>
                  <a:txBody>
                    <a:bodyPr/>
                    <a:lstStyle/>
                    <a:p>
                      <a:pPr marL="0" algn="ctr" defTabSz="914400" rtl="0" eaLnBrk="1" fontAlgn="t" latinLnBrk="0" hangingPunct="1"/>
                      <a:r>
                        <a:rPr lang="ru-RU" sz="700" b="0" i="0" u="none" strike="noStrike" kern="1200" dirty="0">
                          <a:solidFill>
                            <a:srgbClr val="000000"/>
                          </a:solidFill>
                          <a:effectLst/>
                          <a:latin typeface="Times New Roman" pitchFamily="18" charset="0"/>
                          <a:ea typeface="+mn-ea"/>
                          <a:cs typeface="Times New Roman" pitchFamily="18" charset="0"/>
                        </a:rPr>
                        <a:t>Премии лауреатам конкурса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fontAlgn="t" latinLnBrk="0" hangingPunct="1"/>
                      <a:r>
                        <a:rPr lang="ru-RU" sz="700" b="0" i="0" u="none" strike="noStrike" kern="1200" dirty="0">
                          <a:solidFill>
                            <a:srgbClr val="000000"/>
                          </a:solidFill>
                          <a:effectLst/>
                          <a:latin typeface="Times New Roman" pitchFamily="18" charset="0"/>
                          <a:ea typeface="+mn-ea"/>
                          <a:cs typeface="Times New Roman" pitchFamily="18" charset="0"/>
                        </a:rPr>
                        <a:t>Занимающиеся и обучающиеся в учреждениях культуры и дополнительного образования в сфере культуры, </a:t>
                      </a:r>
                      <a:r>
                        <a:rPr lang="ru-RU" sz="700" b="1" i="0" u="none" strike="noStrike" kern="1200" dirty="0">
                          <a:solidFill>
                            <a:srgbClr val="000000"/>
                          </a:solidFill>
                          <a:effectLst/>
                          <a:latin typeface="Times New Roman" pitchFamily="18" charset="0"/>
                          <a:ea typeface="+mn-ea"/>
                          <a:cs typeface="Times New Roman" pitchFamily="18" charset="0"/>
                        </a:rPr>
                        <a:t>5 чел.</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fontAlgn="t" latinLnBrk="0" hangingPunct="1"/>
                      <a:r>
                        <a:rPr lang="ru-RU" sz="700" b="0" i="0" u="none" strike="noStrike" kern="1200" dirty="0" smtClean="0">
                          <a:solidFill>
                            <a:srgbClr val="000000"/>
                          </a:solidFill>
                          <a:effectLst/>
                          <a:latin typeface="Times New Roman" pitchFamily="18" charset="0"/>
                          <a:ea typeface="+mn-ea"/>
                          <a:cs typeface="Times New Roman" pitchFamily="18" charset="0"/>
                        </a:rPr>
                        <a:t>375</a:t>
                      </a:r>
                      <a:endParaRPr lang="ru-RU" sz="700" b="0" i="0" u="none" strike="noStrike" kern="1200" dirty="0">
                        <a:solidFill>
                          <a:srgbClr val="000000"/>
                        </a:solidFill>
                        <a:effectLst/>
                        <a:latin typeface="Times New Roman" pitchFamily="18" charset="0"/>
                        <a:ea typeface="+mn-ea"/>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fontAlgn="t" latinLnBrk="0" hangingPunct="1"/>
                      <a:r>
                        <a:rPr lang="ru-RU" sz="700" b="0" i="0" u="none" strike="noStrike" kern="1200" dirty="0">
                          <a:solidFill>
                            <a:srgbClr val="000000"/>
                          </a:solidFill>
                          <a:effectLst/>
                          <a:latin typeface="Times New Roman" pitchFamily="18" charset="0"/>
                          <a:ea typeface="+mn-ea"/>
                          <a:cs typeface="Times New Roman" pitchFamily="18" charset="0"/>
                        </a:rPr>
                        <a:t>Занимающиеся и обучающиеся в учреждениях культуры и дополнительного образования в сфере культуры, </a:t>
                      </a:r>
                      <a:r>
                        <a:rPr lang="ru-RU" sz="700" b="1" i="0" u="none" strike="noStrike" kern="1200" dirty="0">
                          <a:solidFill>
                            <a:srgbClr val="000000"/>
                          </a:solidFill>
                          <a:effectLst/>
                          <a:latin typeface="Times New Roman" pitchFamily="18" charset="0"/>
                          <a:ea typeface="+mn-ea"/>
                          <a:cs typeface="Times New Roman" pitchFamily="18" charset="0"/>
                        </a:rPr>
                        <a:t>5 чел.</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fontAlgn="t" latinLnBrk="0" hangingPunct="1"/>
                      <a:r>
                        <a:rPr lang="ru-RU" sz="700" b="0" i="0" u="none" strike="noStrike" kern="1200" dirty="0" smtClean="0">
                          <a:solidFill>
                            <a:srgbClr val="000000"/>
                          </a:solidFill>
                          <a:effectLst/>
                          <a:latin typeface="Times New Roman" pitchFamily="18" charset="0"/>
                          <a:ea typeface="+mn-ea"/>
                          <a:cs typeface="Times New Roman" pitchFamily="18" charset="0"/>
                        </a:rPr>
                        <a:t>375</a:t>
                      </a:r>
                      <a:endParaRPr lang="ru-RU" sz="700" b="0" i="0" u="none" strike="noStrike" kern="1200" dirty="0">
                        <a:solidFill>
                          <a:srgbClr val="000000"/>
                        </a:solidFill>
                        <a:effectLst/>
                        <a:latin typeface="Times New Roman" pitchFamily="18" charset="0"/>
                        <a:ea typeface="+mn-ea"/>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fontAlgn="t" latinLnBrk="0" hangingPunct="1"/>
                      <a:r>
                        <a:rPr lang="ru-RU" sz="700" b="0" i="0" u="none" strike="noStrike" kern="1200" dirty="0">
                          <a:solidFill>
                            <a:srgbClr val="000000"/>
                          </a:solidFill>
                          <a:effectLst/>
                          <a:latin typeface="Times New Roman" pitchFamily="18" charset="0"/>
                          <a:ea typeface="+mn-ea"/>
                          <a:cs typeface="Times New Roman" pitchFamily="18" charset="0"/>
                        </a:rPr>
                        <a:t>Занимающиеся и обучающиеся в учреждениях культуры и дополнительного образования в сфере культуры, </a:t>
                      </a:r>
                      <a:r>
                        <a:rPr lang="ru-RU" sz="700" b="1" i="0" u="none" strike="noStrike" kern="1200" dirty="0">
                          <a:solidFill>
                            <a:srgbClr val="000000"/>
                          </a:solidFill>
                          <a:effectLst/>
                          <a:latin typeface="Times New Roman" pitchFamily="18" charset="0"/>
                          <a:ea typeface="+mn-ea"/>
                          <a:cs typeface="Times New Roman" pitchFamily="18" charset="0"/>
                        </a:rPr>
                        <a:t>5 чел.</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fontAlgn="t" latinLnBrk="0" hangingPunct="1"/>
                      <a:r>
                        <a:rPr lang="ru-RU" sz="700" b="0" i="0" u="none" strike="noStrike" kern="1200" dirty="0" smtClean="0">
                          <a:solidFill>
                            <a:srgbClr val="000000"/>
                          </a:solidFill>
                          <a:effectLst/>
                          <a:latin typeface="Times New Roman" pitchFamily="18" charset="0"/>
                          <a:ea typeface="+mn-ea"/>
                          <a:cs typeface="Times New Roman" pitchFamily="18" charset="0"/>
                        </a:rPr>
                        <a:t>375</a:t>
                      </a:r>
                      <a:endParaRPr lang="ru-RU" sz="700" b="0" i="0" u="none" strike="noStrike" kern="1200" dirty="0">
                        <a:solidFill>
                          <a:srgbClr val="000000"/>
                        </a:solidFill>
                        <a:effectLst/>
                        <a:latin typeface="Times New Roman" pitchFamily="18" charset="0"/>
                        <a:ea typeface="+mn-ea"/>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fontAlgn="t" latinLnBrk="0" hangingPunct="1"/>
                      <a:r>
                        <a:rPr lang="ru-RU" sz="700" b="0" i="0" u="none" strike="noStrike" kern="1200" dirty="0">
                          <a:solidFill>
                            <a:srgbClr val="000000"/>
                          </a:solidFill>
                          <a:effectLst/>
                          <a:latin typeface="Times New Roman" pitchFamily="18" charset="0"/>
                          <a:ea typeface="+mn-ea"/>
                          <a:cs typeface="Times New Roman" pitchFamily="18" charset="0"/>
                        </a:rPr>
                        <a:t>Постановление Главы Городского округа Подольск от 15.04.2020 № 132-ПГ "Об учреждении ежегодных премий имени Петра Гавриловича Солнцева за достижения в сфере культуры"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r>
            </a:tbl>
          </a:graphicData>
        </a:graphic>
      </p:graphicFrame>
    </p:spTree>
    <p:extLst>
      <p:ext uri="{BB962C8B-B14F-4D97-AF65-F5344CB8AC3E}">
        <p14:creationId xmlns:p14="http://schemas.microsoft.com/office/powerpoint/2010/main" val="151086462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43608" y="51470"/>
            <a:ext cx="7920880" cy="936104"/>
          </a:xfrm>
        </p:spPr>
        <p:txBody>
          <a:bodyPr anchor="t">
            <a:noAutofit/>
          </a:bodyPr>
          <a:lstStyle/>
          <a:p>
            <a:pPr marL="457200" marR="0" lvl="1" indent="0" algn="ctr" defTabSz="914400" rtl="0" eaLnBrk="1" fontAlgn="ctr" latinLnBrk="0" hangingPunct="1">
              <a:lnSpc>
                <a:spcPct val="100000"/>
              </a:lnSpc>
              <a:spcBef>
                <a:spcPct val="0"/>
              </a:spcBef>
              <a:spcAft>
                <a:spcPts val="0"/>
              </a:spcAft>
              <a:tabLst/>
              <a:defRPr/>
            </a:pPr>
            <a:r>
              <a:rPr lang="ru-RU" sz="15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
            </a:r>
            <a:br>
              <a:rPr lang="ru-RU" sz="15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br>
            <a:r>
              <a:rPr lang="ru-RU" sz="15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Информация о расходах бюджета с учетом интересов целевых групп пользователей, на которые направлены мероприятия муниципальных программ</a:t>
            </a:r>
            <a:endParaRPr lang="ru-RU" sz="15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endParaRPr>
          </a:p>
        </p:txBody>
      </p:sp>
      <p:sp>
        <p:nvSpPr>
          <p:cNvPr id="3" name="Прямоугольник 2"/>
          <p:cNvSpPr/>
          <p:nvPr/>
        </p:nvSpPr>
        <p:spPr>
          <a:xfrm>
            <a:off x="1043608" y="1131590"/>
            <a:ext cx="7056784" cy="677108"/>
          </a:xfrm>
          <a:prstGeom prst="rect">
            <a:avLst/>
          </a:prstGeom>
        </p:spPr>
        <p:txBody>
          <a:bodyPr wrap="square">
            <a:spAutoFit/>
          </a:bodyPr>
          <a:lstStyle/>
          <a:p>
            <a:endParaRPr lang="ru-RU" sz="1400" dirty="0" smtClean="0">
              <a:solidFill>
                <a:srgbClr val="271A52"/>
              </a:solidFill>
            </a:endParaRPr>
          </a:p>
          <a:p>
            <a:endParaRPr lang="ru-RU" sz="1200" dirty="0" smtClean="0">
              <a:solidFill>
                <a:prstClr val="black"/>
              </a:solidFill>
            </a:endParaRPr>
          </a:p>
          <a:p>
            <a:endParaRPr lang="ru-RU" sz="1200" dirty="0">
              <a:solidFill>
                <a:prstClr val="black"/>
              </a:solidFill>
            </a:endParaRPr>
          </a:p>
        </p:txBody>
      </p:sp>
      <p:graphicFrame>
        <p:nvGraphicFramePr>
          <p:cNvPr id="4" name="Таблица 3"/>
          <p:cNvGraphicFramePr>
            <a:graphicFrameLocks noGrp="1"/>
          </p:cNvGraphicFramePr>
          <p:nvPr>
            <p:extLst>
              <p:ext uri="{D42A27DB-BD31-4B8C-83A1-F6EECF244321}">
                <p14:modId xmlns:p14="http://schemas.microsoft.com/office/powerpoint/2010/main" val="223810594"/>
              </p:ext>
            </p:extLst>
          </p:nvPr>
        </p:nvGraphicFramePr>
        <p:xfrm>
          <a:off x="755576" y="1131590"/>
          <a:ext cx="7948835" cy="3452221"/>
        </p:xfrm>
        <a:graphic>
          <a:graphicData uri="http://schemas.openxmlformats.org/drawingml/2006/table">
            <a:tbl>
              <a:tblPr/>
              <a:tblGrid>
                <a:gridCol w="1135501"/>
                <a:gridCol w="1178448"/>
                <a:gridCol w="598731"/>
                <a:gridCol w="1099757"/>
                <a:gridCol w="553528"/>
                <a:gridCol w="1036358"/>
                <a:gridCol w="605671"/>
                <a:gridCol w="1740841"/>
              </a:tblGrid>
              <a:tr h="143269">
                <a:tc rowSpan="2">
                  <a:txBody>
                    <a:bodyPr/>
                    <a:lstStyle/>
                    <a:p>
                      <a:pPr marL="0" algn="ctr" defTabSz="914400" rtl="0" eaLnBrk="1" fontAlgn="ctr" latinLnBrk="0" hangingPunct="1"/>
                      <a:r>
                        <a:rPr lang="ru-RU" sz="800" b="1" i="0" u="none" strike="noStrike" kern="1200" dirty="0">
                          <a:solidFill>
                            <a:srgbClr val="000000"/>
                          </a:solidFill>
                          <a:effectLst/>
                          <a:latin typeface="Times New Roman" pitchFamily="18" charset="0"/>
                          <a:ea typeface="+mn-ea"/>
                          <a:cs typeface="Times New Roman" pitchFamily="18" charset="0"/>
                        </a:rPr>
                        <a:t>Меры поддержки</a:t>
                      </a:r>
                    </a:p>
                  </a:txBody>
                  <a:tcPr marL="4480" marR="4480" marT="4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gridSpan="2">
                  <a:txBody>
                    <a:bodyPr/>
                    <a:lstStyle/>
                    <a:p>
                      <a:pPr marL="0" algn="ctr" defTabSz="914400" rtl="0" eaLnBrk="1" fontAlgn="ctr" latinLnBrk="0" hangingPunct="1"/>
                      <a:r>
                        <a:rPr lang="ru-RU" sz="800" b="1" i="0" u="none" strike="noStrike" kern="1200" dirty="0">
                          <a:solidFill>
                            <a:srgbClr val="000000"/>
                          </a:solidFill>
                          <a:effectLst/>
                          <a:latin typeface="Times New Roman" pitchFamily="18" charset="0"/>
                          <a:ea typeface="+mn-ea"/>
                          <a:cs typeface="Times New Roman" pitchFamily="18" charset="0"/>
                        </a:rPr>
                        <a:t>План </a:t>
                      </a:r>
                      <a:r>
                        <a:rPr lang="ru-RU" sz="800" b="1" i="0" u="none" strike="noStrike" kern="1200" dirty="0" smtClean="0">
                          <a:solidFill>
                            <a:srgbClr val="000000"/>
                          </a:solidFill>
                          <a:effectLst/>
                          <a:latin typeface="Times New Roman" pitchFamily="18" charset="0"/>
                          <a:ea typeface="+mn-ea"/>
                          <a:cs typeface="Times New Roman" pitchFamily="18" charset="0"/>
                        </a:rPr>
                        <a:t>2025 </a:t>
                      </a:r>
                      <a:r>
                        <a:rPr lang="ru-RU" sz="800" b="1" i="0" u="none" strike="noStrike" kern="1200" dirty="0">
                          <a:solidFill>
                            <a:srgbClr val="000000"/>
                          </a:solidFill>
                          <a:effectLst/>
                          <a:latin typeface="Times New Roman" pitchFamily="18" charset="0"/>
                          <a:ea typeface="+mn-ea"/>
                          <a:cs typeface="Times New Roman" pitchFamily="18" charset="0"/>
                        </a:rPr>
                        <a:t>год</a:t>
                      </a:r>
                    </a:p>
                  </a:txBody>
                  <a:tcPr marL="4480" marR="4480" marT="4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endParaRPr lang="ru-RU"/>
                    </a:p>
                  </a:txBody>
                  <a:tcPr/>
                </a:tc>
                <a:tc gridSpan="2">
                  <a:txBody>
                    <a:bodyPr/>
                    <a:lstStyle/>
                    <a:p>
                      <a:pPr marL="0" algn="ctr" defTabSz="914400" rtl="0" eaLnBrk="1" fontAlgn="ctr" latinLnBrk="0" hangingPunct="1"/>
                      <a:r>
                        <a:rPr lang="ru-RU" sz="800" b="1" i="0" u="none" strike="noStrike" kern="1200" dirty="0">
                          <a:solidFill>
                            <a:srgbClr val="000000"/>
                          </a:solidFill>
                          <a:effectLst/>
                          <a:latin typeface="Times New Roman" pitchFamily="18" charset="0"/>
                          <a:ea typeface="+mn-ea"/>
                          <a:cs typeface="Times New Roman" pitchFamily="18" charset="0"/>
                        </a:rPr>
                        <a:t>План </a:t>
                      </a:r>
                      <a:r>
                        <a:rPr lang="ru-RU" sz="800" b="1" i="0" u="none" strike="noStrike" kern="1200" dirty="0" smtClean="0">
                          <a:solidFill>
                            <a:srgbClr val="000000"/>
                          </a:solidFill>
                          <a:effectLst/>
                          <a:latin typeface="Times New Roman" pitchFamily="18" charset="0"/>
                          <a:ea typeface="+mn-ea"/>
                          <a:cs typeface="Times New Roman" pitchFamily="18" charset="0"/>
                        </a:rPr>
                        <a:t>2026 </a:t>
                      </a:r>
                      <a:r>
                        <a:rPr lang="ru-RU" sz="800" b="1" i="0" u="none" strike="noStrike" kern="1200" dirty="0">
                          <a:solidFill>
                            <a:srgbClr val="000000"/>
                          </a:solidFill>
                          <a:effectLst/>
                          <a:latin typeface="Times New Roman" pitchFamily="18" charset="0"/>
                          <a:ea typeface="+mn-ea"/>
                          <a:cs typeface="Times New Roman" pitchFamily="18" charset="0"/>
                        </a:rPr>
                        <a:t>год</a:t>
                      </a:r>
                    </a:p>
                  </a:txBody>
                  <a:tcPr marL="4480" marR="4480" marT="4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endParaRPr lang="ru-RU"/>
                    </a:p>
                  </a:txBody>
                  <a:tcPr/>
                </a:tc>
                <a:tc gridSpan="2">
                  <a:txBody>
                    <a:bodyPr/>
                    <a:lstStyle/>
                    <a:p>
                      <a:pPr marL="0" algn="ctr" defTabSz="914400" rtl="0" eaLnBrk="1" fontAlgn="ctr" latinLnBrk="0" hangingPunct="1"/>
                      <a:r>
                        <a:rPr lang="ru-RU" sz="800" b="1" i="0" u="none" strike="noStrike" kern="1200" dirty="0">
                          <a:solidFill>
                            <a:srgbClr val="000000"/>
                          </a:solidFill>
                          <a:effectLst/>
                          <a:latin typeface="Times New Roman" pitchFamily="18" charset="0"/>
                          <a:ea typeface="+mn-ea"/>
                          <a:cs typeface="Times New Roman" pitchFamily="18" charset="0"/>
                        </a:rPr>
                        <a:t>План </a:t>
                      </a:r>
                      <a:r>
                        <a:rPr lang="ru-RU" sz="800" b="1" i="0" u="none" strike="noStrike" kern="1200" dirty="0" smtClean="0">
                          <a:solidFill>
                            <a:srgbClr val="000000"/>
                          </a:solidFill>
                          <a:effectLst/>
                          <a:latin typeface="Times New Roman" pitchFamily="18" charset="0"/>
                          <a:ea typeface="+mn-ea"/>
                          <a:cs typeface="Times New Roman" pitchFamily="18" charset="0"/>
                        </a:rPr>
                        <a:t>2027 </a:t>
                      </a:r>
                      <a:r>
                        <a:rPr lang="ru-RU" sz="800" b="1" i="0" u="none" strike="noStrike" kern="1200" dirty="0">
                          <a:solidFill>
                            <a:srgbClr val="000000"/>
                          </a:solidFill>
                          <a:effectLst/>
                          <a:latin typeface="Times New Roman" pitchFamily="18" charset="0"/>
                          <a:ea typeface="+mn-ea"/>
                          <a:cs typeface="Times New Roman" pitchFamily="18" charset="0"/>
                        </a:rPr>
                        <a:t>год</a:t>
                      </a:r>
                    </a:p>
                  </a:txBody>
                  <a:tcPr marL="4480" marR="4480" marT="4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hMerge="1">
                  <a:txBody>
                    <a:bodyPr/>
                    <a:lstStyle/>
                    <a:p>
                      <a:endParaRPr lang="ru-RU"/>
                    </a:p>
                  </a:txBody>
                  <a:tcPr/>
                </a:tc>
                <a:tc rowSpan="2">
                  <a:txBody>
                    <a:bodyPr/>
                    <a:lstStyle/>
                    <a:p>
                      <a:pPr marL="0" algn="ctr" defTabSz="914400" rtl="0" eaLnBrk="1" fontAlgn="ctr" latinLnBrk="0" hangingPunct="1"/>
                      <a:r>
                        <a:rPr lang="ru-RU" sz="800" b="1" i="0" u="none" strike="noStrike" kern="1200" dirty="0">
                          <a:solidFill>
                            <a:srgbClr val="000000"/>
                          </a:solidFill>
                          <a:effectLst/>
                          <a:latin typeface="Times New Roman" pitchFamily="18" charset="0"/>
                          <a:ea typeface="+mn-ea"/>
                          <a:cs typeface="Times New Roman" pitchFamily="18" charset="0"/>
                        </a:rPr>
                        <a:t>НПА, которым установлены меры </a:t>
                      </a:r>
                      <a:r>
                        <a:rPr lang="ru-RU" sz="800" b="1" i="0" u="none" strike="noStrike" kern="1200" dirty="0" err="1">
                          <a:solidFill>
                            <a:srgbClr val="000000"/>
                          </a:solidFill>
                          <a:effectLst/>
                          <a:latin typeface="Times New Roman" pitchFamily="18" charset="0"/>
                          <a:ea typeface="+mn-ea"/>
                          <a:cs typeface="Times New Roman" pitchFamily="18" charset="0"/>
                        </a:rPr>
                        <a:t>соц.поддержки</a:t>
                      </a:r>
                      <a:endParaRPr lang="ru-RU" sz="800" b="1" i="0" u="none" strike="noStrike" kern="1200" dirty="0">
                        <a:solidFill>
                          <a:srgbClr val="000000"/>
                        </a:solidFill>
                        <a:effectLst/>
                        <a:latin typeface="Times New Roman" pitchFamily="18" charset="0"/>
                        <a:ea typeface="+mn-ea"/>
                        <a:cs typeface="Times New Roman" pitchFamily="18" charset="0"/>
                      </a:endParaRPr>
                    </a:p>
                  </a:txBody>
                  <a:tcPr marL="4480" marR="4480" marT="4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557845">
                <a:tc vMerge="1">
                  <a:txBody>
                    <a:bodyPr/>
                    <a:lstStyle/>
                    <a:p>
                      <a:endParaRPr lang="ru-RU"/>
                    </a:p>
                  </a:txBody>
                  <a:tcPr/>
                </a:tc>
                <a:tc>
                  <a:txBody>
                    <a:bodyPr/>
                    <a:lstStyle/>
                    <a:p>
                      <a:pPr marL="0" algn="ctr" defTabSz="914400" rtl="0" eaLnBrk="1" fontAlgn="ctr" latinLnBrk="0" hangingPunct="1"/>
                      <a:r>
                        <a:rPr lang="ru-RU" sz="800" b="1" i="0" u="none" strike="noStrike" kern="1200" dirty="0">
                          <a:solidFill>
                            <a:srgbClr val="000000"/>
                          </a:solidFill>
                          <a:effectLst/>
                          <a:latin typeface="Times New Roman" pitchFamily="18" charset="0"/>
                          <a:ea typeface="+mn-ea"/>
                          <a:cs typeface="Times New Roman" pitchFamily="18" charset="0"/>
                        </a:rPr>
                        <a:t>Целевая группа, численность получателей</a:t>
                      </a:r>
                    </a:p>
                  </a:txBody>
                  <a:tcPr marL="4480" marR="4480" marT="4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marL="0" algn="ctr" defTabSz="914400" rtl="0" eaLnBrk="1" fontAlgn="ctr" latinLnBrk="0" hangingPunct="1"/>
                      <a:r>
                        <a:rPr lang="ru-RU" sz="800" b="1" i="0" u="none" strike="noStrike" kern="1200" dirty="0" smtClean="0">
                          <a:solidFill>
                            <a:srgbClr val="000000"/>
                          </a:solidFill>
                          <a:effectLst/>
                          <a:latin typeface="Times New Roman" pitchFamily="18" charset="0"/>
                          <a:ea typeface="+mn-ea"/>
                          <a:cs typeface="Times New Roman" pitchFamily="18" charset="0"/>
                        </a:rPr>
                        <a:t>Объем </a:t>
                      </a:r>
                      <a:r>
                        <a:rPr lang="ru-RU" sz="800" b="1" i="0" u="none" strike="noStrike" kern="1200" dirty="0">
                          <a:solidFill>
                            <a:srgbClr val="000000"/>
                          </a:solidFill>
                          <a:effectLst/>
                          <a:latin typeface="Times New Roman" pitchFamily="18" charset="0"/>
                          <a:ea typeface="+mn-ea"/>
                          <a:cs typeface="Times New Roman" pitchFamily="18" charset="0"/>
                        </a:rPr>
                        <a:t>расходов (тыс. рублей)</a:t>
                      </a:r>
                    </a:p>
                  </a:txBody>
                  <a:tcPr marL="4480" marR="4480" marT="4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marL="0" algn="ctr" defTabSz="914400" rtl="0" eaLnBrk="1" fontAlgn="ctr" latinLnBrk="0" hangingPunct="1"/>
                      <a:r>
                        <a:rPr lang="ru-RU" sz="800" b="1" i="0" u="none" strike="noStrike" kern="1200" dirty="0">
                          <a:solidFill>
                            <a:srgbClr val="000000"/>
                          </a:solidFill>
                          <a:effectLst/>
                          <a:latin typeface="Times New Roman" pitchFamily="18" charset="0"/>
                          <a:ea typeface="+mn-ea"/>
                          <a:cs typeface="Times New Roman" pitchFamily="18" charset="0"/>
                        </a:rPr>
                        <a:t>Целевая группа, численность получателей</a:t>
                      </a:r>
                    </a:p>
                  </a:txBody>
                  <a:tcPr marL="4480" marR="4480" marT="4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marL="0" algn="ctr" defTabSz="914400" rtl="0" eaLnBrk="1" fontAlgn="ctr" latinLnBrk="0" hangingPunct="1"/>
                      <a:r>
                        <a:rPr lang="ru-RU" sz="800" b="1" i="0" u="none" strike="noStrike" kern="1200" dirty="0" smtClean="0">
                          <a:solidFill>
                            <a:srgbClr val="000000"/>
                          </a:solidFill>
                          <a:effectLst/>
                          <a:latin typeface="Times New Roman" pitchFamily="18" charset="0"/>
                          <a:ea typeface="+mn-ea"/>
                          <a:cs typeface="Times New Roman" pitchFamily="18" charset="0"/>
                        </a:rPr>
                        <a:t>Объем </a:t>
                      </a:r>
                      <a:r>
                        <a:rPr lang="ru-RU" sz="800" b="1" i="0" u="none" strike="noStrike" kern="1200" dirty="0">
                          <a:solidFill>
                            <a:srgbClr val="000000"/>
                          </a:solidFill>
                          <a:effectLst/>
                          <a:latin typeface="Times New Roman" pitchFamily="18" charset="0"/>
                          <a:ea typeface="+mn-ea"/>
                          <a:cs typeface="Times New Roman" pitchFamily="18" charset="0"/>
                        </a:rPr>
                        <a:t>расходов (тыс. рублей)</a:t>
                      </a:r>
                    </a:p>
                  </a:txBody>
                  <a:tcPr marL="4480" marR="4480" marT="4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marL="0" algn="ctr" defTabSz="914400" rtl="0" eaLnBrk="1" fontAlgn="ctr" latinLnBrk="0" hangingPunct="1"/>
                      <a:r>
                        <a:rPr lang="ru-RU" sz="800" b="1" i="0" u="none" strike="noStrike" kern="1200" dirty="0">
                          <a:solidFill>
                            <a:srgbClr val="000000"/>
                          </a:solidFill>
                          <a:effectLst/>
                          <a:latin typeface="Times New Roman" pitchFamily="18" charset="0"/>
                          <a:ea typeface="+mn-ea"/>
                          <a:cs typeface="Times New Roman" pitchFamily="18" charset="0"/>
                        </a:rPr>
                        <a:t>Целевая группа, численность получателей</a:t>
                      </a:r>
                    </a:p>
                  </a:txBody>
                  <a:tcPr marL="4480" marR="4480" marT="4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marL="0" algn="ctr" defTabSz="914400" rtl="0" eaLnBrk="1" fontAlgn="ctr" latinLnBrk="0" hangingPunct="1"/>
                      <a:r>
                        <a:rPr lang="ru-RU" sz="800" b="1" i="0" u="none" strike="noStrike" kern="1200" dirty="0" smtClean="0">
                          <a:solidFill>
                            <a:srgbClr val="000000"/>
                          </a:solidFill>
                          <a:effectLst/>
                          <a:latin typeface="Times New Roman" pitchFamily="18" charset="0"/>
                          <a:ea typeface="+mn-ea"/>
                          <a:cs typeface="Times New Roman" pitchFamily="18" charset="0"/>
                        </a:rPr>
                        <a:t>Объем </a:t>
                      </a:r>
                      <a:r>
                        <a:rPr lang="ru-RU" sz="800" b="1" i="0" u="none" strike="noStrike" kern="1200" dirty="0">
                          <a:solidFill>
                            <a:srgbClr val="000000"/>
                          </a:solidFill>
                          <a:effectLst/>
                          <a:latin typeface="Times New Roman" pitchFamily="18" charset="0"/>
                          <a:ea typeface="+mn-ea"/>
                          <a:cs typeface="Times New Roman" pitchFamily="18" charset="0"/>
                        </a:rPr>
                        <a:t>расходов (тыс. рублей)</a:t>
                      </a:r>
                    </a:p>
                  </a:txBody>
                  <a:tcPr marL="4480" marR="4480" marT="44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vMerge="1">
                  <a:txBody>
                    <a:bodyPr/>
                    <a:lstStyle/>
                    <a:p>
                      <a:endParaRPr lang="ru-RU"/>
                    </a:p>
                  </a:txBody>
                  <a:tcPr/>
                </a:tc>
              </a:tr>
              <a:tr h="166262">
                <a:tc gridSpan="8">
                  <a:txBody>
                    <a:bodyPr/>
                    <a:lstStyle/>
                    <a:p>
                      <a:pPr marL="0" algn="ctr" defTabSz="914400" rtl="0" eaLnBrk="1" fontAlgn="b" latinLnBrk="0" hangingPunct="1"/>
                      <a:r>
                        <a:rPr lang="ru-RU" sz="900" b="1" i="0" u="none" strike="noStrike" kern="1200" dirty="0" smtClean="0">
                          <a:solidFill>
                            <a:srgbClr val="000000"/>
                          </a:solidFill>
                          <a:effectLst/>
                          <a:latin typeface="Times New Roman" pitchFamily="18" charset="0"/>
                          <a:ea typeface="+mn-ea"/>
                          <a:cs typeface="Times New Roman" pitchFamily="18" charset="0"/>
                        </a:rPr>
                        <a:t>Муниципальная программа "Жилище"</a:t>
                      </a:r>
                      <a:endParaRPr lang="ru-RU" sz="900" b="1" i="0" u="none" strike="noStrike" kern="1200" dirty="0">
                        <a:solidFill>
                          <a:srgbClr val="000000"/>
                        </a:solidFill>
                        <a:effectLst/>
                        <a:latin typeface="Times New Roman" pitchFamily="18" charset="0"/>
                        <a:ea typeface="+mn-ea"/>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hMerge="1">
                  <a:txBody>
                    <a:bodyPr/>
                    <a:lstStyle/>
                    <a:p>
                      <a:pPr algn="l" fontAlgn="ctr"/>
                      <a:endParaRPr lang="ru-RU" sz="900" b="1" i="0" u="none" strike="noStrike" kern="1200" dirty="0">
                        <a:solidFill>
                          <a:srgbClr val="000000"/>
                        </a:solidFill>
                        <a:effectLst/>
                        <a:latin typeface="Times New Roman" pitchFamily="18" charset="0"/>
                        <a:ea typeface="+mn-ea"/>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l" fontAlgn="ctr"/>
                      <a:endParaRPr lang="ru-RU" sz="900" b="1" i="0" u="none" strike="noStrike" kern="1200" dirty="0">
                        <a:solidFill>
                          <a:srgbClr val="000000"/>
                        </a:solidFill>
                        <a:effectLst/>
                        <a:latin typeface="Times New Roman" pitchFamily="18" charset="0"/>
                        <a:ea typeface="+mn-ea"/>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l" fontAlgn="ctr"/>
                      <a:endParaRPr lang="ru-RU" sz="900" b="1" i="0" u="none" strike="noStrike" kern="1200" dirty="0">
                        <a:solidFill>
                          <a:srgbClr val="000000"/>
                        </a:solidFill>
                        <a:effectLst/>
                        <a:latin typeface="Times New Roman" pitchFamily="18" charset="0"/>
                        <a:ea typeface="+mn-ea"/>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l" fontAlgn="ctr"/>
                      <a:endParaRPr lang="ru-RU" sz="900" b="1" i="0" u="none" strike="noStrike" kern="1200" dirty="0">
                        <a:solidFill>
                          <a:srgbClr val="000000"/>
                        </a:solidFill>
                        <a:effectLst/>
                        <a:latin typeface="Times New Roman" pitchFamily="18" charset="0"/>
                        <a:ea typeface="+mn-ea"/>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l" fontAlgn="ctr"/>
                      <a:endParaRPr lang="ru-RU" sz="900" b="1" i="0" u="none" strike="noStrike" kern="1200" dirty="0">
                        <a:solidFill>
                          <a:srgbClr val="000000"/>
                        </a:solidFill>
                        <a:effectLst/>
                        <a:latin typeface="Times New Roman" pitchFamily="18" charset="0"/>
                        <a:ea typeface="+mn-ea"/>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l" fontAlgn="ctr"/>
                      <a:endParaRPr lang="ru-RU" sz="900" b="1" i="0" u="none" strike="noStrike" kern="1200" dirty="0">
                        <a:solidFill>
                          <a:srgbClr val="000000"/>
                        </a:solidFill>
                        <a:effectLst/>
                        <a:latin typeface="Times New Roman" pitchFamily="18" charset="0"/>
                        <a:ea typeface="+mn-ea"/>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l" fontAlgn="ctr"/>
                      <a:endParaRPr lang="ru-RU" sz="900" b="1" i="0" u="none" strike="noStrike" kern="1200" dirty="0">
                        <a:solidFill>
                          <a:srgbClr val="000000"/>
                        </a:solidFill>
                        <a:effectLst/>
                        <a:latin typeface="Times New Roman" pitchFamily="18" charset="0"/>
                        <a:ea typeface="+mn-ea"/>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r>
              <a:tr h="1364872">
                <a:tc>
                  <a:txBody>
                    <a:bodyPr/>
                    <a:lstStyle/>
                    <a:p>
                      <a:pPr marL="0" algn="ctr" defTabSz="914400" rtl="0" eaLnBrk="1" fontAlgn="t" latinLnBrk="0" hangingPunct="1"/>
                      <a:r>
                        <a:rPr lang="ru-RU" sz="700" b="0" i="0" u="none" strike="noStrike" kern="1200" dirty="0">
                          <a:solidFill>
                            <a:srgbClr val="000000"/>
                          </a:solidFill>
                          <a:effectLst/>
                          <a:latin typeface="Times New Roman" pitchFamily="18" charset="0"/>
                          <a:ea typeface="+mn-ea"/>
                          <a:cs typeface="Times New Roman" pitchFamily="18" charset="0"/>
                        </a:rPr>
                        <a:t>Социальные выплаты на приобретение жилого помещения или создание объекта индивидуального жилищного строительства.</a:t>
                      </a:r>
                      <a:br>
                        <a:rPr lang="ru-RU" sz="700" b="0" i="0" u="none" strike="noStrike" kern="1200" dirty="0">
                          <a:solidFill>
                            <a:srgbClr val="000000"/>
                          </a:solidFill>
                          <a:effectLst/>
                          <a:latin typeface="Times New Roman" pitchFamily="18" charset="0"/>
                          <a:ea typeface="+mn-ea"/>
                          <a:cs typeface="Times New Roman" pitchFamily="18" charset="0"/>
                        </a:rPr>
                      </a:br>
                      <a:endParaRPr lang="ru-RU" sz="700" b="0" i="0" u="none" strike="noStrike" kern="1200" dirty="0">
                        <a:solidFill>
                          <a:srgbClr val="000000"/>
                        </a:solidFill>
                        <a:effectLst/>
                        <a:latin typeface="Times New Roman" pitchFamily="18" charset="0"/>
                        <a:ea typeface="+mn-ea"/>
                        <a:cs typeface="Times New Roman" pitchFamily="18"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fontAlgn="t" latinLnBrk="0" hangingPunct="1"/>
                      <a:r>
                        <a:rPr lang="ru-RU" sz="700" b="0" i="0" u="none" strike="noStrike" kern="1200" dirty="0">
                          <a:solidFill>
                            <a:srgbClr val="000000"/>
                          </a:solidFill>
                          <a:effectLst/>
                          <a:latin typeface="Times New Roman" pitchFamily="18" charset="0"/>
                          <a:ea typeface="+mn-ea"/>
                          <a:cs typeface="Times New Roman" pitchFamily="18" charset="0"/>
                        </a:rPr>
                        <a:t>Молодые семьи, возраст каждого из супругов в которой не превышает 35 лет, либо неполные семьи, состоящие из одного молодого родителя, возраст которого не превышает 35 лет, и одного и более детей, </a:t>
                      </a:r>
                      <a:r>
                        <a:rPr lang="ru-RU" sz="700" b="0" i="0" u="none" strike="noStrike" kern="1200" dirty="0" smtClean="0">
                          <a:solidFill>
                            <a:srgbClr val="000000"/>
                          </a:solidFill>
                          <a:effectLst/>
                          <a:latin typeface="Times New Roman" pitchFamily="18" charset="0"/>
                          <a:ea typeface="+mn-ea"/>
                          <a:cs typeface="Times New Roman" pitchFamily="18" charset="0"/>
                        </a:rPr>
                        <a:t>  </a:t>
                      </a:r>
                      <a:r>
                        <a:rPr lang="ru-RU" sz="700" b="1" i="0" u="none" strike="noStrike" kern="1200" dirty="0" smtClean="0">
                          <a:solidFill>
                            <a:srgbClr val="000000"/>
                          </a:solidFill>
                          <a:effectLst/>
                          <a:latin typeface="Times New Roman" pitchFamily="18" charset="0"/>
                          <a:ea typeface="+mn-ea"/>
                          <a:cs typeface="Times New Roman" pitchFamily="18" charset="0"/>
                        </a:rPr>
                        <a:t>4 семьи</a:t>
                      </a:r>
                      <a:endParaRPr lang="ru-RU" sz="700" b="1" i="0" u="none" strike="noStrike" kern="1200" dirty="0">
                        <a:solidFill>
                          <a:srgbClr val="000000"/>
                        </a:solidFill>
                        <a:effectLst/>
                        <a:latin typeface="Times New Roman" pitchFamily="18" charset="0"/>
                        <a:ea typeface="+mn-ea"/>
                        <a:cs typeface="Times New Roman" pitchFamily="18"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fontAlgn="t" latinLnBrk="0" hangingPunct="1"/>
                      <a:r>
                        <a:rPr lang="ru-RU" sz="700" b="0" i="0" u="none" strike="noStrike" kern="1200" dirty="0" smtClean="0">
                          <a:solidFill>
                            <a:srgbClr val="000000"/>
                          </a:solidFill>
                          <a:effectLst/>
                          <a:latin typeface="Times New Roman" pitchFamily="18" charset="0"/>
                          <a:ea typeface="+mn-ea"/>
                          <a:cs typeface="Times New Roman" pitchFamily="18" charset="0"/>
                        </a:rPr>
                        <a:t>12 443,43</a:t>
                      </a:r>
                      <a:endParaRPr lang="ru-RU" sz="700" b="0" i="0" u="none" strike="noStrike" kern="1200" dirty="0">
                        <a:solidFill>
                          <a:srgbClr val="000000"/>
                        </a:solidFill>
                        <a:effectLst/>
                        <a:latin typeface="Times New Roman" pitchFamily="18" charset="0"/>
                        <a:ea typeface="+mn-ea"/>
                        <a:cs typeface="Times New Roman" pitchFamily="18"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fontAlgn="t" latinLnBrk="0" hangingPunct="1"/>
                      <a:r>
                        <a:rPr lang="ru-RU" sz="700" b="0" i="0" u="none" strike="noStrike" kern="1200" dirty="0">
                          <a:solidFill>
                            <a:srgbClr val="000000"/>
                          </a:solidFill>
                          <a:effectLst/>
                          <a:latin typeface="Times New Roman" pitchFamily="18" charset="0"/>
                          <a:ea typeface="+mn-ea"/>
                          <a:cs typeface="Times New Roman" pitchFamily="18" charset="0"/>
                        </a:rPr>
                        <a:t>Молодые семьи, возраст каждого из супругов в которой не превышает 35 лет, либо неполные семьи, состоящие из одного молодого родителя, возраст которого не превышает 35 лет, и одного и более детей, </a:t>
                      </a:r>
                      <a:r>
                        <a:rPr lang="ru-RU" sz="700" b="1" i="0" u="none" strike="noStrike" kern="1200" dirty="0">
                          <a:solidFill>
                            <a:srgbClr val="000000"/>
                          </a:solidFill>
                          <a:effectLst/>
                          <a:latin typeface="Times New Roman" pitchFamily="18" charset="0"/>
                          <a:ea typeface="+mn-ea"/>
                          <a:cs typeface="Times New Roman" pitchFamily="18" charset="0"/>
                        </a:rPr>
                        <a:t>4 </a:t>
                      </a:r>
                      <a:r>
                        <a:rPr lang="ru-RU" sz="700" b="1" i="0" u="none" strike="noStrike" kern="1200" dirty="0" smtClean="0">
                          <a:solidFill>
                            <a:srgbClr val="000000"/>
                          </a:solidFill>
                          <a:effectLst/>
                          <a:latin typeface="Times New Roman" pitchFamily="18" charset="0"/>
                          <a:ea typeface="+mn-ea"/>
                          <a:cs typeface="Times New Roman" pitchFamily="18" charset="0"/>
                        </a:rPr>
                        <a:t>семьи</a:t>
                      </a:r>
                      <a:endParaRPr lang="ru-RU" sz="700" b="1" i="0" u="none" strike="noStrike" kern="1200" dirty="0">
                        <a:solidFill>
                          <a:srgbClr val="000000"/>
                        </a:solidFill>
                        <a:effectLst/>
                        <a:latin typeface="Times New Roman" pitchFamily="18" charset="0"/>
                        <a:ea typeface="+mn-ea"/>
                        <a:cs typeface="Times New Roman" pitchFamily="18"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fontAlgn="t" latinLnBrk="0" hangingPunct="1"/>
                      <a:r>
                        <a:rPr lang="ru-RU" sz="700" b="0" i="0" u="none" strike="noStrike" kern="1200" dirty="0" smtClean="0">
                          <a:solidFill>
                            <a:srgbClr val="000000"/>
                          </a:solidFill>
                          <a:effectLst/>
                          <a:latin typeface="Times New Roman" pitchFamily="18" charset="0"/>
                          <a:ea typeface="+mn-ea"/>
                          <a:cs typeface="Times New Roman" pitchFamily="18" charset="0"/>
                        </a:rPr>
                        <a:t>11 865,5</a:t>
                      </a:r>
                      <a:endParaRPr lang="ru-RU" sz="700" b="0" i="0" u="none" strike="noStrike" kern="1200" dirty="0">
                        <a:solidFill>
                          <a:srgbClr val="000000"/>
                        </a:solidFill>
                        <a:effectLst/>
                        <a:latin typeface="Times New Roman" pitchFamily="18" charset="0"/>
                        <a:ea typeface="+mn-ea"/>
                        <a:cs typeface="Times New Roman" pitchFamily="18"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fontAlgn="t" latinLnBrk="0" hangingPunct="1"/>
                      <a:r>
                        <a:rPr lang="ru-RU" sz="700" b="0" i="0" u="none" strike="noStrike" kern="1200" dirty="0">
                          <a:solidFill>
                            <a:srgbClr val="000000"/>
                          </a:solidFill>
                          <a:effectLst/>
                          <a:latin typeface="Times New Roman" pitchFamily="18" charset="0"/>
                          <a:ea typeface="+mn-ea"/>
                          <a:cs typeface="Times New Roman" pitchFamily="18" charset="0"/>
                        </a:rPr>
                        <a:t>Молодые семьи, возраст каждого из супругов в которой не превышает 35 лет, либо неполные семьи, состоящие из одного молодого родителя, возраст которого не превышает 35 лет, и одного и более детей, </a:t>
                      </a:r>
                      <a:r>
                        <a:rPr lang="ru-RU" sz="700" b="0" i="0" u="none" strike="noStrike" kern="1200" dirty="0" smtClean="0">
                          <a:solidFill>
                            <a:srgbClr val="000000"/>
                          </a:solidFill>
                          <a:effectLst/>
                          <a:latin typeface="Times New Roman" pitchFamily="18" charset="0"/>
                          <a:ea typeface="+mn-ea"/>
                          <a:cs typeface="Times New Roman" pitchFamily="18" charset="0"/>
                        </a:rPr>
                        <a:t>      </a:t>
                      </a:r>
                      <a:r>
                        <a:rPr lang="ru-RU" sz="700" b="1" i="0" u="none" strike="noStrike" kern="1200" dirty="0" smtClean="0">
                          <a:solidFill>
                            <a:srgbClr val="000000"/>
                          </a:solidFill>
                          <a:effectLst/>
                          <a:latin typeface="Times New Roman" pitchFamily="18" charset="0"/>
                          <a:ea typeface="+mn-ea"/>
                          <a:cs typeface="Times New Roman" pitchFamily="18" charset="0"/>
                        </a:rPr>
                        <a:t>6 семей</a:t>
                      </a:r>
                      <a:endParaRPr lang="ru-RU" sz="700" b="1" i="0" u="none" strike="noStrike" kern="1200" dirty="0">
                        <a:solidFill>
                          <a:srgbClr val="000000"/>
                        </a:solidFill>
                        <a:effectLst/>
                        <a:latin typeface="Times New Roman" pitchFamily="18" charset="0"/>
                        <a:ea typeface="+mn-ea"/>
                        <a:cs typeface="Times New Roman" pitchFamily="18"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fontAlgn="t" latinLnBrk="0" hangingPunct="1"/>
                      <a:r>
                        <a:rPr lang="ru-RU" sz="700" b="0" i="0" u="none" strike="noStrike" kern="1200" dirty="0" smtClean="0">
                          <a:solidFill>
                            <a:srgbClr val="000000"/>
                          </a:solidFill>
                          <a:effectLst/>
                          <a:latin typeface="Times New Roman" pitchFamily="18" charset="0"/>
                          <a:ea typeface="+mn-ea"/>
                          <a:cs typeface="Times New Roman" pitchFamily="18" charset="0"/>
                        </a:rPr>
                        <a:t>18</a:t>
                      </a:r>
                      <a:r>
                        <a:rPr lang="ru-RU" sz="700" b="0" i="0" u="none" strike="noStrike" kern="1200" baseline="0" dirty="0" smtClean="0">
                          <a:solidFill>
                            <a:srgbClr val="000000"/>
                          </a:solidFill>
                          <a:effectLst/>
                          <a:latin typeface="Times New Roman" pitchFamily="18" charset="0"/>
                          <a:ea typeface="+mn-ea"/>
                          <a:cs typeface="Times New Roman" pitchFamily="18" charset="0"/>
                        </a:rPr>
                        <a:t> 128,4</a:t>
                      </a:r>
                      <a:endParaRPr lang="ru-RU" sz="700" b="0" i="0" u="none" strike="noStrike" kern="1200" dirty="0">
                        <a:solidFill>
                          <a:srgbClr val="000000"/>
                        </a:solidFill>
                        <a:effectLst/>
                        <a:latin typeface="Times New Roman" pitchFamily="18" charset="0"/>
                        <a:ea typeface="+mn-ea"/>
                        <a:cs typeface="Times New Roman" pitchFamily="18"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rowSpan="2">
                  <a:txBody>
                    <a:bodyPr/>
                    <a:lstStyle/>
                    <a:p>
                      <a:pPr marL="0" algn="ctr" defTabSz="914400" rtl="0" eaLnBrk="1" fontAlgn="t" latinLnBrk="0" hangingPunct="1"/>
                      <a:r>
                        <a:rPr lang="ru-RU" sz="700" b="0" i="0" u="none" strike="noStrike" kern="1200" dirty="0">
                          <a:solidFill>
                            <a:srgbClr val="000000"/>
                          </a:solidFill>
                          <a:effectLst/>
                          <a:latin typeface="Times New Roman" pitchFamily="18" charset="0"/>
                          <a:ea typeface="+mn-ea"/>
                          <a:cs typeface="Times New Roman" pitchFamily="18" charset="0"/>
                        </a:rPr>
                        <a:t>Постановление Правительства Московской области от 04.10.2022 №1072/35 "О досрочном прекращении реализации государственной программы Московской области "Жилище" на 2017-2027 годы" и утверждении государственной программы Московской области "Жилище" на 2023-2033 годы"                                                                                                                                           Постановление Администрации Городского округа Подольск от 11.11.2022 № 2126-П "Об утверждении муниципальной программы Городского округа Подольск "Жилище" на 2023-2027 </a:t>
                      </a:r>
                      <a:r>
                        <a:rPr lang="ru-RU" sz="700" b="0" i="0" u="none" strike="noStrike" kern="1200" dirty="0" err="1">
                          <a:solidFill>
                            <a:srgbClr val="000000"/>
                          </a:solidFill>
                          <a:effectLst/>
                          <a:latin typeface="Times New Roman" pitchFamily="18" charset="0"/>
                          <a:ea typeface="+mn-ea"/>
                          <a:cs typeface="Times New Roman" pitchFamily="18" charset="0"/>
                        </a:rPr>
                        <a:t>г.г</a:t>
                      </a:r>
                      <a:r>
                        <a:rPr lang="ru-RU" sz="700" b="0" i="0" u="none" strike="noStrike" kern="1200" dirty="0">
                          <a:solidFill>
                            <a:srgbClr val="000000"/>
                          </a:solidFill>
                          <a:effectLst/>
                          <a:latin typeface="Times New Roman" pitchFamily="18" charset="0"/>
                          <a:ea typeface="+mn-ea"/>
                          <a:cs typeface="Times New Roman" pitchFamily="18" charset="0"/>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r>
              <a:tr h="1219973">
                <a:tc>
                  <a:txBody>
                    <a:bodyPr/>
                    <a:lstStyle/>
                    <a:p>
                      <a:pPr marL="0" algn="ctr" defTabSz="914400" rtl="0" eaLnBrk="1" fontAlgn="t" latinLnBrk="0" hangingPunct="1"/>
                      <a:r>
                        <a:rPr lang="ru-RU" sz="700" b="0" i="0" u="none" strike="noStrike" kern="1200" dirty="0">
                          <a:solidFill>
                            <a:srgbClr val="000000"/>
                          </a:solidFill>
                          <a:effectLst/>
                          <a:latin typeface="Times New Roman" pitchFamily="18" charset="0"/>
                          <a:ea typeface="+mn-ea"/>
                          <a:cs typeface="Times New Roman" pitchFamily="18" charset="0"/>
                        </a:rPr>
                        <a:t>Предоставление жилых помещений детям-сиротам и детям, оставшимся без попечения родителей, лицам из числа детей-сирот и детей, оставшихся без попечения родителей, по договорам найма специализированных жилых помещений</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fontAlgn="t" latinLnBrk="0" hangingPunct="1"/>
                      <a:r>
                        <a:rPr lang="ru-RU" sz="700" b="0" i="0" u="none" strike="noStrike" kern="1200" dirty="0">
                          <a:solidFill>
                            <a:srgbClr val="000000"/>
                          </a:solidFill>
                          <a:effectLst/>
                          <a:latin typeface="Times New Roman" pitchFamily="18" charset="0"/>
                          <a:ea typeface="+mn-ea"/>
                          <a:cs typeface="Times New Roman" pitchFamily="18" charset="0"/>
                        </a:rPr>
                        <a:t>Дети-сироты, </a:t>
                      </a:r>
                      <a:r>
                        <a:rPr lang="ru-RU" sz="700" b="1" i="0" u="none" strike="noStrike" kern="1200" dirty="0" smtClean="0">
                          <a:solidFill>
                            <a:srgbClr val="000000"/>
                          </a:solidFill>
                          <a:effectLst/>
                          <a:latin typeface="Times New Roman" pitchFamily="18" charset="0"/>
                          <a:ea typeface="+mn-ea"/>
                          <a:cs typeface="Times New Roman" pitchFamily="18" charset="0"/>
                        </a:rPr>
                        <a:t>1 </a:t>
                      </a:r>
                      <a:r>
                        <a:rPr lang="ru-RU" sz="700" b="1" i="0" u="none" strike="noStrike" kern="1200" dirty="0">
                          <a:solidFill>
                            <a:srgbClr val="000000"/>
                          </a:solidFill>
                          <a:effectLst/>
                          <a:latin typeface="Times New Roman" pitchFamily="18" charset="0"/>
                          <a:ea typeface="+mn-ea"/>
                          <a:cs typeface="Times New Roman" pitchFamily="18" charset="0"/>
                        </a:rPr>
                        <a:t>чел.</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fontAlgn="t" latinLnBrk="0" hangingPunct="1"/>
                      <a:r>
                        <a:rPr lang="ru-RU" sz="700" b="0" i="0" u="none" strike="noStrike" kern="1200" dirty="0" smtClean="0">
                          <a:solidFill>
                            <a:srgbClr val="000000"/>
                          </a:solidFill>
                          <a:effectLst/>
                          <a:latin typeface="Times New Roman" pitchFamily="18" charset="0"/>
                          <a:ea typeface="+mn-ea"/>
                          <a:cs typeface="Times New Roman" pitchFamily="18" charset="0"/>
                        </a:rPr>
                        <a:t>5 610</a:t>
                      </a:r>
                      <a:endParaRPr lang="ru-RU" sz="700" b="0" i="0" u="none" strike="noStrike" kern="1200" dirty="0">
                        <a:solidFill>
                          <a:srgbClr val="000000"/>
                        </a:solidFill>
                        <a:effectLst/>
                        <a:latin typeface="Times New Roman" pitchFamily="18" charset="0"/>
                        <a:ea typeface="+mn-ea"/>
                        <a:cs typeface="Times New Roman" pitchFamily="18"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fontAlgn="t" latinLnBrk="0" hangingPunct="1"/>
                      <a:r>
                        <a:rPr lang="ru-RU" sz="700" b="0" i="0" u="none" strike="noStrike" kern="1200" dirty="0">
                          <a:solidFill>
                            <a:srgbClr val="000000"/>
                          </a:solidFill>
                          <a:effectLst/>
                          <a:latin typeface="Times New Roman" pitchFamily="18" charset="0"/>
                          <a:ea typeface="+mn-ea"/>
                          <a:cs typeface="Times New Roman" pitchFamily="18" charset="0"/>
                        </a:rPr>
                        <a:t>Дети-сироты, </a:t>
                      </a:r>
                      <a:r>
                        <a:rPr lang="ru-RU" sz="700" b="1" i="0" u="none" strike="noStrike" kern="1200" dirty="0" smtClean="0">
                          <a:solidFill>
                            <a:srgbClr val="000000"/>
                          </a:solidFill>
                          <a:effectLst/>
                          <a:latin typeface="Times New Roman" pitchFamily="18" charset="0"/>
                          <a:ea typeface="+mn-ea"/>
                          <a:cs typeface="Times New Roman" pitchFamily="18" charset="0"/>
                        </a:rPr>
                        <a:t>5 </a:t>
                      </a:r>
                      <a:r>
                        <a:rPr lang="ru-RU" sz="700" b="1" i="0" u="none" strike="noStrike" kern="1200" dirty="0">
                          <a:solidFill>
                            <a:srgbClr val="000000"/>
                          </a:solidFill>
                          <a:effectLst/>
                          <a:latin typeface="Times New Roman" pitchFamily="18" charset="0"/>
                          <a:ea typeface="+mn-ea"/>
                          <a:cs typeface="Times New Roman" pitchFamily="18" charset="0"/>
                        </a:rPr>
                        <a:t>чел.</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fontAlgn="t" latinLnBrk="0" hangingPunct="1"/>
                      <a:r>
                        <a:rPr lang="ru-RU" sz="700" b="0" i="0" u="none" strike="noStrike" kern="1200" dirty="0" smtClean="0">
                          <a:solidFill>
                            <a:srgbClr val="000000"/>
                          </a:solidFill>
                          <a:effectLst/>
                          <a:latin typeface="Times New Roman" pitchFamily="18" charset="0"/>
                          <a:ea typeface="+mn-ea"/>
                          <a:cs typeface="Times New Roman" pitchFamily="18" charset="0"/>
                        </a:rPr>
                        <a:t>28 046</a:t>
                      </a:r>
                      <a:endParaRPr lang="ru-RU" sz="700" b="0" i="0" u="none" strike="noStrike" kern="1200" dirty="0">
                        <a:solidFill>
                          <a:srgbClr val="000000"/>
                        </a:solidFill>
                        <a:effectLst/>
                        <a:latin typeface="Times New Roman" pitchFamily="18" charset="0"/>
                        <a:ea typeface="+mn-ea"/>
                        <a:cs typeface="Times New Roman" pitchFamily="18"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fontAlgn="t" latinLnBrk="0" hangingPunct="1"/>
                      <a:r>
                        <a:rPr lang="ru-RU" sz="700" b="0" i="0" u="none" strike="noStrike" kern="1200" dirty="0">
                          <a:solidFill>
                            <a:srgbClr val="000000"/>
                          </a:solidFill>
                          <a:effectLst/>
                          <a:latin typeface="Times New Roman" pitchFamily="18" charset="0"/>
                          <a:ea typeface="+mn-ea"/>
                          <a:cs typeface="Times New Roman" pitchFamily="18" charset="0"/>
                        </a:rPr>
                        <a:t>Дети-сироты, </a:t>
                      </a:r>
                      <a:r>
                        <a:rPr lang="ru-RU" sz="700" b="1" i="0" u="none" strike="noStrike" kern="1200" dirty="0" smtClean="0">
                          <a:solidFill>
                            <a:srgbClr val="000000"/>
                          </a:solidFill>
                          <a:effectLst/>
                          <a:latin typeface="Times New Roman" pitchFamily="18" charset="0"/>
                          <a:ea typeface="+mn-ea"/>
                          <a:cs typeface="Times New Roman" pitchFamily="18" charset="0"/>
                        </a:rPr>
                        <a:t>1</a:t>
                      </a:r>
                      <a:r>
                        <a:rPr lang="ru-RU" sz="700" b="1" i="0" u="none" strike="noStrike" kern="1200" baseline="0" dirty="0" smtClean="0">
                          <a:solidFill>
                            <a:srgbClr val="000000"/>
                          </a:solidFill>
                          <a:effectLst/>
                          <a:latin typeface="Times New Roman" pitchFamily="18" charset="0"/>
                          <a:ea typeface="+mn-ea"/>
                          <a:cs typeface="Times New Roman" pitchFamily="18" charset="0"/>
                        </a:rPr>
                        <a:t> </a:t>
                      </a:r>
                      <a:r>
                        <a:rPr lang="ru-RU" sz="700" b="1" i="0" u="none" strike="noStrike" kern="1200" dirty="0" smtClean="0">
                          <a:solidFill>
                            <a:srgbClr val="000000"/>
                          </a:solidFill>
                          <a:effectLst/>
                          <a:latin typeface="Times New Roman" pitchFamily="18" charset="0"/>
                          <a:ea typeface="+mn-ea"/>
                          <a:cs typeface="Times New Roman" pitchFamily="18" charset="0"/>
                        </a:rPr>
                        <a:t>чел</a:t>
                      </a:r>
                      <a:r>
                        <a:rPr lang="ru-RU" sz="700" b="1" i="0" u="none" strike="noStrike" kern="1200" dirty="0">
                          <a:solidFill>
                            <a:srgbClr val="000000"/>
                          </a:solidFill>
                          <a:effectLst/>
                          <a:latin typeface="Times New Roman" pitchFamily="18" charset="0"/>
                          <a:ea typeface="+mn-ea"/>
                          <a:cs typeface="Times New Roman" pitchFamily="18" charset="0"/>
                        </a:rPr>
                        <a: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algn="ctr" defTabSz="914400" rtl="0" eaLnBrk="1" fontAlgn="t" latinLnBrk="0" hangingPunct="1"/>
                      <a:r>
                        <a:rPr lang="ru-RU" sz="700" b="0" i="0" u="none" strike="noStrike" kern="1200" dirty="0" smtClean="0">
                          <a:solidFill>
                            <a:srgbClr val="000000"/>
                          </a:solidFill>
                          <a:effectLst/>
                          <a:latin typeface="Times New Roman" pitchFamily="18" charset="0"/>
                          <a:ea typeface="+mn-ea"/>
                          <a:cs typeface="Times New Roman" pitchFamily="18" charset="0"/>
                        </a:rPr>
                        <a:t>5 610</a:t>
                      </a:r>
                      <a:endParaRPr lang="ru-RU" sz="700" b="0" i="0" u="none" strike="noStrike" kern="1200" dirty="0">
                        <a:solidFill>
                          <a:srgbClr val="000000"/>
                        </a:solidFill>
                        <a:effectLst/>
                        <a:latin typeface="Times New Roman" pitchFamily="18" charset="0"/>
                        <a:ea typeface="+mn-ea"/>
                        <a:cs typeface="Times New Roman" pitchFamily="18" charset="0"/>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vMerge="1">
                  <a:txBody>
                    <a:bodyPr/>
                    <a:lstStyle/>
                    <a:p>
                      <a:endParaRPr lang="ru-RU"/>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r>
            </a:tbl>
          </a:graphicData>
        </a:graphic>
      </p:graphicFrame>
    </p:spTree>
    <p:extLst>
      <p:ext uri="{BB962C8B-B14F-4D97-AF65-F5344CB8AC3E}">
        <p14:creationId xmlns:p14="http://schemas.microsoft.com/office/powerpoint/2010/main" val="9074195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467544" y="147797"/>
            <a:ext cx="8496944" cy="504056"/>
          </a:xfrm>
        </p:spPr>
        <p:txBody>
          <a:bodyPr anchor="t">
            <a:noAutofit/>
          </a:bodyPr>
          <a:lstStyle/>
          <a:p>
            <a:r>
              <a:rPr lang="ru-RU" sz="18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Основные параметры </a:t>
            </a:r>
            <a:r>
              <a:rPr lang="ru-RU" sz="18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бюджета</a:t>
            </a:r>
            <a:br>
              <a:rPr lang="ru-RU" sz="18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br>
            <a:r>
              <a:rPr lang="ru-RU" sz="18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Городского </a:t>
            </a:r>
            <a:r>
              <a:rPr lang="ru-RU" sz="18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округа Подольск </a:t>
            </a:r>
            <a:r>
              <a:rPr lang="ru-RU" sz="18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2022-2027 г. г</a:t>
            </a:r>
            <a:r>
              <a:rPr lang="ru-RU" sz="18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a:t>
            </a:r>
          </a:p>
        </p:txBody>
      </p:sp>
      <p:graphicFrame>
        <p:nvGraphicFramePr>
          <p:cNvPr id="3" name="Объект 2"/>
          <p:cNvGraphicFramePr>
            <a:graphicFrameLocks noChangeAspect="1"/>
          </p:cNvGraphicFramePr>
          <p:nvPr>
            <p:extLst>
              <p:ext uri="{D42A27DB-BD31-4B8C-83A1-F6EECF244321}">
                <p14:modId xmlns:p14="http://schemas.microsoft.com/office/powerpoint/2010/main" val="1512348713"/>
              </p:ext>
            </p:extLst>
          </p:nvPr>
        </p:nvGraphicFramePr>
        <p:xfrm>
          <a:off x="395536" y="1203598"/>
          <a:ext cx="8272462" cy="3384550"/>
        </p:xfrm>
        <a:graphic>
          <a:graphicData uri="http://schemas.openxmlformats.org/presentationml/2006/ole">
            <mc:AlternateContent xmlns:mc="http://schemas.openxmlformats.org/markup-compatibility/2006">
              <mc:Choice xmlns:v="urn:schemas-microsoft-com:vml" Requires="v">
                <p:oleObj spid="_x0000_s5144" name="Лист" r:id="rId6" imgW="9486857" imgH="3476728" progId="Excel.Sheet.8">
                  <p:embed/>
                </p:oleObj>
              </mc:Choice>
              <mc:Fallback>
                <p:oleObj name="Лист" r:id="rId6" imgW="9486857" imgH="3476728" progId="Excel.Sheet.8">
                  <p:embed/>
                  <p:pic>
                    <p:nvPicPr>
                      <p:cNvPr id="0" name=""/>
                      <p:cNvPicPr/>
                      <p:nvPr/>
                    </p:nvPicPr>
                    <p:blipFill>
                      <a:blip r:embed="rId7"/>
                      <a:stretch>
                        <a:fillRect/>
                      </a:stretch>
                    </p:blipFill>
                    <p:spPr>
                      <a:xfrm>
                        <a:off x="395536" y="1203598"/>
                        <a:ext cx="8272462" cy="3384550"/>
                      </a:xfrm>
                      <a:prstGeom prst="rect">
                        <a:avLst/>
                      </a:prstGeom>
                    </p:spPr>
                  </p:pic>
                </p:oleObj>
              </mc:Fallback>
            </mc:AlternateContent>
          </a:graphicData>
        </a:graphic>
      </p:graphicFrame>
    </p:spTree>
    <p:extLst>
      <p:ext uri="{BB962C8B-B14F-4D97-AF65-F5344CB8AC3E}">
        <p14:creationId xmlns:p14="http://schemas.microsoft.com/office/powerpoint/2010/main" val="7403021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43608" y="51470"/>
            <a:ext cx="7920880" cy="864096"/>
          </a:xfrm>
        </p:spPr>
        <p:txBody>
          <a:bodyPr anchor="t">
            <a:noAutofit/>
          </a:bodyPr>
          <a:lstStyle/>
          <a:p>
            <a:pPr marL="457200" marR="0" lvl="1" indent="0" algn="ctr" defTabSz="914400" rtl="0" eaLnBrk="1" fontAlgn="ctr" latinLnBrk="0" hangingPunct="1">
              <a:lnSpc>
                <a:spcPct val="100000"/>
              </a:lnSpc>
              <a:spcBef>
                <a:spcPct val="0"/>
              </a:spcBef>
              <a:spcAft>
                <a:spcPts val="0"/>
              </a:spcAft>
              <a:tabLst/>
              <a:defRPr/>
            </a:pPr>
            <a:r>
              <a:rPr lang="ru-RU" sz="15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
            </a:r>
            <a:br>
              <a:rPr lang="ru-RU" sz="15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br>
            <a:r>
              <a:rPr lang="ru-RU" sz="15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Информация об общественно значимых проектах, реализуемых на территории Городского округа Подольск</a:t>
            </a:r>
            <a:endParaRPr lang="ru-RU" sz="15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endParaRPr>
          </a:p>
        </p:txBody>
      </p:sp>
      <p:sp>
        <p:nvSpPr>
          <p:cNvPr id="3" name="Прямоугольник 2"/>
          <p:cNvSpPr/>
          <p:nvPr/>
        </p:nvSpPr>
        <p:spPr>
          <a:xfrm>
            <a:off x="1043608" y="1131590"/>
            <a:ext cx="7056784" cy="677108"/>
          </a:xfrm>
          <a:prstGeom prst="rect">
            <a:avLst/>
          </a:prstGeom>
        </p:spPr>
        <p:txBody>
          <a:bodyPr wrap="square">
            <a:spAutoFit/>
          </a:bodyPr>
          <a:lstStyle/>
          <a:p>
            <a:endParaRPr lang="ru-RU" sz="1400" dirty="0" smtClean="0">
              <a:solidFill>
                <a:srgbClr val="271A52"/>
              </a:solidFill>
            </a:endParaRPr>
          </a:p>
          <a:p>
            <a:endParaRPr lang="ru-RU" sz="1200" dirty="0" smtClean="0">
              <a:solidFill>
                <a:prstClr val="black"/>
              </a:solidFill>
            </a:endParaRPr>
          </a:p>
          <a:p>
            <a:endParaRPr lang="ru-RU" sz="1200" dirty="0">
              <a:solidFill>
                <a:prstClr val="black"/>
              </a:solidFill>
            </a:endParaRPr>
          </a:p>
        </p:txBody>
      </p:sp>
      <p:graphicFrame>
        <p:nvGraphicFramePr>
          <p:cNvPr id="4" name="Таблица 3"/>
          <p:cNvGraphicFramePr>
            <a:graphicFrameLocks noGrp="1"/>
          </p:cNvGraphicFramePr>
          <p:nvPr>
            <p:extLst>
              <p:ext uri="{D42A27DB-BD31-4B8C-83A1-F6EECF244321}">
                <p14:modId xmlns:p14="http://schemas.microsoft.com/office/powerpoint/2010/main" val="2829153154"/>
              </p:ext>
            </p:extLst>
          </p:nvPr>
        </p:nvGraphicFramePr>
        <p:xfrm>
          <a:off x="719571" y="1059582"/>
          <a:ext cx="7704855" cy="3873599"/>
        </p:xfrm>
        <a:graphic>
          <a:graphicData uri="http://schemas.openxmlformats.org/drawingml/2006/table">
            <a:tbl>
              <a:tblPr/>
              <a:tblGrid>
                <a:gridCol w="260899"/>
                <a:gridCol w="2020835"/>
                <a:gridCol w="1390673"/>
                <a:gridCol w="576064"/>
                <a:gridCol w="1512168"/>
                <a:gridCol w="648072"/>
                <a:gridCol w="648072"/>
                <a:gridCol w="648072"/>
              </a:tblGrid>
              <a:tr h="151655">
                <a:tc rowSpan="2">
                  <a:txBody>
                    <a:bodyPr/>
                    <a:lstStyle/>
                    <a:p>
                      <a:pPr algn="ctr" fontAlgn="b"/>
                      <a:r>
                        <a:rPr lang="ru-RU" sz="800" b="0" i="0" u="none" strike="noStrike" dirty="0">
                          <a:solidFill>
                            <a:srgbClr val="000000"/>
                          </a:solidFill>
                          <a:effectLst/>
                          <a:latin typeface="Times New Roman" pitchFamily="18" charset="0"/>
                          <a:cs typeface="Times New Roman" pitchFamily="18" charset="0"/>
                        </a:rPr>
                        <a:t>№ п/п</a:t>
                      </a:r>
                    </a:p>
                  </a:txBody>
                  <a:tcPr marL="5036" marR="5036" marT="5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rowSpan="2">
                  <a:txBody>
                    <a:bodyPr/>
                    <a:lstStyle/>
                    <a:p>
                      <a:pPr algn="ctr" fontAlgn="b"/>
                      <a:r>
                        <a:rPr lang="ru-RU" sz="800" b="1" i="0" u="none" strike="noStrike" dirty="0">
                          <a:solidFill>
                            <a:srgbClr val="000000"/>
                          </a:solidFill>
                          <a:effectLst/>
                          <a:latin typeface="Times New Roman" pitchFamily="18" charset="0"/>
                          <a:cs typeface="Times New Roman" pitchFamily="18" charset="0"/>
                        </a:rPr>
                        <a:t>Наименование социально-значимого объекта, виды работ</a:t>
                      </a:r>
                    </a:p>
                  </a:txBody>
                  <a:tcPr marL="5036" marR="5036" marT="5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rowSpan="2">
                  <a:txBody>
                    <a:bodyPr/>
                    <a:lstStyle/>
                    <a:p>
                      <a:pPr algn="ctr" fontAlgn="b"/>
                      <a:r>
                        <a:rPr lang="ru-RU" sz="800" b="1" i="0" u="none" strike="noStrike" dirty="0">
                          <a:solidFill>
                            <a:srgbClr val="000000"/>
                          </a:solidFill>
                          <a:effectLst/>
                          <a:latin typeface="Times New Roman" pitchFamily="18" charset="0"/>
                          <a:cs typeface="Times New Roman" pitchFamily="18" charset="0"/>
                        </a:rPr>
                        <a:t>Место реализации</a:t>
                      </a:r>
                    </a:p>
                  </a:txBody>
                  <a:tcPr marL="5036" marR="5036" marT="5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rowSpan="2">
                  <a:txBody>
                    <a:bodyPr/>
                    <a:lstStyle/>
                    <a:p>
                      <a:pPr algn="ctr" fontAlgn="b"/>
                      <a:r>
                        <a:rPr lang="ru-RU" sz="800" b="1" i="0" u="none" strike="noStrike" dirty="0">
                          <a:solidFill>
                            <a:srgbClr val="000000"/>
                          </a:solidFill>
                          <a:effectLst/>
                          <a:latin typeface="Times New Roman" pitchFamily="18" charset="0"/>
                          <a:cs typeface="Times New Roman" pitchFamily="18" charset="0"/>
                        </a:rPr>
                        <a:t>Плановый срок ввода</a:t>
                      </a:r>
                    </a:p>
                  </a:txBody>
                  <a:tcPr marL="5036" marR="5036" marT="5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rowSpan="2">
                  <a:txBody>
                    <a:bodyPr/>
                    <a:lstStyle/>
                    <a:p>
                      <a:pPr algn="ctr" fontAlgn="b"/>
                      <a:r>
                        <a:rPr lang="ru-RU" sz="800" b="1" i="0" u="none" strike="noStrike" dirty="0">
                          <a:solidFill>
                            <a:srgbClr val="000000"/>
                          </a:solidFill>
                          <a:effectLst/>
                          <a:latin typeface="Times New Roman" pitchFamily="18" charset="0"/>
                          <a:cs typeface="Times New Roman" pitchFamily="18" charset="0"/>
                        </a:rPr>
                        <a:t>Результат от реализации проекта</a:t>
                      </a:r>
                    </a:p>
                  </a:txBody>
                  <a:tcPr marL="5036" marR="5036" marT="5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gridSpan="3">
                  <a:txBody>
                    <a:bodyPr/>
                    <a:lstStyle/>
                    <a:p>
                      <a:pPr algn="ctr" fontAlgn="b"/>
                      <a:r>
                        <a:rPr lang="ru-RU" sz="800" b="1" i="0" u="none" strike="noStrike" dirty="0">
                          <a:solidFill>
                            <a:srgbClr val="000000"/>
                          </a:solidFill>
                          <a:effectLst/>
                          <a:latin typeface="Times New Roman" pitchFamily="18" charset="0"/>
                          <a:cs typeface="Times New Roman" pitchFamily="18" charset="0"/>
                        </a:rPr>
                        <a:t>Объемы финансирования (тыс. рублей)</a:t>
                      </a:r>
                    </a:p>
                  </a:txBody>
                  <a:tcPr marL="5036" marR="5036" marT="5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hMerge="1">
                  <a:txBody>
                    <a:bodyPr/>
                    <a:lstStyle/>
                    <a:p>
                      <a:endParaRPr lang="ru-RU"/>
                    </a:p>
                  </a:txBody>
                  <a:tcPr/>
                </a:tc>
                <a:tc hMerge="1">
                  <a:txBody>
                    <a:bodyPr/>
                    <a:lstStyle/>
                    <a:p>
                      <a:endParaRPr lang="ru-RU"/>
                    </a:p>
                  </a:txBody>
                  <a:tcPr/>
                </a:tc>
              </a:tr>
              <a:tr h="154913">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fontAlgn="b"/>
                      <a:r>
                        <a:rPr lang="ru-RU" sz="800" b="1" i="0" u="none" strike="noStrike" dirty="0" smtClean="0">
                          <a:solidFill>
                            <a:srgbClr val="000000"/>
                          </a:solidFill>
                          <a:effectLst/>
                          <a:latin typeface="Times New Roman" pitchFamily="18" charset="0"/>
                          <a:cs typeface="Times New Roman" pitchFamily="18" charset="0"/>
                        </a:rPr>
                        <a:t>2025 </a:t>
                      </a:r>
                      <a:r>
                        <a:rPr lang="ru-RU" sz="800" b="1" i="0" u="none" strike="noStrike" dirty="0">
                          <a:solidFill>
                            <a:srgbClr val="000000"/>
                          </a:solidFill>
                          <a:effectLst/>
                          <a:latin typeface="Times New Roman" pitchFamily="18" charset="0"/>
                          <a:cs typeface="Times New Roman" pitchFamily="18" charset="0"/>
                        </a:rPr>
                        <a:t>год</a:t>
                      </a:r>
                    </a:p>
                  </a:txBody>
                  <a:tcPr marL="5036" marR="5036" marT="5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b"/>
                      <a:r>
                        <a:rPr lang="ru-RU" sz="800" b="1" i="0" u="none" strike="noStrike" dirty="0" smtClean="0">
                          <a:solidFill>
                            <a:srgbClr val="000000"/>
                          </a:solidFill>
                          <a:effectLst/>
                          <a:latin typeface="Times New Roman" pitchFamily="18" charset="0"/>
                          <a:cs typeface="Times New Roman" pitchFamily="18" charset="0"/>
                        </a:rPr>
                        <a:t>2026 </a:t>
                      </a:r>
                      <a:r>
                        <a:rPr lang="ru-RU" sz="800" b="1" i="0" u="none" strike="noStrike" dirty="0">
                          <a:solidFill>
                            <a:srgbClr val="000000"/>
                          </a:solidFill>
                          <a:effectLst/>
                          <a:latin typeface="Times New Roman" pitchFamily="18" charset="0"/>
                          <a:cs typeface="Times New Roman" pitchFamily="18" charset="0"/>
                        </a:rPr>
                        <a:t>год</a:t>
                      </a:r>
                    </a:p>
                  </a:txBody>
                  <a:tcPr marL="5036" marR="5036" marT="5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b"/>
                      <a:r>
                        <a:rPr lang="ru-RU" sz="800" b="1" i="0" u="none" strike="noStrike" dirty="0" smtClean="0">
                          <a:solidFill>
                            <a:srgbClr val="000000"/>
                          </a:solidFill>
                          <a:effectLst/>
                          <a:latin typeface="Times New Roman" pitchFamily="18" charset="0"/>
                          <a:cs typeface="Times New Roman" pitchFamily="18" charset="0"/>
                        </a:rPr>
                        <a:t>2027 </a:t>
                      </a:r>
                      <a:r>
                        <a:rPr lang="ru-RU" sz="800" b="1" i="0" u="none" strike="noStrike" dirty="0">
                          <a:solidFill>
                            <a:srgbClr val="000000"/>
                          </a:solidFill>
                          <a:effectLst/>
                          <a:latin typeface="Times New Roman" pitchFamily="18" charset="0"/>
                          <a:cs typeface="Times New Roman" pitchFamily="18" charset="0"/>
                        </a:rPr>
                        <a:t>год</a:t>
                      </a:r>
                    </a:p>
                  </a:txBody>
                  <a:tcPr marL="5036" marR="5036" marT="5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r>
              <a:tr h="415382">
                <a:tc>
                  <a:txBody>
                    <a:bodyPr/>
                    <a:lstStyle/>
                    <a:p>
                      <a:pPr algn="ctr" fontAlgn="t"/>
                      <a:r>
                        <a:rPr lang="ru-RU" sz="800" b="0" i="0" u="none" strike="noStrike" dirty="0">
                          <a:solidFill>
                            <a:srgbClr val="000000"/>
                          </a:solidFill>
                          <a:effectLst/>
                          <a:latin typeface="Times New Roman" pitchFamily="18" charset="0"/>
                          <a:cs typeface="Times New Roman" pitchFamily="18" charset="0"/>
                        </a:rPr>
                        <a:t>1.</a:t>
                      </a:r>
                    </a:p>
                  </a:txBody>
                  <a:tcPr marL="5036" marR="5036" marT="5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dirty="0">
                          <a:solidFill>
                            <a:srgbClr val="000000"/>
                          </a:solidFill>
                          <a:effectLst/>
                          <a:latin typeface="Times New Roman" pitchFamily="18" charset="0"/>
                          <a:cs typeface="Times New Roman" pitchFamily="18" charset="0"/>
                        </a:rPr>
                        <a:t>Строительство жилого дома по адресу: Московская область, Городской округ Подольск, ул. </a:t>
                      </a:r>
                      <a:r>
                        <a:rPr lang="ru-RU" sz="800" b="0" i="0" u="none" strike="noStrike" dirty="0" err="1">
                          <a:solidFill>
                            <a:srgbClr val="000000"/>
                          </a:solidFill>
                          <a:effectLst/>
                          <a:latin typeface="Times New Roman" pitchFamily="18" charset="0"/>
                          <a:cs typeface="Times New Roman" pitchFamily="18" charset="0"/>
                        </a:rPr>
                        <a:t>Плещеевская</a:t>
                      </a:r>
                      <a:r>
                        <a:rPr lang="ru-RU" sz="800" b="0" i="0" u="none" strike="noStrike" dirty="0">
                          <a:solidFill>
                            <a:srgbClr val="000000"/>
                          </a:solidFill>
                          <a:effectLst/>
                          <a:latin typeface="Times New Roman" pitchFamily="18" charset="0"/>
                          <a:cs typeface="Times New Roman" pitchFamily="18" charset="0"/>
                        </a:rPr>
                        <a:t>, д.42, корпус 3 </a:t>
                      </a:r>
                      <a:endParaRPr lang="ru-RU" sz="800" b="0" i="0" u="none" strike="noStrike" dirty="0" smtClean="0">
                        <a:solidFill>
                          <a:srgbClr val="000000"/>
                        </a:solidFill>
                        <a:effectLst/>
                        <a:latin typeface="Times New Roman" pitchFamily="18" charset="0"/>
                        <a:cs typeface="Times New Roman" pitchFamily="18" charset="0"/>
                      </a:endParaRPr>
                    </a:p>
                    <a:p>
                      <a:pPr algn="ctr" fontAlgn="t"/>
                      <a:r>
                        <a:rPr lang="ru-RU" sz="800" b="0" i="0" u="none" strike="noStrike" dirty="0" smtClean="0">
                          <a:solidFill>
                            <a:srgbClr val="000000"/>
                          </a:solidFill>
                          <a:effectLst/>
                          <a:latin typeface="Times New Roman" pitchFamily="18" charset="0"/>
                          <a:cs typeface="Times New Roman" pitchFamily="18" charset="0"/>
                        </a:rPr>
                        <a:t> </a:t>
                      </a:r>
                      <a:r>
                        <a:rPr lang="ru-RU" sz="800" b="0" i="0" u="none" strike="noStrike" dirty="0">
                          <a:solidFill>
                            <a:srgbClr val="000000"/>
                          </a:solidFill>
                          <a:effectLst/>
                          <a:latin typeface="Times New Roman" pitchFamily="18" charset="0"/>
                          <a:cs typeface="Times New Roman" pitchFamily="18" charset="0"/>
                        </a:rPr>
                        <a:t>( в том числе ПИР)</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dirty="0">
                          <a:solidFill>
                            <a:srgbClr val="000000"/>
                          </a:solidFill>
                          <a:effectLst/>
                          <a:latin typeface="Times New Roman" pitchFamily="18" charset="0"/>
                          <a:cs typeface="Times New Roman" pitchFamily="18" charset="0"/>
                        </a:rPr>
                        <a:t>Московская область, Городской округ Подольск, ул. </a:t>
                      </a:r>
                      <a:r>
                        <a:rPr lang="ru-RU" sz="800" b="0" i="0" u="none" strike="noStrike" dirty="0" err="1">
                          <a:solidFill>
                            <a:srgbClr val="000000"/>
                          </a:solidFill>
                          <a:effectLst/>
                          <a:latin typeface="Times New Roman" pitchFamily="18" charset="0"/>
                          <a:cs typeface="Times New Roman" pitchFamily="18" charset="0"/>
                        </a:rPr>
                        <a:t>Плещеевская</a:t>
                      </a:r>
                      <a:r>
                        <a:rPr lang="ru-RU" sz="800" b="0" i="0" u="none" strike="noStrike" dirty="0">
                          <a:solidFill>
                            <a:srgbClr val="000000"/>
                          </a:solidFill>
                          <a:effectLst/>
                          <a:latin typeface="Times New Roman" pitchFamily="18" charset="0"/>
                          <a:cs typeface="Times New Roman" pitchFamily="18" charset="0"/>
                        </a:rPr>
                        <a:t>, д.42, корпус 3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31.12.2026</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l" fontAlgn="t"/>
                      <a:r>
                        <a:rPr lang="ru-RU" sz="800" b="0" i="0" u="none" strike="noStrike" dirty="0">
                          <a:solidFill>
                            <a:srgbClr val="000000"/>
                          </a:solidFill>
                          <a:effectLst/>
                          <a:latin typeface="Times New Roman" pitchFamily="18" charset="0"/>
                          <a:cs typeface="Times New Roman" pitchFamily="18" charset="0"/>
                        </a:rPr>
                        <a:t>Строительство жилого дома для переселения граждан из аварийных жилых домов</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100 962,189</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1 352,653,19</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0,0</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r>
              <a:tr h="415382">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2.</a:t>
                      </a:r>
                      <a:endParaRPr lang="ru-RU" sz="800" b="0" i="0" u="none" strike="noStrike" dirty="0">
                        <a:solidFill>
                          <a:srgbClr val="000000"/>
                        </a:solidFill>
                        <a:effectLst/>
                        <a:latin typeface="Times New Roman" pitchFamily="18" charset="0"/>
                        <a:cs typeface="Times New Roman" pitchFamily="18" charset="0"/>
                      </a:endParaRPr>
                    </a:p>
                  </a:txBody>
                  <a:tcPr marL="5036" marR="5036" marT="5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algn="ctr" defTabSz="914400" rtl="0" eaLnBrk="1" fontAlgn="t" latinLnBrk="0" hangingPunct="1"/>
                      <a:r>
                        <a:rPr lang="ru-RU" sz="800" b="0" i="0" u="none" strike="noStrike" kern="1200" dirty="0">
                          <a:solidFill>
                            <a:srgbClr val="000000"/>
                          </a:solidFill>
                          <a:effectLst/>
                          <a:latin typeface="Times New Roman" pitchFamily="18" charset="0"/>
                          <a:ea typeface="+mn-ea"/>
                          <a:cs typeface="Times New Roman" pitchFamily="18" charset="0"/>
                        </a:rPr>
                        <a:t>Реконструкция МОУ "СОШ №29 имени П.И. Забродина" по адресу: Московская область, Городской округ Подольск, </a:t>
                      </a:r>
                      <a:r>
                        <a:rPr lang="ru-RU" sz="800" b="0" i="0" u="none" strike="noStrike" kern="1200" dirty="0" err="1">
                          <a:solidFill>
                            <a:srgbClr val="000000"/>
                          </a:solidFill>
                          <a:effectLst/>
                          <a:latin typeface="Times New Roman" pitchFamily="18" charset="0"/>
                          <a:ea typeface="+mn-ea"/>
                          <a:cs typeface="Times New Roman" pitchFamily="18" charset="0"/>
                        </a:rPr>
                        <a:t>г.Подольск</a:t>
                      </a:r>
                      <a:r>
                        <a:rPr lang="ru-RU" sz="800" b="0" i="0" u="none" strike="noStrike" kern="1200" dirty="0">
                          <a:solidFill>
                            <a:srgbClr val="000000"/>
                          </a:solidFill>
                          <a:effectLst/>
                          <a:latin typeface="Times New Roman" pitchFamily="18" charset="0"/>
                          <a:ea typeface="+mn-ea"/>
                          <a:cs typeface="Times New Roman" pitchFamily="18" charset="0"/>
                        </a:rPr>
                        <a:t>, </a:t>
                      </a:r>
                      <a:r>
                        <a:rPr lang="ru-RU" sz="800" b="0" i="0" u="none" strike="noStrike" kern="1200" dirty="0" err="1">
                          <a:solidFill>
                            <a:srgbClr val="000000"/>
                          </a:solidFill>
                          <a:effectLst/>
                          <a:latin typeface="Times New Roman" pitchFamily="18" charset="0"/>
                          <a:ea typeface="+mn-ea"/>
                          <a:cs typeface="Times New Roman" pitchFamily="18" charset="0"/>
                        </a:rPr>
                        <a:t>ул.Парковая</a:t>
                      </a:r>
                      <a:r>
                        <a:rPr lang="ru-RU" sz="800" b="0" i="0" u="none" strike="noStrike" kern="1200" dirty="0">
                          <a:solidFill>
                            <a:srgbClr val="000000"/>
                          </a:solidFill>
                          <a:effectLst/>
                          <a:latin typeface="Times New Roman" pitchFamily="18" charset="0"/>
                          <a:ea typeface="+mn-ea"/>
                          <a:cs typeface="Times New Roman" pitchFamily="18" charset="0"/>
                        </a:rPr>
                        <a:t>, д.16  (ПИР и строительство)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algn="ctr" defTabSz="914400" rtl="0" eaLnBrk="1" fontAlgn="t" latinLnBrk="0" hangingPunct="1"/>
                      <a:r>
                        <a:rPr lang="ru-RU" sz="800" b="0" i="0" u="none" strike="noStrike" kern="1200" dirty="0">
                          <a:solidFill>
                            <a:srgbClr val="000000"/>
                          </a:solidFill>
                          <a:effectLst/>
                          <a:latin typeface="Times New Roman" pitchFamily="18" charset="0"/>
                          <a:ea typeface="+mn-ea"/>
                          <a:cs typeface="Times New Roman" pitchFamily="18" charset="0"/>
                        </a:rPr>
                        <a:t> Московская область, Городской округ Подольск, </a:t>
                      </a:r>
                      <a:r>
                        <a:rPr lang="ru-RU" sz="800" b="0" i="0" u="none" strike="noStrike" kern="1200" dirty="0" err="1">
                          <a:solidFill>
                            <a:srgbClr val="000000"/>
                          </a:solidFill>
                          <a:effectLst/>
                          <a:latin typeface="Times New Roman" pitchFamily="18" charset="0"/>
                          <a:ea typeface="+mn-ea"/>
                          <a:cs typeface="Times New Roman" pitchFamily="18" charset="0"/>
                        </a:rPr>
                        <a:t>г.Подольск</a:t>
                      </a:r>
                      <a:r>
                        <a:rPr lang="ru-RU" sz="800" b="0" i="0" u="none" strike="noStrike" kern="1200" dirty="0">
                          <a:solidFill>
                            <a:srgbClr val="000000"/>
                          </a:solidFill>
                          <a:effectLst/>
                          <a:latin typeface="Times New Roman" pitchFamily="18" charset="0"/>
                          <a:ea typeface="+mn-ea"/>
                          <a:cs typeface="Times New Roman" pitchFamily="18" charset="0"/>
                        </a:rPr>
                        <a:t>, </a:t>
                      </a:r>
                      <a:r>
                        <a:rPr lang="ru-RU" sz="800" b="0" i="0" u="none" strike="noStrike" kern="1200" dirty="0" err="1">
                          <a:solidFill>
                            <a:srgbClr val="000000"/>
                          </a:solidFill>
                          <a:effectLst/>
                          <a:latin typeface="Times New Roman" pitchFamily="18" charset="0"/>
                          <a:ea typeface="+mn-ea"/>
                          <a:cs typeface="Times New Roman" pitchFamily="18" charset="0"/>
                        </a:rPr>
                        <a:t>ул.Парковая</a:t>
                      </a:r>
                      <a:r>
                        <a:rPr lang="ru-RU" sz="800" b="0" i="0" u="none" strike="noStrike" kern="1200" dirty="0">
                          <a:solidFill>
                            <a:srgbClr val="000000"/>
                          </a:solidFill>
                          <a:effectLst/>
                          <a:latin typeface="Times New Roman" pitchFamily="18" charset="0"/>
                          <a:ea typeface="+mn-ea"/>
                          <a:cs typeface="Times New Roman" pitchFamily="18" charset="0"/>
                        </a:rPr>
                        <a:t>, д.16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algn="ctr" defTabSz="914400" rtl="0" eaLnBrk="1" fontAlgn="t" latinLnBrk="0" hangingPunct="1"/>
                      <a:r>
                        <a:rPr lang="ru-RU" sz="800" b="0" i="0" u="none" strike="noStrike" kern="1200" dirty="0">
                          <a:solidFill>
                            <a:srgbClr val="000000"/>
                          </a:solidFill>
                          <a:effectLst/>
                          <a:latin typeface="Times New Roman" pitchFamily="18" charset="0"/>
                          <a:ea typeface="+mn-ea"/>
                          <a:cs typeface="Times New Roman" pitchFamily="18" charset="0"/>
                        </a:rPr>
                        <a:t>01.09.2025</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algn="ctr" defTabSz="914400" rtl="0" eaLnBrk="1" fontAlgn="t" latinLnBrk="0" hangingPunct="1"/>
                      <a:r>
                        <a:rPr lang="ru-RU" sz="800" b="0" i="0" u="none" strike="noStrike" kern="1200" dirty="0">
                          <a:solidFill>
                            <a:srgbClr val="000000"/>
                          </a:solidFill>
                          <a:effectLst/>
                          <a:latin typeface="Times New Roman" pitchFamily="18" charset="0"/>
                          <a:ea typeface="+mn-ea"/>
                          <a:cs typeface="Times New Roman" pitchFamily="18" charset="0"/>
                        </a:rPr>
                        <a:t>Строительство пристройки на 200 мест</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ru-RU" sz="800" b="0" i="0" u="none" strike="noStrike" dirty="0" smtClean="0">
                          <a:solidFill>
                            <a:srgbClr val="000000"/>
                          </a:solidFill>
                          <a:effectLst/>
                          <a:latin typeface="Times New Roman" pitchFamily="18" charset="0"/>
                          <a:cs typeface="Times New Roman" pitchFamily="18" charset="0"/>
                        </a:rPr>
                        <a:t>485 376,88</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0,0</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0,0</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r>
              <a:tr h="715246">
                <a:tc>
                  <a:txBody>
                    <a:bodyPr/>
                    <a:lstStyle/>
                    <a:p>
                      <a:pPr algn="ctr" fontAlgn="t"/>
                      <a:r>
                        <a:rPr lang="ru-RU" sz="800" b="0" i="0" u="none" strike="noStrike" dirty="0">
                          <a:solidFill>
                            <a:srgbClr val="000000"/>
                          </a:solidFill>
                          <a:effectLst/>
                          <a:latin typeface="Times New Roman" pitchFamily="18" charset="0"/>
                          <a:cs typeface="Times New Roman" pitchFamily="18" charset="0"/>
                        </a:rPr>
                        <a:t>3.</a:t>
                      </a:r>
                    </a:p>
                  </a:txBody>
                  <a:tcPr marL="5036" marR="5036" marT="5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Строительство жилого дома по адресу: Московская область, Городской округ Подольск, </a:t>
                      </a:r>
                      <a:r>
                        <a:rPr lang="ru-RU" sz="800" b="0" i="0" u="none" strike="noStrike" dirty="0" err="1" smtClean="0">
                          <a:solidFill>
                            <a:srgbClr val="000000"/>
                          </a:solidFill>
                          <a:effectLst/>
                          <a:latin typeface="Times New Roman" pitchFamily="18" charset="0"/>
                          <a:cs typeface="Times New Roman" pitchFamily="18" charset="0"/>
                        </a:rPr>
                        <a:t>мкр</a:t>
                      </a:r>
                      <a:r>
                        <a:rPr lang="ru-RU" sz="800" b="0" i="0" u="none" strike="noStrike" dirty="0" smtClean="0">
                          <a:solidFill>
                            <a:srgbClr val="000000"/>
                          </a:solidFill>
                          <a:effectLst/>
                          <a:latin typeface="Times New Roman" pitchFamily="18" charset="0"/>
                          <a:cs typeface="Times New Roman" pitchFamily="18" charset="0"/>
                        </a:rPr>
                        <a:t>. Климовск, ул. Южный поселок (ПИР и строительство)</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ru-RU" sz="800" b="0" i="0" u="none" strike="noStrike" kern="1200" dirty="0" smtClean="0">
                          <a:solidFill>
                            <a:srgbClr val="000000"/>
                          </a:solidFill>
                          <a:effectLst/>
                          <a:latin typeface="Times New Roman" pitchFamily="18" charset="0"/>
                          <a:ea typeface="+mn-ea"/>
                          <a:cs typeface="Times New Roman" pitchFamily="18" charset="0"/>
                        </a:rPr>
                        <a:t> Московская область, Городской округ Подольск, </a:t>
                      </a:r>
                      <a:r>
                        <a:rPr lang="ru-RU" sz="800" b="0" i="0" u="none" strike="noStrike" kern="1200" dirty="0" err="1" smtClean="0">
                          <a:solidFill>
                            <a:srgbClr val="000000"/>
                          </a:solidFill>
                          <a:effectLst/>
                          <a:latin typeface="Times New Roman" pitchFamily="18" charset="0"/>
                          <a:ea typeface="+mn-ea"/>
                          <a:cs typeface="Times New Roman" pitchFamily="18" charset="0"/>
                        </a:rPr>
                        <a:t>г.Подольск</a:t>
                      </a:r>
                      <a:r>
                        <a:rPr lang="ru-RU" sz="800" b="0" i="0" u="none" strike="noStrike" kern="1200" dirty="0" smtClean="0">
                          <a:solidFill>
                            <a:srgbClr val="000000"/>
                          </a:solidFill>
                          <a:effectLst/>
                          <a:latin typeface="Times New Roman" pitchFamily="18" charset="0"/>
                          <a:ea typeface="+mn-ea"/>
                          <a:cs typeface="Times New Roman" pitchFamily="18" charset="0"/>
                        </a:rPr>
                        <a:t>, </a:t>
                      </a:r>
                      <a:r>
                        <a:rPr lang="ru-RU" sz="800" b="0" i="0" u="none" strike="noStrike" dirty="0" smtClean="0">
                          <a:solidFill>
                            <a:srgbClr val="000000"/>
                          </a:solidFill>
                          <a:effectLst/>
                          <a:latin typeface="Times New Roman" pitchFamily="18" charset="0"/>
                          <a:cs typeface="Times New Roman" pitchFamily="18" charset="0"/>
                        </a:rPr>
                        <a:t>, </a:t>
                      </a:r>
                      <a:r>
                        <a:rPr lang="ru-RU" sz="800" b="0" i="0" u="none" strike="noStrike" dirty="0" err="1" smtClean="0">
                          <a:solidFill>
                            <a:srgbClr val="000000"/>
                          </a:solidFill>
                          <a:effectLst/>
                          <a:latin typeface="Times New Roman" pitchFamily="18" charset="0"/>
                          <a:cs typeface="Times New Roman" pitchFamily="18" charset="0"/>
                        </a:rPr>
                        <a:t>мкр</a:t>
                      </a:r>
                      <a:r>
                        <a:rPr lang="ru-RU" sz="800" b="0" i="0" u="none" strike="noStrike" dirty="0" smtClean="0">
                          <a:solidFill>
                            <a:srgbClr val="000000"/>
                          </a:solidFill>
                          <a:effectLst/>
                          <a:latin typeface="Times New Roman" pitchFamily="18" charset="0"/>
                          <a:cs typeface="Times New Roman" pitchFamily="18" charset="0"/>
                        </a:rPr>
                        <a:t>. Климовск, ул. Южный поселок </a:t>
                      </a:r>
                      <a:r>
                        <a:rPr lang="ru-RU" sz="800" b="0" i="0" u="none" strike="noStrike" kern="1200" dirty="0" smtClean="0">
                          <a:solidFill>
                            <a:srgbClr val="000000"/>
                          </a:solidFill>
                          <a:effectLst/>
                          <a:latin typeface="Times New Roman" pitchFamily="18" charset="0"/>
                          <a:ea typeface="+mn-ea"/>
                          <a:cs typeface="Times New Roman" pitchFamily="18" charset="0"/>
                        </a:rPr>
                        <a:t> </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31.12.2025</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endParaRPr lang="ru-RU" sz="800" b="0" i="0" u="none" strike="noStrike" dirty="0" smtClean="0">
                        <a:solidFill>
                          <a:srgbClr val="000000"/>
                        </a:solidFill>
                        <a:effectLst/>
                        <a:latin typeface="Times New Roman" pitchFamily="18" charset="0"/>
                        <a:cs typeface="Times New Roman" pitchFamily="18" charset="0"/>
                      </a:endParaRPr>
                    </a:p>
                    <a:p>
                      <a:pPr marL="0" marR="0" indent="0" algn="ctr" defTabSz="914400" rtl="0" eaLnBrk="1" fontAlgn="t" latinLnBrk="0" hangingPunct="1">
                        <a:lnSpc>
                          <a:spcPct val="100000"/>
                        </a:lnSpc>
                        <a:spcBef>
                          <a:spcPts val="0"/>
                        </a:spcBef>
                        <a:spcAft>
                          <a:spcPts val="0"/>
                        </a:spcAft>
                        <a:buClrTx/>
                        <a:buSzTx/>
                        <a:buFontTx/>
                        <a:buNone/>
                        <a:tabLst/>
                        <a:defRPr/>
                      </a:pPr>
                      <a:r>
                        <a:rPr lang="ru-RU" sz="800" b="0" i="0" u="none" strike="noStrike" dirty="0" smtClean="0">
                          <a:solidFill>
                            <a:srgbClr val="000000"/>
                          </a:solidFill>
                          <a:effectLst/>
                          <a:latin typeface="Times New Roman" pitchFamily="18" charset="0"/>
                          <a:cs typeface="Times New Roman" pitchFamily="18" charset="0"/>
                        </a:rPr>
                        <a:t>Строительство жилого дома для переселения граждан из аварийных жилых домов</a:t>
                      </a:r>
                    </a:p>
                    <a:p>
                      <a:pPr algn="ctr" fontAlgn="t"/>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1 618 640,201</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366 488,58</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0,0</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r>
              <a:tr h="509642">
                <a:tc>
                  <a:txBody>
                    <a:bodyPr/>
                    <a:lstStyle/>
                    <a:p>
                      <a:pPr algn="ctr" fontAlgn="t"/>
                      <a:r>
                        <a:rPr lang="ru-RU" sz="800" b="0" i="0" u="none" strike="noStrike">
                          <a:solidFill>
                            <a:srgbClr val="000000"/>
                          </a:solidFill>
                          <a:effectLst/>
                          <a:latin typeface="Times New Roman" pitchFamily="18" charset="0"/>
                          <a:cs typeface="Times New Roman" pitchFamily="18" charset="0"/>
                        </a:rPr>
                        <a:t>4.</a:t>
                      </a:r>
                    </a:p>
                  </a:txBody>
                  <a:tcPr marL="5036" marR="5036" marT="5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 Реконструкция котельной по адресу: </a:t>
                      </a:r>
                      <a:r>
                        <a:rPr lang="ru-RU" sz="800" b="0" i="0" u="none" strike="noStrike" dirty="0" err="1" smtClean="0">
                          <a:solidFill>
                            <a:srgbClr val="000000"/>
                          </a:solidFill>
                          <a:effectLst/>
                          <a:latin typeface="Times New Roman" pitchFamily="18" charset="0"/>
                          <a:cs typeface="Times New Roman" pitchFamily="18" charset="0"/>
                        </a:rPr>
                        <a:t>Г.о</a:t>
                      </a:r>
                      <a:r>
                        <a:rPr lang="ru-RU" sz="800" b="0" i="0" u="none" strike="noStrike" dirty="0" smtClean="0">
                          <a:solidFill>
                            <a:srgbClr val="000000"/>
                          </a:solidFill>
                          <a:effectLst/>
                          <a:latin typeface="Times New Roman" pitchFamily="18" charset="0"/>
                          <a:cs typeface="Times New Roman" pitchFamily="18" charset="0"/>
                        </a:rPr>
                        <a:t>. Подольск, г. Подольск, </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ru-RU" sz="800" b="0" i="0" u="none" strike="noStrike" kern="1200" dirty="0" smtClean="0">
                          <a:solidFill>
                            <a:srgbClr val="000000"/>
                          </a:solidFill>
                          <a:effectLst/>
                          <a:latin typeface="Times New Roman" pitchFamily="18" charset="0"/>
                          <a:ea typeface="+mn-ea"/>
                          <a:cs typeface="Times New Roman" pitchFamily="18" charset="0"/>
                        </a:rPr>
                        <a:t> Московская область, Городской округ Подольск, </a:t>
                      </a:r>
                      <a:r>
                        <a:rPr lang="ru-RU" sz="800" b="0" i="0" u="none" strike="noStrike" kern="1200" dirty="0" err="1" smtClean="0">
                          <a:solidFill>
                            <a:srgbClr val="000000"/>
                          </a:solidFill>
                          <a:effectLst/>
                          <a:latin typeface="Times New Roman" pitchFamily="18" charset="0"/>
                          <a:ea typeface="+mn-ea"/>
                          <a:cs typeface="Times New Roman" pitchFamily="18" charset="0"/>
                        </a:rPr>
                        <a:t>г.Подольск</a:t>
                      </a:r>
                      <a:r>
                        <a:rPr lang="ru-RU" sz="800" b="0" i="0" u="none" strike="noStrike" kern="1200" dirty="0" smtClean="0">
                          <a:solidFill>
                            <a:srgbClr val="000000"/>
                          </a:solidFill>
                          <a:effectLst/>
                          <a:latin typeface="Times New Roman" pitchFamily="18" charset="0"/>
                          <a:ea typeface="+mn-ea"/>
                          <a:cs typeface="Times New Roman" pitchFamily="18" charset="0"/>
                        </a:rPr>
                        <a:t>, </a:t>
                      </a:r>
                      <a:r>
                        <a:rPr lang="ru-RU" sz="800" b="0" i="0" u="none" strike="noStrike" dirty="0" smtClean="0">
                          <a:solidFill>
                            <a:srgbClr val="000000"/>
                          </a:solidFill>
                          <a:effectLst/>
                          <a:latin typeface="Times New Roman" pitchFamily="18" charset="0"/>
                          <a:cs typeface="Times New Roman" pitchFamily="18" charset="0"/>
                        </a:rPr>
                        <a:t>ул. Победы, д. 4а</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31.12.2025</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ru-RU" sz="800" b="0" i="0" u="none" strike="noStrike" dirty="0" smtClean="0">
                          <a:solidFill>
                            <a:srgbClr val="000000"/>
                          </a:solidFill>
                          <a:effectLst/>
                          <a:latin typeface="Times New Roman" pitchFamily="18" charset="0"/>
                          <a:cs typeface="Times New Roman" pitchFamily="18" charset="0"/>
                        </a:rPr>
                        <a:t>Количество созданных и восстановленных объектов коммунальной инфраструктуры - 1 единица</a:t>
                      </a:r>
                    </a:p>
                    <a:p>
                      <a:pPr algn="ctr" fontAlgn="t"/>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337 053,46</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0,0</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0,0</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r>
              <a:tr h="504056">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5.</a:t>
                      </a:r>
                      <a:endParaRPr lang="ru-RU" sz="800" b="0" i="0" u="none" strike="noStrike" dirty="0">
                        <a:solidFill>
                          <a:srgbClr val="000000"/>
                        </a:solidFill>
                        <a:effectLst/>
                        <a:latin typeface="Times New Roman" pitchFamily="18" charset="0"/>
                        <a:cs typeface="Times New Roman" pitchFamily="18" charset="0"/>
                      </a:endParaRPr>
                    </a:p>
                  </a:txBody>
                  <a:tcPr marL="5036" marR="5036" marT="5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algn="ctr" defTabSz="914400" rtl="0" eaLnBrk="1" fontAlgn="t" latinLnBrk="0" hangingPunct="1"/>
                      <a:r>
                        <a:rPr lang="ru-RU" sz="800" b="0" i="0" u="none" strike="noStrike" kern="1200" dirty="0">
                          <a:solidFill>
                            <a:srgbClr val="000000"/>
                          </a:solidFill>
                          <a:effectLst/>
                          <a:latin typeface="Times New Roman" pitchFamily="18" charset="0"/>
                          <a:ea typeface="+mn-ea"/>
                          <a:cs typeface="Times New Roman" pitchFamily="18" charset="0"/>
                        </a:rPr>
                        <a:t>Реконструкция котельной по адресу: </a:t>
                      </a:r>
                      <a:r>
                        <a:rPr lang="ru-RU" sz="800" b="0" i="0" u="none" strike="noStrike" kern="1200" dirty="0" err="1">
                          <a:solidFill>
                            <a:srgbClr val="000000"/>
                          </a:solidFill>
                          <a:effectLst/>
                          <a:latin typeface="Times New Roman" pitchFamily="18" charset="0"/>
                          <a:ea typeface="+mn-ea"/>
                          <a:cs typeface="Times New Roman" pitchFamily="18" charset="0"/>
                        </a:rPr>
                        <a:t>Г.о</a:t>
                      </a:r>
                      <a:r>
                        <a:rPr lang="ru-RU" sz="800" b="0" i="0" u="none" strike="noStrike" kern="1200" dirty="0">
                          <a:solidFill>
                            <a:srgbClr val="000000"/>
                          </a:solidFill>
                          <a:effectLst/>
                          <a:latin typeface="Times New Roman" pitchFamily="18" charset="0"/>
                          <a:ea typeface="+mn-ea"/>
                          <a:cs typeface="Times New Roman" pitchFamily="18" charset="0"/>
                        </a:rPr>
                        <a:t>. Подольск, г. Подольск, ул. Ульяновых, д. 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ru-RU" sz="800" b="0" i="0" u="none" strike="noStrike" kern="1200" dirty="0" smtClean="0">
                          <a:solidFill>
                            <a:srgbClr val="000000"/>
                          </a:solidFill>
                          <a:effectLst/>
                          <a:latin typeface="Times New Roman" pitchFamily="18" charset="0"/>
                          <a:ea typeface="+mn-ea"/>
                          <a:cs typeface="Times New Roman" pitchFamily="18" charset="0"/>
                        </a:rPr>
                        <a:t> Московская область, Городской округ Подольск, </a:t>
                      </a:r>
                      <a:r>
                        <a:rPr lang="ru-RU" sz="800" b="0" i="0" u="none" strike="noStrike" kern="1200" dirty="0" err="1" smtClean="0">
                          <a:solidFill>
                            <a:srgbClr val="000000"/>
                          </a:solidFill>
                          <a:effectLst/>
                          <a:latin typeface="Times New Roman" pitchFamily="18" charset="0"/>
                          <a:ea typeface="+mn-ea"/>
                          <a:cs typeface="Times New Roman" pitchFamily="18" charset="0"/>
                        </a:rPr>
                        <a:t>г.Подольск</a:t>
                      </a:r>
                      <a:r>
                        <a:rPr lang="ru-RU" sz="800" b="0" i="0" u="none" strike="noStrike" kern="1200" dirty="0" smtClean="0">
                          <a:solidFill>
                            <a:srgbClr val="000000"/>
                          </a:solidFill>
                          <a:effectLst/>
                          <a:latin typeface="Times New Roman" pitchFamily="18" charset="0"/>
                          <a:ea typeface="+mn-ea"/>
                          <a:cs typeface="Times New Roman" pitchFamily="18" charset="0"/>
                        </a:rPr>
                        <a:t>, ул. Ульяновых, д. 9</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31.12.2025</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ru-RU" sz="800" b="0" i="0" u="none" strike="noStrike" dirty="0" smtClean="0">
                          <a:solidFill>
                            <a:srgbClr val="000000"/>
                          </a:solidFill>
                          <a:effectLst/>
                          <a:latin typeface="Times New Roman" pitchFamily="18" charset="0"/>
                          <a:cs typeface="Times New Roman" pitchFamily="18" charset="0"/>
                        </a:rPr>
                        <a:t>Количество созданных и восстановленных объектов коммунальной инфраструктуры - 1 единица</a:t>
                      </a:r>
                    </a:p>
                    <a:p>
                      <a:pPr algn="ctr" fontAlgn="t"/>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129 176,83</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0,0</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0,0</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r>
              <a:tr h="507689">
                <a:tc>
                  <a:txBody>
                    <a:bodyPr/>
                    <a:lstStyle/>
                    <a:p>
                      <a:pPr algn="ctr" fontAlgn="t"/>
                      <a:r>
                        <a:rPr lang="ru-RU" sz="800" b="0" i="0" u="none" strike="noStrike">
                          <a:solidFill>
                            <a:srgbClr val="000000"/>
                          </a:solidFill>
                          <a:effectLst/>
                          <a:latin typeface="Times New Roman" pitchFamily="18" charset="0"/>
                          <a:cs typeface="Times New Roman" pitchFamily="18" charset="0"/>
                        </a:rPr>
                        <a:t>6.</a:t>
                      </a:r>
                    </a:p>
                  </a:txBody>
                  <a:tcPr marL="5036" marR="5036" marT="5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Реконструкция тепловых сетей: </a:t>
                      </a:r>
                      <a:r>
                        <a:rPr lang="ru-RU" sz="800" b="0" i="0" u="none" strike="noStrike" dirty="0" err="1" smtClean="0">
                          <a:solidFill>
                            <a:srgbClr val="000000"/>
                          </a:solidFill>
                          <a:effectLst/>
                          <a:latin typeface="Times New Roman" pitchFamily="18" charset="0"/>
                          <a:cs typeface="Times New Roman" pitchFamily="18" charset="0"/>
                        </a:rPr>
                        <a:t>Г.о</a:t>
                      </a:r>
                      <a:r>
                        <a:rPr lang="ru-RU" sz="800" b="0" i="0" u="none" strike="noStrike" dirty="0" smtClean="0">
                          <a:solidFill>
                            <a:srgbClr val="000000"/>
                          </a:solidFill>
                          <a:effectLst/>
                          <a:latin typeface="Times New Roman" pitchFamily="18" charset="0"/>
                          <a:cs typeface="Times New Roman" pitchFamily="18" charset="0"/>
                        </a:rPr>
                        <a:t>. Подольск, г. Подольск, </a:t>
                      </a:r>
                      <a:r>
                        <a:rPr lang="ru-RU" sz="800" b="0" i="0" u="none" strike="noStrike" dirty="0" err="1" smtClean="0">
                          <a:solidFill>
                            <a:srgbClr val="000000"/>
                          </a:solidFill>
                          <a:effectLst/>
                          <a:latin typeface="Times New Roman" pitchFamily="18" charset="0"/>
                          <a:cs typeface="Times New Roman" pitchFamily="18" charset="0"/>
                        </a:rPr>
                        <a:t>мкр</a:t>
                      </a:r>
                      <a:r>
                        <a:rPr lang="ru-RU" sz="800" b="0" i="0" u="none" strike="noStrike" dirty="0" smtClean="0">
                          <a:solidFill>
                            <a:srgbClr val="000000"/>
                          </a:solidFill>
                          <a:effectLst/>
                          <a:latin typeface="Times New Roman" pitchFamily="18" charset="0"/>
                          <a:cs typeface="Times New Roman" pitchFamily="18" charset="0"/>
                        </a:rPr>
                        <a:t>. </a:t>
                      </a:r>
                      <a:r>
                        <a:rPr lang="ru-RU" sz="800" b="0" i="0" u="none" strike="noStrike" dirty="0" err="1" smtClean="0">
                          <a:solidFill>
                            <a:srgbClr val="000000"/>
                          </a:solidFill>
                          <a:effectLst/>
                          <a:latin typeface="Times New Roman" pitchFamily="18" charset="0"/>
                          <a:cs typeface="Times New Roman" pitchFamily="18" charset="0"/>
                        </a:rPr>
                        <a:t>Межшоссейный</a:t>
                      </a:r>
                      <a:r>
                        <a:rPr lang="ru-RU" sz="800" b="0" i="0" u="none" strike="noStrike" dirty="0" smtClean="0">
                          <a:solidFill>
                            <a:srgbClr val="000000"/>
                          </a:solidFill>
                          <a:effectLst/>
                          <a:latin typeface="Times New Roman" pitchFamily="18" charset="0"/>
                          <a:cs typeface="Times New Roman" pitchFamily="18" charset="0"/>
                        </a:rPr>
                        <a:t>, </a:t>
                      </a:r>
                      <a:r>
                        <a:rPr lang="ru-RU" sz="800" b="0" i="0" u="none" strike="noStrike" dirty="0" err="1" smtClean="0">
                          <a:solidFill>
                            <a:srgbClr val="000000"/>
                          </a:solidFill>
                          <a:effectLst/>
                          <a:latin typeface="Times New Roman" pitchFamily="18" charset="0"/>
                          <a:cs typeface="Times New Roman" pitchFamily="18" charset="0"/>
                        </a:rPr>
                        <a:t>Шепчинки</a:t>
                      </a:r>
                      <a:r>
                        <a:rPr lang="ru-RU" sz="800" b="0" i="0" u="none" strike="noStrike" dirty="0" smtClean="0">
                          <a:solidFill>
                            <a:srgbClr val="000000"/>
                          </a:solidFill>
                          <a:effectLst/>
                          <a:latin typeface="Times New Roman" pitchFamily="18" charset="0"/>
                          <a:cs typeface="Times New Roman" pitchFamily="18" charset="0"/>
                        </a:rPr>
                        <a:t>, Парковый, Центральный</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ru-RU" sz="800" b="0" i="0" u="none" strike="noStrike" kern="1200" dirty="0" smtClean="0">
                          <a:solidFill>
                            <a:srgbClr val="000000"/>
                          </a:solidFill>
                          <a:effectLst/>
                          <a:latin typeface="Times New Roman" pitchFamily="18" charset="0"/>
                          <a:ea typeface="+mn-ea"/>
                          <a:cs typeface="Times New Roman" pitchFamily="18" charset="0"/>
                        </a:rPr>
                        <a:t> Московская область, Городской округ Подольск, </a:t>
                      </a:r>
                      <a:r>
                        <a:rPr lang="ru-RU" sz="800" b="0" i="0" u="none" strike="noStrike" kern="1200" dirty="0" err="1" smtClean="0">
                          <a:solidFill>
                            <a:srgbClr val="000000"/>
                          </a:solidFill>
                          <a:effectLst/>
                          <a:latin typeface="Times New Roman" pitchFamily="18" charset="0"/>
                          <a:ea typeface="+mn-ea"/>
                          <a:cs typeface="Times New Roman" pitchFamily="18" charset="0"/>
                        </a:rPr>
                        <a:t>г.Подольск</a:t>
                      </a:r>
                      <a:r>
                        <a:rPr lang="ru-RU" sz="800" b="0" i="0" u="none" strike="noStrike" kern="1200" dirty="0" smtClean="0">
                          <a:solidFill>
                            <a:srgbClr val="000000"/>
                          </a:solidFill>
                          <a:effectLst/>
                          <a:latin typeface="Times New Roman" pitchFamily="18" charset="0"/>
                          <a:ea typeface="+mn-ea"/>
                          <a:cs typeface="Times New Roman" pitchFamily="18" charset="0"/>
                        </a:rPr>
                        <a:t>, </a:t>
                      </a:r>
                      <a:r>
                        <a:rPr lang="ru-RU" sz="800" b="0" i="0" u="none" strike="noStrike" dirty="0" smtClean="0">
                          <a:solidFill>
                            <a:srgbClr val="000000"/>
                          </a:solidFill>
                          <a:effectLst/>
                          <a:latin typeface="Times New Roman" pitchFamily="18" charset="0"/>
                          <a:cs typeface="Times New Roman" pitchFamily="18" charset="0"/>
                        </a:rPr>
                        <a:t>, </a:t>
                      </a:r>
                      <a:r>
                        <a:rPr lang="ru-RU" sz="800" b="0" i="0" u="none" strike="noStrike" dirty="0" err="1" smtClean="0">
                          <a:solidFill>
                            <a:srgbClr val="000000"/>
                          </a:solidFill>
                          <a:effectLst/>
                          <a:latin typeface="Times New Roman" pitchFamily="18" charset="0"/>
                          <a:cs typeface="Times New Roman" pitchFamily="18" charset="0"/>
                        </a:rPr>
                        <a:t>мкр</a:t>
                      </a:r>
                      <a:r>
                        <a:rPr lang="ru-RU" sz="800" b="0" i="0" u="none" strike="noStrike" dirty="0" smtClean="0">
                          <a:solidFill>
                            <a:srgbClr val="000000"/>
                          </a:solidFill>
                          <a:effectLst/>
                          <a:latin typeface="Times New Roman" pitchFamily="18" charset="0"/>
                          <a:cs typeface="Times New Roman" pitchFamily="18" charset="0"/>
                        </a:rPr>
                        <a:t>. </a:t>
                      </a:r>
                      <a:r>
                        <a:rPr lang="ru-RU" sz="800" b="0" i="0" u="none" strike="noStrike" dirty="0" err="1" smtClean="0">
                          <a:solidFill>
                            <a:srgbClr val="000000"/>
                          </a:solidFill>
                          <a:effectLst/>
                          <a:latin typeface="Times New Roman" pitchFamily="18" charset="0"/>
                          <a:cs typeface="Times New Roman" pitchFamily="18" charset="0"/>
                        </a:rPr>
                        <a:t>Межшоссейный</a:t>
                      </a:r>
                      <a:r>
                        <a:rPr lang="ru-RU" sz="800" b="0" i="0" u="none" strike="noStrike" dirty="0" smtClean="0">
                          <a:solidFill>
                            <a:srgbClr val="000000"/>
                          </a:solidFill>
                          <a:effectLst/>
                          <a:latin typeface="Times New Roman" pitchFamily="18" charset="0"/>
                          <a:cs typeface="Times New Roman" pitchFamily="18" charset="0"/>
                        </a:rPr>
                        <a:t>, </a:t>
                      </a:r>
                      <a:r>
                        <a:rPr lang="ru-RU" sz="800" b="0" i="0" u="none" strike="noStrike" dirty="0" err="1" smtClean="0">
                          <a:solidFill>
                            <a:srgbClr val="000000"/>
                          </a:solidFill>
                          <a:effectLst/>
                          <a:latin typeface="Times New Roman" pitchFamily="18" charset="0"/>
                          <a:cs typeface="Times New Roman" pitchFamily="18" charset="0"/>
                        </a:rPr>
                        <a:t>Шепчинки</a:t>
                      </a:r>
                      <a:r>
                        <a:rPr lang="ru-RU" sz="800" b="0" i="0" u="none" strike="noStrike" dirty="0" smtClean="0">
                          <a:solidFill>
                            <a:srgbClr val="000000"/>
                          </a:solidFill>
                          <a:effectLst/>
                          <a:latin typeface="Times New Roman" pitchFamily="18" charset="0"/>
                          <a:cs typeface="Times New Roman" pitchFamily="18" charset="0"/>
                        </a:rPr>
                        <a:t>, Парковый, Центральный</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31.12.2025</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ru-RU" sz="800" b="0" i="0" u="none" strike="noStrike" dirty="0" smtClean="0">
                          <a:solidFill>
                            <a:srgbClr val="000000"/>
                          </a:solidFill>
                          <a:effectLst/>
                          <a:latin typeface="Times New Roman" pitchFamily="18" charset="0"/>
                          <a:cs typeface="Times New Roman" pitchFamily="18" charset="0"/>
                        </a:rPr>
                        <a:t>Количество созданных и восстановленных объектов коммунальной инфраструктуры - 1 единица</a:t>
                      </a:r>
                    </a:p>
                    <a:p>
                      <a:pPr algn="ctr" fontAlgn="t"/>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491 566,43</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0,0</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0,0</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r>
            </a:tbl>
          </a:graphicData>
        </a:graphic>
      </p:graphicFrame>
    </p:spTree>
    <p:extLst>
      <p:ext uri="{BB962C8B-B14F-4D97-AF65-F5344CB8AC3E}">
        <p14:creationId xmlns:p14="http://schemas.microsoft.com/office/powerpoint/2010/main" val="173459953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43608" y="51470"/>
            <a:ext cx="7920880" cy="864096"/>
          </a:xfrm>
        </p:spPr>
        <p:txBody>
          <a:bodyPr anchor="t">
            <a:noAutofit/>
          </a:bodyPr>
          <a:lstStyle/>
          <a:p>
            <a:pPr marL="457200" marR="0" lvl="1" indent="0" algn="ctr" defTabSz="914400" rtl="0" eaLnBrk="1" fontAlgn="ctr" latinLnBrk="0" hangingPunct="1">
              <a:lnSpc>
                <a:spcPct val="100000"/>
              </a:lnSpc>
              <a:spcBef>
                <a:spcPct val="0"/>
              </a:spcBef>
              <a:spcAft>
                <a:spcPts val="0"/>
              </a:spcAft>
              <a:tabLst/>
              <a:defRPr/>
            </a:pPr>
            <a:r>
              <a:rPr lang="ru-RU" sz="15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
            </a:r>
            <a:br>
              <a:rPr lang="ru-RU" sz="15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br>
            <a:r>
              <a:rPr lang="ru-RU" sz="15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Информация об общественно значимых проектах, реализуемых на территории Городского округа Подольск</a:t>
            </a:r>
            <a:endParaRPr lang="ru-RU" sz="15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endParaRPr>
          </a:p>
        </p:txBody>
      </p:sp>
      <p:sp>
        <p:nvSpPr>
          <p:cNvPr id="3" name="Прямоугольник 2"/>
          <p:cNvSpPr/>
          <p:nvPr/>
        </p:nvSpPr>
        <p:spPr>
          <a:xfrm>
            <a:off x="1043608" y="1131590"/>
            <a:ext cx="7056784" cy="677108"/>
          </a:xfrm>
          <a:prstGeom prst="rect">
            <a:avLst/>
          </a:prstGeom>
        </p:spPr>
        <p:txBody>
          <a:bodyPr wrap="square">
            <a:spAutoFit/>
          </a:bodyPr>
          <a:lstStyle/>
          <a:p>
            <a:endParaRPr lang="ru-RU" sz="1400" dirty="0" smtClean="0">
              <a:solidFill>
                <a:srgbClr val="271A52"/>
              </a:solidFill>
            </a:endParaRPr>
          </a:p>
          <a:p>
            <a:endParaRPr lang="ru-RU" sz="1200" dirty="0" smtClean="0">
              <a:solidFill>
                <a:prstClr val="black"/>
              </a:solidFill>
            </a:endParaRPr>
          </a:p>
          <a:p>
            <a:endParaRPr lang="ru-RU" sz="1200" dirty="0">
              <a:solidFill>
                <a:prstClr val="black"/>
              </a:solidFill>
            </a:endParaRPr>
          </a:p>
        </p:txBody>
      </p:sp>
      <p:graphicFrame>
        <p:nvGraphicFramePr>
          <p:cNvPr id="4" name="Таблица 3"/>
          <p:cNvGraphicFramePr>
            <a:graphicFrameLocks noGrp="1"/>
          </p:cNvGraphicFramePr>
          <p:nvPr>
            <p:extLst>
              <p:ext uri="{D42A27DB-BD31-4B8C-83A1-F6EECF244321}">
                <p14:modId xmlns:p14="http://schemas.microsoft.com/office/powerpoint/2010/main" val="4137714171"/>
              </p:ext>
            </p:extLst>
          </p:nvPr>
        </p:nvGraphicFramePr>
        <p:xfrm>
          <a:off x="719572" y="1059582"/>
          <a:ext cx="7848872" cy="3597198"/>
        </p:xfrm>
        <a:graphic>
          <a:graphicData uri="http://schemas.openxmlformats.org/drawingml/2006/table">
            <a:tbl>
              <a:tblPr/>
              <a:tblGrid>
                <a:gridCol w="271708"/>
                <a:gridCol w="2248572"/>
                <a:gridCol w="1512168"/>
                <a:gridCol w="648072"/>
                <a:gridCol w="1224136"/>
                <a:gridCol w="648072"/>
                <a:gridCol w="720080"/>
                <a:gridCol w="576064"/>
              </a:tblGrid>
              <a:tr h="151655">
                <a:tc rowSpan="2">
                  <a:txBody>
                    <a:bodyPr/>
                    <a:lstStyle/>
                    <a:p>
                      <a:pPr algn="ctr" fontAlgn="b"/>
                      <a:r>
                        <a:rPr lang="ru-RU" sz="800" b="0" i="0" u="none" strike="noStrike" dirty="0">
                          <a:solidFill>
                            <a:srgbClr val="000000"/>
                          </a:solidFill>
                          <a:effectLst/>
                          <a:latin typeface="Times New Roman" pitchFamily="18" charset="0"/>
                          <a:cs typeface="Times New Roman" pitchFamily="18" charset="0"/>
                        </a:rPr>
                        <a:t>№ п/п</a:t>
                      </a:r>
                    </a:p>
                  </a:txBody>
                  <a:tcPr marL="5036" marR="5036" marT="5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rowSpan="2">
                  <a:txBody>
                    <a:bodyPr/>
                    <a:lstStyle/>
                    <a:p>
                      <a:pPr algn="ctr" fontAlgn="b"/>
                      <a:r>
                        <a:rPr lang="ru-RU" sz="800" b="1" i="0" u="none" strike="noStrike" dirty="0">
                          <a:solidFill>
                            <a:srgbClr val="000000"/>
                          </a:solidFill>
                          <a:effectLst/>
                          <a:latin typeface="Times New Roman" pitchFamily="18" charset="0"/>
                          <a:cs typeface="Times New Roman" pitchFamily="18" charset="0"/>
                        </a:rPr>
                        <a:t>Наименование социально-значимого объекта, виды работ</a:t>
                      </a:r>
                    </a:p>
                  </a:txBody>
                  <a:tcPr marL="5036" marR="5036" marT="5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rowSpan="2">
                  <a:txBody>
                    <a:bodyPr/>
                    <a:lstStyle/>
                    <a:p>
                      <a:pPr algn="ctr" fontAlgn="b"/>
                      <a:r>
                        <a:rPr lang="ru-RU" sz="800" b="1" i="0" u="none" strike="noStrike" dirty="0">
                          <a:solidFill>
                            <a:srgbClr val="000000"/>
                          </a:solidFill>
                          <a:effectLst/>
                          <a:latin typeface="Times New Roman" pitchFamily="18" charset="0"/>
                          <a:cs typeface="Times New Roman" pitchFamily="18" charset="0"/>
                        </a:rPr>
                        <a:t>Место реализации</a:t>
                      </a:r>
                    </a:p>
                  </a:txBody>
                  <a:tcPr marL="5036" marR="5036" marT="5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rowSpan="2">
                  <a:txBody>
                    <a:bodyPr/>
                    <a:lstStyle/>
                    <a:p>
                      <a:pPr algn="ctr" fontAlgn="b"/>
                      <a:r>
                        <a:rPr lang="ru-RU" sz="800" b="1" i="0" u="none" strike="noStrike" dirty="0">
                          <a:solidFill>
                            <a:srgbClr val="000000"/>
                          </a:solidFill>
                          <a:effectLst/>
                          <a:latin typeface="Times New Roman" pitchFamily="18" charset="0"/>
                          <a:cs typeface="Times New Roman" pitchFamily="18" charset="0"/>
                        </a:rPr>
                        <a:t>Плановый срок ввода</a:t>
                      </a:r>
                    </a:p>
                  </a:txBody>
                  <a:tcPr marL="5036" marR="5036" marT="5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rowSpan="2">
                  <a:txBody>
                    <a:bodyPr/>
                    <a:lstStyle/>
                    <a:p>
                      <a:pPr algn="ctr" fontAlgn="b"/>
                      <a:r>
                        <a:rPr lang="ru-RU" sz="800" b="1" i="0" u="none" strike="noStrike" dirty="0">
                          <a:solidFill>
                            <a:srgbClr val="000000"/>
                          </a:solidFill>
                          <a:effectLst/>
                          <a:latin typeface="Times New Roman" pitchFamily="18" charset="0"/>
                          <a:cs typeface="Times New Roman" pitchFamily="18" charset="0"/>
                        </a:rPr>
                        <a:t>Результат от реализации проекта</a:t>
                      </a:r>
                    </a:p>
                  </a:txBody>
                  <a:tcPr marL="5036" marR="5036" marT="5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gridSpan="3">
                  <a:txBody>
                    <a:bodyPr/>
                    <a:lstStyle/>
                    <a:p>
                      <a:pPr algn="ctr" fontAlgn="b"/>
                      <a:r>
                        <a:rPr lang="ru-RU" sz="800" b="1" i="0" u="none" strike="noStrike" dirty="0">
                          <a:solidFill>
                            <a:srgbClr val="000000"/>
                          </a:solidFill>
                          <a:effectLst/>
                          <a:latin typeface="Times New Roman" pitchFamily="18" charset="0"/>
                          <a:cs typeface="Times New Roman" pitchFamily="18" charset="0"/>
                        </a:rPr>
                        <a:t>Объемы финансирования (тыс. рублей)</a:t>
                      </a:r>
                    </a:p>
                  </a:txBody>
                  <a:tcPr marL="5036" marR="5036" marT="5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hMerge="1">
                  <a:txBody>
                    <a:bodyPr/>
                    <a:lstStyle/>
                    <a:p>
                      <a:endParaRPr lang="ru-RU"/>
                    </a:p>
                  </a:txBody>
                  <a:tcPr/>
                </a:tc>
                <a:tc hMerge="1">
                  <a:txBody>
                    <a:bodyPr/>
                    <a:lstStyle/>
                    <a:p>
                      <a:endParaRPr lang="ru-RU"/>
                    </a:p>
                  </a:txBody>
                  <a:tcPr/>
                </a:tc>
              </a:tr>
              <a:tr h="154913">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fontAlgn="b"/>
                      <a:r>
                        <a:rPr lang="ru-RU" sz="800" b="1" i="0" u="none" strike="noStrike" dirty="0" smtClean="0">
                          <a:solidFill>
                            <a:srgbClr val="000000"/>
                          </a:solidFill>
                          <a:effectLst/>
                          <a:latin typeface="Times New Roman" pitchFamily="18" charset="0"/>
                          <a:cs typeface="Times New Roman" pitchFamily="18" charset="0"/>
                        </a:rPr>
                        <a:t>2024 </a:t>
                      </a:r>
                      <a:r>
                        <a:rPr lang="ru-RU" sz="800" b="1" i="0" u="none" strike="noStrike" dirty="0">
                          <a:solidFill>
                            <a:srgbClr val="000000"/>
                          </a:solidFill>
                          <a:effectLst/>
                          <a:latin typeface="Times New Roman" pitchFamily="18" charset="0"/>
                          <a:cs typeface="Times New Roman" pitchFamily="18" charset="0"/>
                        </a:rPr>
                        <a:t>год</a:t>
                      </a:r>
                    </a:p>
                  </a:txBody>
                  <a:tcPr marL="5036" marR="5036" marT="5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b"/>
                      <a:r>
                        <a:rPr lang="ru-RU" sz="800" b="1" i="0" u="none" strike="noStrike" dirty="0" smtClean="0">
                          <a:solidFill>
                            <a:srgbClr val="000000"/>
                          </a:solidFill>
                          <a:effectLst/>
                          <a:latin typeface="Times New Roman" pitchFamily="18" charset="0"/>
                          <a:cs typeface="Times New Roman" pitchFamily="18" charset="0"/>
                        </a:rPr>
                        <a:t>2025 </a:t>
                      </a:r>
                      <a:r>
                        <a:rPr lang="ru-RU" sz="800" b="1" i="0" u="none" strike="noStrike" dirty="0">
                          <a:solidFill>
                            <a:srgbClr val="000000"/>
                          </a:solidFill>
                          <a:effectLst/>
                          <a:latin typeface="Times New Roman" pitchFamily="18" charset="0"/>
                          <a:cs typeface="Times New Roman" pitchFamily="18" charset="0"/>
                        </a:rPr>
                        <a:t>год</a:t>
                      </a:r>
                    </a:p>
                  </a:txBody>
                  <a:tcPr marL="5036" marR="5036" marT="5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lgn="ctr" fontAlgn="b"/>
                      <a:r>
                        <a:rPr lang="ru-RU" sz="800" b="1" i="0" u="none" strike="noStrike" dirty="0" smtClean="0">
                          <a:solidFill>
                            <a:srgbClr val="000000"/>
                          </a:solidFill>
                          <a:effectLst/>
                          <a:latin typeface="Times New Roman" pitchFamily="18" charset="0"/>
                          <a:cs typeface="Times New Roman" pitchFamily="18" charset="0"/>
                        </a:rPr>
                        <a:t>2026 </a:t>
                      </a:r>
                      <a:r>
                        <a:rPr lang="ru-RU" sz="800" b="1" i="0" u="none" strike="noStrike" dirty="0">
                          <a:solidFill>
                            <a:srgbClr val="000000"/>
                          </a:solidFill>
                          <a:effectLst/>
                          <a:latin typeface="Times New Roman" pitchFamily="18" charset="0"/>
                          <a:cs typeface="Times New Roman" pitchFamily="18" charset="0"/>
                        </a:rPr>
                        <a:t>год</a:t>
                      </a:r>
                    </a:p>
                  </a:txBody>
                  <a:tcPr marL="5036" marR="5036" marT="5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lumMod val="40000"/>
                        <a:lumOff val="60000"/>
                      </a:schemeClr>
                    </a:solidFill>
                  </a:tcPr>
                </a:tc>
              </a:tr>
              <a:tr h="909183">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7.</a:t>
                      </a:r>
                      <a:endParaRPr lang="ru-RU" sz="800" b="0" i="0" u="none" strike="noStrike" dirty="0">
                        <a:solidFill>
                          <a:srgbClr val="000000"/>
                        </a:solidFill>
                        <a:effectLst/>
                        <a:latin typeface="Times New Roman" pitchFamily="18" charset="0"/>
                        <a:cs typeface="Times New Roman" pitchFamily="18" charset="0"/>
                      </a:endParaRPr>
                    </a:p>
                  </a:txBody>
                  <a:tcPr marL="5036" marR="5036" marT="5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algn="ctr" defTabSz="914400" rtl="0" eaLnBrk="1" fontAlgn="t" latinLnBrk="0" hangingPunct="1"/>
                      <a:r>
                        <a:rPr lang="ru-RU" sz="800" b="0" i="0" u="none" strike="noStrike" kern="1200" dirty="0" smtClean="0">
                          <a:solidFill>
                            <a:srgbClr val="000000"/>
                          </a:solidFill>
                          <a:effectLst/>
                          <a:latin typeface="Times New Roman" pitchFamily="18" charset="0"/>
                          <a:ea typeface="+mn-ea"/>
                          <a:cs typeface="Times New Roman" pitchFamily="18" charset="0"/>
                        </a:rPr>
                        <a:t>Комплекс сооружений водоподготовки производительностью 46 000 м3/</a:t>
                      </a:r>
                      <a:r>
                        <a:rPr lang="ru-RU" sz="800" b="0" i="0" u="none" strike="noStrike" kern="1200" dirty="0" err="1" smtClean="0">
                          <a:solidFill>
                            <a:srgbClr val="000000"/>
                          </a:solidFill>
                          <a:effectLst/>
                          <a:latin typeface="Times New Roman" pitchFamily="18" charset="0"/>
                          <a:ea typeface="+mn-ea"/>
                          <a:cs typeface="Times New Roman" pitchFamily="18" charset="0"/>
                        </a:rPr>
                        <a:t>сут</a:t>
                      </a:r>
                      <a:r>
                        <a:rPr lang="ru-RU" sz="800" b="0" i="0" u="none" strike="noStrike" kern="1200" dirty="0" smtClean="0">
                          <a:solidFill>
                            <a:srgbClr val="000000"/>
                          </a:solidFill>
                          <a:effectLst/>
                          <a:latin typeface="Times New Roman" pitchFamily="18" charset="0"/>
                          <a:ea typeface="+mn-ea"/>
                          <a:cs typeface="Times New Roman" pitchFamily="18" charset="0"/>
                        </a:rPr>
                        <a:t>. </a:t>
                      </a:r>
                      <a:r>
                        <a:rPr lang="ru-RU" sz="800" b="0" i="0" u="none" strike="noStrike" kern="1200" dirty="0" err="1" smtClean="0">
                          <a:solidFill>
                            <a:srgbClr val="000000"/>
                          </a:solidFill>
                          <a:effectLst/>
                          <a:latin typeface="Times New Roman" pitchFamily="18" charset="0"/>
                          <a:ea typeface="+mn-ea"/>
                          <a:cs typeface="Times New Roman" pitchFamily="18" charset="0"/>
                        </a:rPr>
                        <a:t>Деснинского</a:t>
                      </a:r>
                      <a:r>
                        <a:rPr lang="ru-RU" sz="800" b="0" i="0" u="none" strike="noStrike" kern="1200" dirty="0" smtClean="0">
                          <a:solidFill>
                            <a:srgbClr val="000000"/>
                          </a:solidFill>
                          <a:effectLst/>
                          <a:latin typeface="Times New Roman" pitchFamily="18" charset="0"/>
                          <a:ea typeface="+mn-ea"/>
                          <a:cs typeface="Times New Roman" pitchFamily="18" charset="0"/>
                        </a:rPr>
                        <a:t> водозаборного узла вблизи </a:t>
                      </a:r>
                      <a:r>
                        <a:rPr lang="ru-RU" sz="800" b="0" i="0" u="none" strike="noStrike" kern="1200" dirty="0" err="1" smtClean="0">
                          <a:solidFill>
                            <a:srgbClr val="000000"/>
                          </a:solidFill>
                          <a:effectLst/>
                          <a:latin typeface="Times New Roman" pitchFamily="18" charset="0"/>
                          <a:ea typeface="+mn-ea"/>
                          <a:cs typeface="Times New Roman" pitchFamily="18" charset="0"/>
                        </a:rPr>
                        <a:t>д.Армазово</a:t>
                      </a:r>
                      <a:r>
                        <a:rPr lang="ru-RU" sz="800" b="0" i="0" u="none" strike="noStrike" kern="1200" dirty="0" smtClean="0">
                          <a:solidFill>
                            <a:srgbClr val="000000"/>
                          </a:solidFill>
                          <a:effectLst/>
                          <a:latin typeface="Times New Roman" pitchFamily="18" charset="0"/>
                          <a:ea typeface="+mn-ea"/>
                          <a:cs typeface="Times New Roman" pitchFamily="18" charset="0"/>
                        </a:rPr>
                        <a:t> </a:t>
                      </a:r>
                      <a:r>
                        <a:rPr lang="ru-RU" sz="800" b="0" i="0" u="none" strike="noStrike" kern="1200" dirty="0" err="1" smtClean="0">
                          <a:solidFill>
                            <a:srgbClr val="000000"/>
                          </a:solidFill>
                          <a:effectLst/>
                          <a:latin typeface="Times New Roman" pitchFamily="18" charset="0"/>
                          <a:ea typeface="+mn-ea"/>
                          <a:cs typeface="Times New Roman" pitchFamily="18" charset="0"/>
                        </a:rPr>
                        <a:t>г.Москва</a:t>
                      </a:r>
                      <a:endParaRPr lang="ru-RU" sz="800" b="0" i="0" u="none" strike="noStrike" kern="1200" dirty="0">
                        <a:solidFill>
                          <a:srgbClr val="000000"/>
                        </a:solidFill>
                        <a:effectLst/>
                        <a:latin typeface="Times New Roman" pitchFamily="18" charset="0"/>
                        <a:ea typeface="+mn-ea"/>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algn="ctr" defTabSz="914400" rtl="0" eaLnBrk="1" fontAlgn="t" latinLnBrk="0" hangingPunct="1"/>
                      <a:r>
                        <a:rPr lang="ru-RU" sz="800" b="0" i="0" u="none" strike="noStrike" kern="1200" dirty="0" smtClean="0">
                          <a:solidFill>
                            <a:srgbClr val="000000"/>
                          </a:solidFill>
                          <a:effectLst/>
                          <a:latin typeface="Times New Roman" pitchFamily="18" charset="0"/>
                          <a:ea typeface="+mn-ea"/>
                          <a:cs typeface="Times New Roman" pitchFamily="18" charset="0"/>
                        </a:rPr>
                        <a:t>вблизи </a:t>
                      </a:r>
                      <a:r>
                        <a:rPr lang="ru-RU" sz="800" b="0" i="0" u="none" strike="noStrike" kern="1200" dirty="0" err="1" smtClean="0">
                          <a:solidFill>
                            <a:srgbClr val="000000"/>
                          </a:solidFill>
                          <a:effectLst/>
                          <a:latin typeface="Times New Roman" pitchFamily="18" charset="0"/>
                          <a:ea typeface="+mn-ea"/>
                          <a:cs typeface="Times New Roman" pitchFamily="18" charset="0"/>
                        </a:rPr>
                        <a:t>д.Армазово</a:t>
                      </a:r>
                      <a:r>
                        <a:rPr lang="ru-RU" sz="800" b="0" i="0" u="none" strike="noStrike" kern="1200" dirty="0" smtClean="0">
                          <a:solidFill>
                            <a:srgbClr val="000000"/>
                          </a:solidFill>
                          <a:effectLst/>
                          <a:latin typeface="Times New Roman" pitchFamily="18" charset="0"/>
                          <a:ea typeface="+mn-ea"/>
                          <a:cs typeface="Times New Roman" pitchFamily="18" charset="0"/>
                        </a:rPr>
                        <a:t> </a:t>
                      </a:r>
                      <a:r>
                        <a:rPr lang="ru-RU" sz="800" b="0" i="0" u="none" strike="noStrike" kern="1200" dirty="0" err="1" smtClean="0">
                          <a:solidFill>
                            <a:srgbClr val="000000"/>
                          </a:solidFill>
                          <a:effectLst/>
                          <a:latin typeface="Times New Roman" pitchFamily="18" charset="0"/>
                          <a:ea typeface="+mn-ea"/>
                          <a:cs typeface="Times New Roman" pitchFamily="18" charset="0"/>
                        </a:rPr>
                        <a:t>г.Москва</a:t>
                      </a:r>
                      <a:endParaRPr lang="ru-RU" sz="800" b="0" i="0" u="none" strike="noStrike" kern="1200" dirty="0">
                        <a:solidFill>
                          <a:srgbClr val="000000"/>
                        </a:solidFill>
                        <a:effectLst/>
                        <a:latin typeface="Times New Roman" pitchFamily="18" charset="0"/>
                        <a:ea typeface="+mn-ea"/>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algn="ctr" defTabSz="914400" rtl="0" eaLnBrk="1" fontAlgn="t" latinLnBrk="0" hangingPunct="1"/>
                      <a:r>
                        <a:rPr lang="ru-RU" sz="800" b="0" i="0" u="none" strike="noStrike" kern="1200" dirty="0" smtClean="0">
                          <a:solidFill>
                            <a:srgbClr val="000000"/>
                          </a:solidFill>
                          <a:effectLst/>
                          <a:latin typeface="Times New Roman" pitchFamily="18" charset="0"/>
                          <a:ea typeface="+mn-ea"/>
                          <a:cs typeface="Times New Roman" pitchFamily="18" charset="0"/>
                        </a:rPr>
                        <a:t>31.12.2027</a:t>
                      </a:r>
                      <a:endParaRPr lang="ru-RU" sz="800" b="0" i="0" u="none" strike="noStrike" kern="1200" dirty="0">
                        <a:solidFill>
                          <a:srgbClr val="000000"/>
                        </a:solidFill>
                        <a:effectLst/>
                        <a:latin typeface="Times New Roman" pitchFamily="18" charset="0"/>
                        <a:ea typeface="+mn-ea"/>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ru-RU" sz="800" b="0" i="0" u="none" strike="noStrike" dirty="0" smtClean="0">
                          <a:solidFill>
                            <a:srgbClr val="000000"/>
                          </a:solidFill>
                          <a:effectLst/>
                          <a:latin typeface="Times New Roman" pitchFamily="18" charset="0"/>
                          <a:cs typeface="Times New Roman" pitchFamily="18" charset="0"/>
                        </a:rPr>
                        <a:t>Количество созданных и восстановленных объектов коммунальной инфраструктуры - 1 единица</a:t>
                      </a:r>
                    </a:p>
                    <a:p>
                      <a:pPr marL="0" algn="ctr" defTabSz="914400" rtl="0" eaLnBrk="1" fontAlgn="t" latinLnBrk="0" hangingPunct="1"/>
                      <a:endParaRPr lang="ru-RU" sz="800" b="0" i="0" u="none" strike="noStrike" kern="1200" dirty="0">
                        <a:solidFill>
                          <a:srgbClr val="000000"/>
                        </a:solidFill>
                        <a:effectLst/>
                        <a:latin typeface="Times New Roman" pitchFamily="18" charset="0"/>
                        <a:ea typeface="+mn-ea"/>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algn="ctr" defTabSz="914400" rtl="0" eaLnBrk="1" fontAlgn="t" latinLnBrk="0" hangingPunct="1"/>
                      <a:r>
                        <a:rPr lang="ru-RU" sz="800" b="0" i="0" u="none" strike="noStrike" kern="1200" dirty="0" smtClean="0">
                          <a:solidFill>
                            <a:srgbClr val="000000"/>
                          </a:solidFill>
                          <a:effectLst/>
                          <a:latin typeface="Times New Roman" pitchFamily="18" charset="0"/>
                          <a:ea typeface="+mn-ea"/>
                          <a:cs typeface="Times New Roman" pitchFamily="18" charset="0"/>
                        </a:rPr>
                        <a:t>42 601,357</a:t>
                      </a:r>
                      <a:endParaRPr lang="ru-RU" sz="800" b="0" i="0" u="none" strike="noStrike" kern="1200" dirty="0">
                        <a:solidFill>
                          <a:srgbClr val="000000"/>
                        </a:solidFill>
                        <a:effectLst/>
                        <a:latin typeface="Times New Roman" pitchFamily="18" charset="0"/>
                        <a:ea typeface="+mn-ea"/>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algn="ctr" defTabSz="914400" rtl="0" eaLnBrk="1" fontAlgn="t" latinLnBrk="0" hangingPunct="1"/>
                      <a:r>
                        <a:rPr lang="ru-RU" sz="800" b="0" i="0" u="none" strike="noStrike" kern="1200" dirty="0" smtClean="0">
                          <a:solidFill>
                            <a:srgbClr val="000000"/>
                          </a:solidFill>
                          <a:effectLst/>
                          <a:latin typeface="Times New Roman" pitchFamily="18" charset="0"/>
                          <a:ea typeface="+mn-ea"/>
                          <a:cs typeface="Times New Roman" pitchFamily="18" charset="0"/>
                        </a:rPr>
                        <a:t>426 013,57</a:t>
                      </a:r>
                      <a:endParaRPr lang="ru-RU" sz="800" b="0" i="0" u="none" strike="noStrike" kern="1200" dirty="0">
                        <a:solidFill>
                          <a:srgbClr val="000000"/>
                        </a:solidFill>
                        <a:effectLst/>
                        <a:latin typeface="Times New Roman" pitchFamily="18" charset="0"/>
                        <a:ea typeface="+mn-ea"/>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algn="ctr" defTabSz="914400" rtl="0" eaLnBrk="1" fontAlgn="t" latinLnBrk="0" hangingPunct="1"/>
                      <a:r>
                        <a:rPr lang="ru-RU" sz="800" b="0" i="0" u="none" strike="noStrike" kern="1200" dirty="0" smtClean="0">
                          <a:solidFill>
                            <a:srgbClr val="000000"/>
                          </a:solidFill>
                          <a:effectLst/>
                          <a:latin typeface="Times New Roman" pitchFamily="18" charset="0"/>
                          <a:ea typeface="+mn-ea"/>
                          <a:cs typeface="Times New Roman" pitchFamily="18" charset="0"/>
                        </a:rPr>
                        <a:t>583 412,213</a:t>
                      </a:r>
                      <a:endParaRPr lang="ru-RU" sz="800" b="0" i="0" u="none" strike="noStrike" kern="1200" dirty="0">
                        <a:solidFill>
                          <a:srgbClr val="000000"/>
                        </a:solidFill>
                        <a:effectLst/>
                        <a:latin typeface="Times New Roman" pitchFamily="18" charset="0"/>
                        <a:ea typeface="+mn-ea"/>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r>
              <a:tr h="816210">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8.</a:t>
                      </a:r>
                      <a:endParaRPr lang="ru-RU" sz="800" b="0" i="0" u="none" strike="noStrike" dirty="0">
                        <a:solidFill>
                          <a:srgbClr val="000000"/>
                        </a:solidFill>
                        <a:effectLst/>
                        <a:latin typeface="Times New Roman" pitchFamily="18" charset="0"/>
                        <a:cs typeface="Times New Roman" pitchFamily="18" charset="0"/>
                      </a:endParaRPr>
                    </a:p>
                  </a:txBody>
                  <a:tcPr marL="5036" marR="5036" marT="5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Реконструкция тепловых сетей: </a:t>
                      </a:r>
                      <a:r>
                        <a:rPr lang="ru-RU" sz="800" b="0" i="0" u="none" strike="noStrike" dirty="0" err="1" smtClean="0">
                          <a:solidFill>
                            <a:srgbClr val="000000"/>
                          </a:solidFill>
                          <a:effectLst/>
                          <a:latin typeface="Times New Roman" pitchFamily="18" charset="0"/>
                          <a:cs typeface="Times New Roman" pitchFamily="18" charset="0"/>
                        </a:rPr>
                        <a:t>Г.о</a:t>
                      </a:r>
                      <a:r>
                        <a:rPr lang="ru-RU" sz="800" b="0" i="0" u="none" strike="noStrike" dirty="0" smtClean="0">
                          <a:solidFill>
                            <a:srgbClr val="000000"/>
                          </a:solidFill>
                          <a:effectLst/>
                          <a:latin typeface="Times New Roman" pitchFamily="18" charset="0"/>
                          <a:cs typeface="Times New Roman" pitchFamily="18" charset="0"/>
                        </a:rPr>
                        <a:t>. Подольск, г. Подольск, </a:t>
                      </a:r>
                      <a:r>
                        <a:rPr lang="ru-RU" sz="800" b="0" i="0" u="none" strike="noStrike" dirty="0" err="1" smtClean="0">
                          <a:solidFill>
                            <a:srgbClr val="000000"/>
                          </a:solidFill>
                          <a:effectLst/>
                          <a:latin typeface="Times New Roman" pitchFamily="18" charset="0"/>
                          <a:cs typeface="Times New Roman" pitchFamily="18" charset="0"/>
                        </a:rPr>
                        <a:t>мкр</a:t>
                      </a:r>
                      <a:r>
                        <a:rPr lang="ru-RU" sz="800" b="0" i="0" u="none" strike="noStrike" dirty="0" smtClean="0">
                          <a:solidFill>
                            <a:srgbClr val="000000"/>
                          </a:solidFill>
                          <a:effectLst/>
                          <a:latin typeface="Times New Roman" pitchFamily="18" charset="0"/>
                          <a:cs typeface="Times New Roman" pitchFamily="18" charset="0"/>
                        </a:rPr>
                        <a:t>. Ново-</a:t>
                      </a:r>
                      <a:r>
                        <a:rPr lang="ru-RU" sz="800" b="0" i="0" u="none" strike="noStrike" dirty="0" err="1" smtClean="0">
                          <a:solidFill>
                            <a:srgbClr val="000000"/>
                          </a:solidFill>
                          <a:effectLst/>
                          <a:latin typeface="Times New Roman" pitchFamily="18" charset="0"/>
                          <a:cs typeface="Times New Roman" pitchFamily="18" charset="0"/>
                        </a:rPr>
                        <a:t>Сырово</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ru-RU" sz="800" b="0" i="0" u="none" strike="noStrike" dirty="0" smtClean="0">
                          <a:solidFill>
                            <a:srgbClr val="000000"/>
                          </a:solidFill>
                          <a:effectLst/>
                          <a:latin typeface="Times New Roman" pitchFamily="18" charset="0"/>
                          <a:cs typeface="Times New Roman" pitchFamily="18" charset="0"/>
                        </a:rPr>
                        <a:t>Московская область, </a:t>
                      </a:r>
                      <a:r>
                        <a:rPr lang="ru-RU" sz="800" b="0" i="0" u="none" strike="noStrike" dirty="0" err="1" smtClean="0">
                          <a:solidFill>
                            <a:srgbClr val="000000"/>
                          </a:solidFill>
                          <a:effectLst/>
                          <a:latin typeface="Times New Roman" pitchFamily="18" charset="0"/>
                          <a:cs typeface="Times New Roman" pitchFamily="18" charset="0"/>
                        </a:rPr>
                        <a:t>Г.о</a:t>
                      </a:r>
                      <a:r>
                        <a:rPr lang="ru-RU" sz="800" b="0" i="0" u="none" strike="noStrike" dirty="0" smtClean="0">
                          <a:solidFill>
                            <a:srgbClr val="000000"/>
                          </a:solidFill>
                          <a:effectLst/>
                          <a:latin typeface="Times New Roman" pitchFamily="18" charset="0"/>
                          <a:cs typeface="Times New Roman" pitchFamily="18" charset="0"/>
                        </a:rPr>
                        <a:t>. Подольск, г. Подольск, </a:t>
                      </a:r>
                      <a:r>
                        <a:rPr lang="ru-RU" sz="800" b="0" i="0" u="none" strike="noStrike" dirty="0" err="1" smtClean="0">
                          <a:solidFill>
                            <a:srgbClr val="000000"/>
                          </a:solidFill>
                          <a:effectLst/>
                          <a:latin typeface="Times New Roman" pitchFamily="18" charset="0"/>
                          <a:cs typeface="Times New Roman" pitchFamily="18" charset="0"/>
                        </a:rPr>
                        <a:t>мкр</a:t>
                      </a:r>
                      <a:r>
                        <a:rPr lang="ru-RU" sz="800" b="0" i="0" u="none" strike="noStrike" dirty="0" smtClean="0">
                          <a:solidFill>
                            <a:srgbClr val="000000"/>
                          </a:solidFill>
                          <a:effectLst/>
                          <a:latin typeface="Times New Roman" pitchFamily="18" charset="0"/>
                          <a:cs typeface="Times New Roman" pitchFamily="18" charset="0"/>
                        </a:rPr>
                        <a:t>. Ново-</a:t>
                      </a:r>
                      <a:r>
                        <a:rPr lang="ru-RU" sz="800" b="0" i="0" u="none" strike="noStrike" dirty="0" err="1" smtClean="0">
                          <a:solidFill>
                            <a:srgbClr val="000000"/>
                          </a:solidFill>
                          <a:effectLst/>
                          <a:latin typeface="Times New Roman" pitchFamily="18" charset="0"/>
                          <a:cs typeface="Times New Roman" pitchFamily="18" charset="0"/>
                        </a:rPr>
                        <a:t>Сырово</a:t>
                      </a:r>
                      <a:endParaRPr lang="ru-RU" sz="800" b="0" i="0" u="none" strike="noStrike" dirty="0" smtClean="0">
                        <a:solidFill>
                          <a:srgbClr val="000000"/>
                        </a:solidFill>
                        <a:effectLst/>
                        <a:latin typeface="Times New Roman" pitchFamily="18" charset="0"/>
                        <a:cs typeface="Times New Roman" pitchFamily="18" charset="0"/>
                      </a:endParaRPr>
                    </a:p>
                    <a:p>
                      <a:pPr marL="0" marR="0" indent="0" algn="ctr" defTabSz="914400" rtl="0" eaLnBrk="1" fontAlgn="t" latinLnBrk="0" hangingPunct="1">
                        <a:lnSpc>
                          <a:spcPct val="100000"/>
                        </a:lnSpc>
                        <a:spcBef>
                          <a:spcPts val="0"/>
                        </a:spcBef>
                        <a:spcAft>
                          <a:spcPts val="0"/>
                        </a:spcAft>
                        <a:buClrTx/>
                        <a:buSzTx/>
                        <a:buFontTx/>
                        <a:buNone/>
                        <a:tabLst/>
                        <a:defRPr/>
                      </a:pP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31.12.2025</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ru-RU" sz="800" b="0" i="0" u="none" strike="noStrike" dirty="0" smtClean="0">
                          <a:solidFill>
                            <a:srgbClr val="000000"/>
                          </a:solidFill>
                          <a:effectLst/>
                          <a:latin typeface="Times New Roman" pitchFamily="18" charset="0"/>
                          <a:cs typeface="Times New Roman" pitchFamily="18" charset="0"/>
                        </a:rPr>
                        <a:t>Количество созданных и восстановленных объектов коммунальной инфраструктуры - 1 единица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130 200,00</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0,0</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0,0</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r>
              <a:tr h="845157">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9.</a:t>
                      </a:r>
                      <a:endParaRPr lang="ru-RU" sz="800" b="0" i="0" u="none" strike="noStrike" dirty="0">
                        <a:solidFill>
                          <a:srgbClr val="000000"/>
                        </a:solidFill>
                        <a:effectLst/>
                        <a:latin typeface="Times New Roman" pitchFamily="18" charset="0"/>
                        <a:cs typeface="Times New Roman" pitchFamily="18" charset="0"/>
                      </a:endParaRPr>
                    </a:p>
                  </a:txBody>
                  <a:tcPr marL="5036" marR="5036" marT="5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Капитальный ремонт котельной КСПЗ по адресу: Московская область,  </a:t>
                      </a:r>
                      <a:r>
                        <a:rPr lang="ru-RU" sz="800" b="0" i="0" u="none" strike="noStrike" dirty="0" err="1" smtClean="0">
                          <a:solidFill>
                            <a:srgbClr val="000000"/>
                          </a:solidFill>
                          <a:effectLst/>
                          <a:latin typeface="Times New Roman" pitchFamily="18" charset="0"/>
                          <a:cs typeface="Times New Roman" pitchFamily="18" charset="0"/>
                        </a:rPr>
                        <a:t>г.о</a:t>
                      </a:r>
                      <a:r>
                        <a:rPr lang="ru-RU" sz="800" b="0" i="0" u="none" strike="noStrike" dirty="0" smtClean="0">
                          <a:solidFill>
                            <a:srgbClr val="000000"/>
                          </a:solidFill>
                          <a:effectLst/>
                          <a:latin typeface="Times New Roman" pitchFamily="18" charset="0"/>
                          <a:cs typeface="Times New Roman" pitchFamily="18" charset="0"/>
                        </a:rPr>
                        <a:t>. Подольск (в </a:t>
                      </a:r>
                      <a:r>
                        <a:rPr lang="ru-RU" sz="800" b="0" i="0" u="none" strike="noStrike" dirty="0" err="1" smtClean="0">
                          <a:solidFill>
                            <a:srgbClr val="000000"/>
                          </a:solidFill>
                          <a:effectLst/>
                          <a:latin typeface="Times New Roman" pitchFamily="18" charset="0"/>
                          <a:cs typeface="Times New Roman" pitchFamily="18" charset="0"/>
                        </a:rPr>
                        <a:t>т.ч</a:t>
                      </a:r>
                      <a:r>
                        <a:rPr lang="ru-RU" sz="800" b="0" i="0" u="none" strike="noStrike" dirty="0" smtClean="0">
                          <a:solidFill>
                            <a:srgbClr val="000000"/>
                          </a:solidFill>
                          <a:effectLst/>
                          <a:latin typeface="Times New Roman" pitchFamily="18" charset="0"/>
                          <a:cs typeface="Times New Roman" pitchFamily="18" charset="0"/>
                        </a:rPr>
                        <a:t>. ПИР)</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kern="1200" dirty="0" smtClean="0">
                          <a:solidFill>
                            <a:srgbClr val="000000"/>
                          </a:solidFill>
                          <a:effectLst/>
                          <a:latin typeface="Times New Roman" pitchFamily="18" charset="0"/>
                          <a:ea typeface="+mn-ea"/>
                          <a:cs typeface="Times New Roman" pitchFamily="18" charset="0"/>
                        </a:rPr>
                        <a:t>Московская область, </a:t>
                      </a:r>
                      <a:r>
                        <a:rPr lang="ru-RU" sz="800" b="0" i="0" u="none" strike="noStrike" kern="1200" dirty="0" err="1" smtClean="0">
                          <a:solidFill>
                            <a:srgbClr val="000000"/>
                          </a:solidFill>
                          <a:effectLst/>
                          <a:latin typeface="Times New Roman" pitchFamily="18" charset="0"/>
                          <a:ea typeface="+mn-ea"/>
                          <a:cs typeface="Times New Roman" pitchFamily="18" charset="0"/>
                        </a:rPr>
                        <a:t>г.Подольск</a:t>
                      </a:r>
                      <a:r>
                        <a:rPr lang="ru-RU" sz="800" b="0" i="0" u="none" strike="noStrike" kern="1200" dirty="0" smtClean="0">
                          <a:solidFill>
                            <a:srgbClr val="000000"/>
                          </a:solidFill>
                          <a:effectLst/>
                          <a:latin typeface="Times New Roman" pitchFamily="18" charset="0"/>
                          <a:ea typeface="+mn-ea"/>
                          <a:cs typeface="Times New Roman" pitchFamily="18" charset="0"/>
                        </a:rPr>
                        <a:t>, </a:t>
                      </a:r>
                      <a:r>
                        <a:rPr lang="ru-RU" sz="800" b="0" i="0" u="none" strike="noStrike" kern="1200" dirty="0" err="1" smtClean="0">
                          <a:solidFill>
                            <a:srgbClr val="000000"/>
                          </a:solidFill>
                          <a:effectLst/>
                          <a:latin typeface="Times New Roman" pitchFamily="18" charset="0"/>
                          <a:ea typeface="+mn-ea"/>
                          <a:cs typeface="Times New Roman" pitchFamily="18" charset="0"/>
                        </a:rPr>
                        <a:t>мкр</a:t>
                      </a:r>
                      <a:r>
                        <a:rPr lang="ru-RU" sz="800" b="0" i="0" u="none" strike="noStrike" kern="1200" dirty="0" smtClean="0">
                          <a:solidFill>
                            <a:srgbClr val="000000"/>
                          </a:solidFill>
                          <a:effectLst/>
                          <a:latin typeface="Times New Roman" pitchFamily="18" charset="0"/>
                          <a:ea typeface="+mn-ea"/>
                          <a:cs typeface="Times New Roman" pitchFamily="18" charset="0"/>
                        </a:rPr>
                        <a:t> Климовск, </a:t>
                      </a:r>
                      <a:r>
                        <a:rPr lang="ru-RU" sz="800" b="0" i="0" u="none" strike="noStrike" kern="1200" dirty="0" err="1" smtClean="0">
                          <a:solidFill>
                            <a:srgbClr val="000000"/>
                          </a:solidFill>
                          <a:effectLst/>
                          <a:latin typeface="Times New Roman" pitchFamily="18" charset="0"/>
                          <a:ea typeface="+mn-ea"/>
                          <a:cs typeface="Times New Roman" pitchFamily="18" charset="0"/>
                        </a:rPr>
                        <a:t>ул.Заводская</a:t>
                      </a:r>
                      <a:r>
                        <a:rPr lang="ru-RU" sz="800" b="0" i="0" u="none" strike="noStrike" kern="1200" dirty="0" smtClean="0">
                          <a:solidFill>
                            <a:srgbClr val="000000"/>
                          </a:solidFill>
                          <a:effectLst/>
                          <a:latin typeface="Times New Roman" pitchFamily="18" charset="0"/>
                          <a:ea typeface="+mn-ea"/>
                          <a:cs typeface="Times New Roman" pitchFamily="18" charset="0"/>
                        </a:rPr>
                        <a:t>, д.2</a:t>
                      </a:r>
                      <a:endParaRPr lang="ru-RU" sz="800" b="0" i="0" u="none" strike="noStrike" kern="1200" dirty="0">
                        <a:solidFill>
                          <a:srgbClr val="000000"/>
                        </a:solidFill>
                        <a:effectLst/>
                        <a:latin typeface="Times New Roman" pitchFamily="18" charset="0"/>
                        <a:ea typeface="+mn-ea"/>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31.12.2026</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Количество созданных и восстановленных объектов коммунальной инфраструктуры - 1 единица</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205 988,79</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120 160,13</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0,0</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r>
              <a:tr h="720080">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10.</a:t>
                      </a:r>
                      <a:endParaRPr lang="ru-RU" sz="800" b="0" i="0" u="none" strike="noStrike" dirty="0">
                        <a:solidFill>
                          <a:srgbClr val="000000"/>
                        </a:solidFill>
                        <a:effectLst/>
                        <a:latin typeface="Times New Roman" pitchFamily="18" charset="0"/>
                        <a:cs typeface="Times New Roman" pitchFamily="18" charset="0"/>
                      </a:endParaRPr>
                    </a:p>
                  </a:txBody>
                  <a:tcPr marL="5036" marR="5036" marT="503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Капитальный ремонт участков тепловой сети от котельной по адресу: </a:t>
                      </a:r>
                      <a:r>
                        <a:rPr lang="ru-RU" sz="800" b="0" i="0" u="none" strike="noStrike" dirty="0" err="1" smtClean="0">
                          <a:solidFill>
                            <a:srgbClr val="000000"/>
                          </a:solidFill>
                          <a:effectLst/>
                          <a:latin typeface="Times New Roman" pitchFamily="18" charset="0"/>
                          <a:cs typeface="Times New Roman" pitchFamily="18" charset="0"/>
                        </a:rPr>
                        <a:t>г.о.Подольск</a:t>
                      </a:r>
                      <a:r>
                        <a:rPr lang="ru-RU" sz="800" b="0" i="0" u="none" strike="noStrike" dirty="0" smtClean="0">
                          <a:solidFill>
                            <a:srgbClr val="000000"/>
                          </a:solidFill>
                          <a:effectLst/>
                          <a:latin typeface="Times New Roman" pitchFamily="18" charset="0"/>
                          <a:cs typeface="Times New Roman" pitchFamily="18" charset="0"/>
                        </a:rPr>
                        <a:t>, </a:t>
                      </a:r>
                      <a:r>
                        <a:rPr lang="ru-RU" sz="800" b="0" i="0" u="none" strike="noStrike" dirty="0" err="1" smtClean="0">
                          <a:solidFill>
                            <a:srgbClr val="000000"/>
                          </a:solidFill>
                          <a:effectLst/>
                          <a:latin typeface="Times New Roman" pitchFamily="18" charset="0"/>
                          <a:cs typeface="Times New Roman" pitchFamily="18" charset="0"/>
                        </a:rPr>
                        <a:t>ул.Пионерская</a:t>
                      </a:r>
                      <a:r>
                        <a:rPr lang="ru-RU" sz="800" b="0" i="0" u="none" strike="noStrike" dirty="0" smtClean="0">
                          <a:solidFill>
                            <a:srgbClr val="000000"/>
                          </a:solidFill>
                          <a:effectLst/>
                          <a:latin typeface="Times New Roman" pitchFamily="18" charset="0"/>
                          <a:cs typeface="Times New Roman" pitchFamily="18" charset="0"/>
                        </a:rPr>
                        <a:t>, д.2а: вдоль улиц Пионерская, Б. Серпуховская (в </a:t>
                      </a:r>
                      <a:r>
                        <a:rPr lang="ru-RU" sz="800" b="0" i="0" u="none" strike="noStrike" dirty="0" err="1" smtClean="0">
                          <a:solidFill>
                            <a:srgbClr val="000000"/>
                          </a:solidFill>
                          <a:effectLst/>
                          <a:latin typeface="Times New Roman" pitchFamily="18" charset="0"/>
                          <a:cs typeface="Times New Roman" pitchFamily="18" charset="0"/>
                        </a:rPr>
                        <a:t>т.ч</a:t>
                      </a:r>
                      <a:r>
                        <a:rPr lang="ru-RU" sz="800" b="0" i="0" u="none" strike="noStrike" dirty="0" smtClean="0">
                          <a:solidFill>
                            <a:srgbClr val="000000"/>
                          </a:solidFill>
                          <a:effectLst/>
                          <a:latin typeface="Times New Roman" pitchFamily="18" charset="0"/>
                          <a:cs typeface="Times New Roman" pitchFamily="18" charset="0"/>
                        </a:rPr>
                        <a:t>. ПИР)</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ru-RU" sz="800" b="0" i="0" u="none" strike="noStrike" dirty="0" smtClean="0">
                          <a:solidFill>
                            <a:srgbClr val="000000"/>
                          </a:solidFill>
                          <a:effectLst/>
                          <a:latin typeface="Times New Roman" pitchFamily="18" charset="0"/>
                          <a:cs typeface="Times New Roman" pitchFamily="18" charset="0"/>
                        </a:rPr>
                        <a:t>Московская область, </a:t>
                      </a:r>
                      <a:r>
                        <a:rPr lang="ru-RU" sz="800" b="0" i="0" u="none" strike="noStrike" dirty="0" err="1" smtClean="0">
                          <a:solidFill>
                            <a:srgbClr val="000000"/>
                          </a:solidFill>
                          <a:effectLst/>
                          <a:latin typeface="Times New Roman" pitchFamily="18" charset="0"/>
                          <a:cs typeface="Times New Roman" pitchFamily="18" charset="0"/>
                        </a:rPr>
                        <a:t>Г.о</a:t>
                      </a:r>
                      <a:r>
                        <a:rPr lang="ru-RU" sz="800" b="0" i="0" u="none" strike="noStrike" dirty="0" smtClean="0">
                          <a:solidFill>
                            <a:srgbClr val="000000"/>
                          </a:solidFill>
                          <a:effectLst/>
                          <a:latin typeface="Times New Roman" pitchFamily="18" charset="0"/>
                          <a:cs typeface="Times New Roman" pitchFamily="18" charset="0"/>
                        </a:rPr>
                        <a:t>. Подольск, г. Подольск, </a:t>
                      </a:r>
                      <a:r>
                        <a:rPr lang="ru-RU" sz="800" b="0" i="0" u="none" strike="noStrike" dirty="0" err="1" smtClean="0">
                          <a:solidFill>
                            <a:srgbClr val="000000"/>
                          </a:solidFill>
                          <a:effectLst/>
                          <a:latin typeface="Times New Roman" pitchFamily="18" charset="0"/>
                          <a:cs typeface="Times New Roman" pitchFamily="18" charset="0"/>
                        </a:rPr>
                        <a:t>ул.Пионерская</a:t>
                      </a:r>
                      <a:r>
                        <a:rPr lang="ru-RU" sz="800" b="0" i="0" u="none" strike="noStrike" dirty="0" smtClean="0">
                          <a:solidFill>
                            <a:srgbClr val="000000"/>
                          </a:solidFill>
                          <a:effectLst/>
                          <a:latin typeface="Times New Roman" pitchFamily="18" charset="0"/>
                          <a:cs typeface="Times New Roman" pitchFamily="18" charset="0"/>
                        </a:rPr>
                        <a:t>, д.2а: вдоль улиц Пионерская, Б. Серпуховская</a:t>
                      </a:r>
                    </a:p>
                    <a:p>
                      <a:pPr algn="ctr" fontAlgn="t"/>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31.12.2025</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Количество созданных и восстановленных объектов коммунальной инфраструктуры - 1 единица</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30 706,74</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0,0</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ctr" fontAlgn="t"/>
                      <a:r>
                        <a:rPr lang="ru-RU" sz="800" b="0" i="0" u="none" strike="noStrike" dirty="0" smtClean="0">
                          <a:solidFill>
                            <a:srgbClr val="000000"/>
                          </a:solidFill>
                          <a:effectLst/>
                          <a:latin typeface="Times New Roman" pitchFamily="18" charset="0"/>
                          <a:cs typeface="Times New Roman" pitchFamily="18" charset="0"/>
                        </a:rPr>
                        <a:t>0,0</a:t>
                      </a:r>
                      <a:endParaRPr lang="ru-RU" sz="800" b="0" i="0" u="none" strike="noStrike" dirty="0">
                        <a:solidFill>
                          <a:srgbClr val="000000"/>
                        </a:solidFill>
                        <a:effectLst/>
                        <a:latin typeface="Times New Roman" pitchFamily="18" charset="0"/>
                        <a:cs typeface="Times New Roman"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r>
            </a:tbl>
          </a:graphicData>
        </a:graphic>
      </p:graphicFrame>
    </p:spTree>
    <p:extLst>
      <p:ext uri="{BB962C8B-B14F-4D97-AF65-F5344CB8AC3E}">
        <p14:creationId xmlns:p14="http://schemas.microsoft.com/office/powerpoint/2010/main" val="110919301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07096" y="1347614"/>
            <a:ext cx="5045024" cy="3672408"/>
          </a:xfrm>
        </p:spPr>
        <p:txBody>
          <a:bodyPr anchor="t">
            <a:noAutofit/>
          </a:bodyPr>
          <a:lstStyle/>
          <a:p>
            <a:pPr lvl="0" algn="l"/>
            <a:r>
              <a:rPr lang="ru-RU" sz="1100" b="1" spc="4" dirty="0" smtClean="0">
                <a:solidFill>
                  <a:schemeClr val="bg1"/>
                </a:solidFill>
                <a:latin typeface="Century Gothic" pitchFamily="34" charset="0"/>
                <a:cs typeface="Calibri"/>
              </a:rPr>
              <a:t/>
            </a:r>
            <a:br>
              <a:rPr lang="ru-RU" sz="1100" b="1" spc="4" dirty="0" smtClean="0">
                <a:solidFill>
                  <a:schemeClr val="bg1"/>
                </a:solidFill>
                <a:latin typeface="Century Gothic" pitchFamily="34" charset="0"/>
                <a:cs typeface="Calibri"/>
              </a:rPr>
            </a:br>
            <a:r>
              <a:rPr lang="ru-RU" sz="1200" b="1" spc="4" dirty="0" smtClean="0">
                <a:solidFill>
                  <a:schemeClr val="bg1"/>
                </a:solidFill>
                <a:latin typeface="Philosopher" panose="00000500000000000000" pitchFamily="2" charset="-52"/>
                <a:cs typeface="Calibri"/>
              </a:rPr>
              <a:t>бюджет </a:t>
            </a:r>
            <a:r>
              <a:rPr lang="ru-RU" sz="1200" spc="4" dirty="0">
                <a:solidFill>
                  <a:schemeClr val="bg1"/>
                </a:solidFill>
                <a:latin typeface="Philosopher" panose="00000500000000000000" pitchFamily="2" charset="-52"/>
                <a:cs typeface="Calibri"/>
              </a:rPr>
              <a:t>– форма образования и расходования денежных средств, предназначенных для финансового </a:t>
            </a:r>
            <a:r>
              <a:rPr lang="ru-RU" sz="1200" spc="4" dirty="0" smtClean="0">
                <a:solidFill>
                  <a:schemeClr val="bg1"/>
                </a:solidFill>
                <a:latin typeface="Philosopher" panose="00000500000000000000" pitchFamily="2" charset="-52"/>
                <a:cs typeface="Calibri"/>
              </a:rPr>
              <a:t>обеспечения задач </a:t>
            </a:r>
            <a:r>
              <a:rPr lang="ru-RU" sz="1200" spc="4" dirty="0">
                <a:solidFill>
                  <a:schemeClr val="bg1"/>
                </a:solidFill>
                <a:latin typeface="Philosopher" panose="00000500000000000000" pitchFamily="2" charset="-52"/>
                <a:cs typeface="Calibri"/>
              </a:rPr>
              <a:t>и функций местного самоуправления;</a:t>
            </a:r>
            <a:br>
              <a:rPr lang="ru-RU" sz="1200" spc="4" dirty="0">
                <a:solidFill>
                  <a:schemeClr val="bg1"/>
                </a:solidFill>
                <a:latin typeface="Philosopher" panose="00000500000000000000" pitchFamily="2" charset="-52"/>
                <a:cs typeface="Calibri"/>
              </a:rPr>
            </a:br>
            <a:r>
              <a:rPr lang="ru-RU" sz="1200" spc="4" dirty="0">
                <a:solidFill>
                  <a:schemeClr val="bg1"/>
                </a:solidFill>
                <a:latin typeface="Philosopher" panose="00000500000000000000" pitchFamily="2" charset="-52"/>
                <a:cs typeface="Calibri"/>
              </a:rPr>
              <a:t/>
            </a:r>
            <a:br>
              <a:rPr lang="ru-RU" sz="1200" spc="4" dirty="0">
                <a:solidFill>
                  <a:schemeClr val="bg1"/>
                </a:solidFill>
                <a:latin typeface="Philosopher" panose="00000500000000000000" pitchFamily="2" charset="-52"/>
                <a:cs typeface="Calibri"/>
              </a:rPr>
            </a:br>
            <a:r>
              <a:rPr lang="ru-RU" sz="1200" b="1" spc="4" dirty="0">
                <a:solidFill>
                  <a:schemeClr val="bg1"/>
                </a:solidFill>
                <a:latin typeface="Philosopher" panose="00000500000000000000" pitchFamily="2" charset="-52"/>
                <a:cs typeface="Calibri"/>
              </a:rPr>
              <a:t>доходы бюджета </a:t>
            </a:r>
            <a:r>
              <a:rPr lang="ru-RU" sz="1200" spc="4" dirty="0">
                <a:solidFill>
                  <a:schemeClr val="bg1"/>
                </a:solidFill>
                <a:latin typeface="Philosopher" panose="00000500000000000000" pitchFamily="2" charset="-52"/>
                <a:cs typeface="Calibri"/>
              </a:rPr>
              <a:t>- поступающие в бюджет денежные средства, за исключением средств, являющихся в соответствии с Бюджетным кодексом Российской Федерации </a:t>
            </a:r>
            <a:r>
              <a:rPr lang="ru-RU" sz="1200" spc="4" dirty="0" smtClean="0">
                <a:solidFill>
                  <a:schemeClr val="bg1"/>
                </a:solidFill>
                <a:latin typeface="Philosopher" panose="00000500000000000000" pitchFamily="2" charset="-52"/>
                <a:cs typeface="Calibri"/>
              </a:rPr>
              <a:t>источниками финансирования дефицита</a:t>
            </a:r>
            <a:r>
              <a:rPr lang="ru-RU" sz="1200" spc="4" dirty="0">
                <a:solidFill>
                  <a:schemeClr val="bg1"/>
                </a:solidFill>
                <a:latin typeface="Philosopher" panose="00000500000000000000" pitchFamily="2" charset="-52"/>
                <a:cs typeface="Calibri"/>
              </a:rPr>
              <a:t/>
            </a:r>
            <a:br>
              <a:rPr lang="ru-RU" sz="1200" spc="4" dirty="0">
                <a:solidFill>
                  <a:schemeClr val="bg1"/>
                </a:solidFill>
                <a:latin typeface="Philosopher" panose="00000500000000000000" pitchFamily="2" charset="-52"/>
                <a:cs typeface="Calibri"/>
              </a:rPr>
            </a:br>
            <a:r>
              <a:rPr lang="ru-RU" sz="1200" spc="4" dirty="0" smtClean="0">
                <a:solidFill>
                  <a:schemeClr val="bg1"/>
                </a:solidFill>
                <a:latin typeface="Philosopher" panose="00000500000000000000" pitchFamily="2" charset="-52"/>
                <a:cs typeface="Calibri"/>
              </a:rPr>
              <a:t>бюджета</a:t>
            </a:r>
            <a:r>
              <a:rPr lang="ru-RU" sz="1200" spc="4" dirty="0">
                <a:solidFill>
                  <a:schemeClr val="bg1"/>
                </a:solidFill>
                <a:latin typeface="Philosopher" panose="00000500000000000000" pitchFamily="2" charset="-52"/>
                <a:cs typeface="Calibri"/>
              </a:rPr>
              <a:t>;</a:t>
            </a:r>
            <a:br>
              <a:rPr lang="ru-RU" sz="1200" spc="4" dirty="0">
                <a:solidFill>
                  <a:schemeClr val="bg1"/>
                </a:solidFill>
                <a:latin typeface="Philosopher" panose="00000500000000000000" pitchFamily="2" charset="-52"/>
                <a:cs typeface="Calibri"/>
              </a:rPr>
            </a:br>
            <a:r>
              <a:rPr lang="ru-RU" sz="1200" spc="4" dirty="0">
                <a:solidFill>
                  <a:schemeClr val="bg1"/>
                </a:solidFill>
                <a:latin typeface="Philosopher" panose="00000500000000000000" pitchFamily="2" charset="-52"/>
                <a:cs typeface="Calibri"/>
              </a:rPr>
              <a:t/>
            </a:r>
            <a:br>
              <a:rPr lang="ru-RU" sz="1200" spc="4" dirty="0">
                <a:solidFill>
                  <a:schemeClr val="bg1"/>
                </a:solidFill>
                <a:latin typeface="Philosopher" panose="00000500000000000000" pitchFamily="2" charset="-52"/>
                <a:cs typeface="Calibri"/>
              </a:rPr>
            </a:br>
            <a:r>
              <a:rPr lang="ru-RU" sz="1200" b="1" spc="4" dirty="0">
                <a:solidFill>
                  <a:schemeClr val="bg1"/>
                </a:solidFill>
                <a:latin typeface="Philosopher" panose="00000500000000000000" pitchFamily="2" charset="-52"/>
                <a:cs typeface="Calibri"/>
              </a:rPr>
              <a:t>расходы бюджета </a:t>
            </a:r>
            <a:r>
              <a:rPr lang="ru-RU" sz="1200" spc="4" dirty="0">
                <a:solidFill>
                  <a:schemeClr val="bg1"/>
                </a:solidFill>
                <a:latin typeface="Philosopher" panose="00000500000000000000" pitchFamily="2" charset="-52"/>
                <a:cs typeface="Calibri"/>
              </a:rPr>
              <a:t>- выплачиваемые из бюджета денежные средства, за исключением средств, являющихся в соответствии с Бюджетным кодексом Российской Федерации источниками финансирования дефицита </a:t>
            </a:r>
            <a:r>
              <a:rPr lang="ru-RU" sz="1200" spc="4" dirty="0" smtClean="0">
                <a:solidFill>
                  <a:schemeClr val="bg1"/>
                </a:solidFill>
                <a:latin typeface="Philosopher" panose="00000500000000000000" pitchFamily="2" charset="-52"/>
                <a:cs typeface="Calibri"/>
              </a:rPr>
              <a:t>бюджета;</a:t>
            </a:r>
            <a:br>
              <a:rPr lang="ru-RU" sz="1200" spc="4" dirty="0" smtClean="0">
                <a:solidFill>
                  <a:schemeClr val="bg1"/>
                </a:solidFill>
                <a:latin typeface="Philosopher" panose="00000500000000000000" pitchFamily="2" charset="-52"/>
                <a:cs typeface="Calibri"/>
              </a:rPr>
            </a:br>
            <a:r>
              <a:rPr lang="ru-RU" sz="1200" spc="4" dirty="0" smtClean="0">
                <a:solidFill>
                  <a:schemeClr val="bg1"/>
                </a:solidFill>
                <a:latin typeface="Philosopher" panose="00000500000000000000" pitchFamily="2" charset="-52"/>
                <a:cs typeface="Calibri"/>
              </a:rPr>
              <a:t/>
            </a:r>
            <a:br>
              <a:rPr lang="ru-RU" sz="1200" spc="4" dirty="0" smtClean="0">
                <a:solidFill>
                  <a:schemeClr val="bg1"/>
                </a:solidFill>
                <a:latin typeface="Philosopher" panose="00000500000000000000" pitchFamily="2" charset="-52"/>
                <a:cs typeface="Calibri"/>
              </a:rPr>
            </a:br>
            <a:r>
              <a:rPr lang="ru-RU" sz="1200" b="1" spc="4" dirty="0" smtClean="0">
                <a:solidFill>
                  <a:schemeClr val="bg1"/>
                </a:solidFill>
                <a:latin typeface="Philosopher" panose="00000500000000000000" pitchFamily="2" charset="-52"/>
                <a:cs typeface="Calibri"/>
              </a:rPr>
              <a:t>дефицит </a:t>
            </a:r>
            <a:r>
              <a:rPr lang="ru-RU" sz="1200" b="1" spc="4" dirty="0">
                <a:solidFill>
                  <a:schemeClr val="bg1"/>
                </a:solidFill>
                <a:latin typeface="Philosopher" panose="00000500000000000000" pitchFamily="2" charset="-52"/>
                <a:cs typeface="Calibri"/>
              </a:rPr>
              <a:t>бюджета </a:t>
            </a:r>
            <a:r>
              <a:rPr lang="ru-RU" sz="1200" spc="4" dirty="0">
                <a:solidFill>
                  <a:schemeClr val="bg1"/>
                </a:solidFill>
                <a:latin typeface="Philosopher" panose="00000500000000000000" pitchFamily="2" charset="-52"/>
                <a:cs typeface="Calibri"/>
              </a:rPr>
              <a:t>- превышение расходов бюджета над его доходами;</a:t>
            </a:r>
            <a:br>
              <a:rPr lang="ru-RU" sz="1200" spc="4" dirty="0">
                <a:solidFill>
                  <a:schemeClr val="bg1"/>
                </a:solidFill>
                <a:latin typeface="Philosopher" panose="00000500000000000000" pitchFamily="2" charset="-52"/>
                <a:cs typeface="Calibri"/>
              </a:rPr>
            </a:br>
            <a:r>
              <a:rPr lang="ru-RU" sz="1100" spc="4" dirty="0">
                <a:solidFill>
                  <a:schemeClr val="bg1"/>
                </a:solidFill>
                <a:latin typeface="Century Gothic" pitchFamily="34" charset="0"/>
                <a:cs typeface="Calibri"/>
              </a:rPr>
              <a:t/>
            </a:r>
            <a:br>
              <a:rPr lang="ru-RU" sz="1100" spc="4" dirty="0">
                <a:solidFill>
                  <a:schemeClr val="bg1"/>
                </a:solidFill>
                <a:latin typeface="Century Gothic" pitchFamily="34" charset="0"/>
                <a:cs typeface="Calibri"/>
              </a:rPr>
            </a:br>
            <a:endParaRPr lang="ru-RU" sz="1100" dirty="0">
              <a:solidFill>
                <a:schemeClr val="bg1"/>
              </a:solidFill>
            </a:endParaRPr>
          </a:p>
        </p:txBody>
      </p:sp>
      <p:pic>
        <p:nvPicPr>
          <p:cNvPr id="1026" name="Picture 2" descr="C:\Users\1\Desktop\герб-кз.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7096" y="389111"/>
            <a:ext cx="821407" cy="1026058"/>
          </a:xfrm>
          <a:prstGeom prst="rect">
            <a:avLst/>
          </a:prstGeom>
          <a:noFill/>
          <a:extLst>
            <a:ext uri="{909E8E84-426E-40DD-AFC4-6F175D3DCCD1}">
              <a14:hiddenFill xmlns:a14="http://schemas.microsoft.com/office/drawing/2010/main">
                <a:solidFill>
                  <a:srgbClr val="FFFFFF"/>
                </a:solidFill>
              </a14:hiddenFill>
            </a:ext>
          </a:extLst>
        </p:spPr>
      </p:pic>
      <p:sp>
        <p:nvSpPr>
          <p:cNvPr id="5" name="Заголовок 1"/>
          <p:cNvSpPr txBox="1">
            <a:spLocks/>
          </p:cNvSpPr>
          <p:nvPr/>
        </p:nvSpPr>
        <p:spPr>
          <a:xfrm>
            <a:off x="1547664" y="222696"/>
            <a:ext cx="2803848" cy="742479"/>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ru-RU" sz="4000" b="1" dirty="0" smtClean="0">
                <a:solidFill>
                  <a:prstClr val="white"/>
                </a:solidFill>
                <a:latin typeface="Philosopher" panose="00000500000000000000" pitchFamily="2" charset="-52"/>
                <a:cs typeface="Calibri" pitchFamily="34" charset="0"/>
              </a:rPr>
              <a:t>Глоссарий</a:t>
            </a:r>
            <a:endParaRPr lang="ru-RU" sz="4000" b="1" dirty="0">
              <a:solidFill>
                <a:prstClr val="white"/>
              </a:solidFill>
              <a:latin typeface="Philosopher" panose="00000500000000000000" pitchFamily="2" charset="-52"/>
              <a:cs typeface="Calibri" pitchFamily="34" charset="0"/>
            </a:endParaRPr>
          </a:p>
          <a:p>
            <a:pPr algn="l"/>
            <a:endParaRPr lang="ru-RU" sz="3800" dirty="0">
              <a:solidFill>
                <a:schemeClr val="bg1"/>
              </a:solidFill>
              <a:latin typeface="Calibri" pitchFamily="34" charset="0"/>
            </a:endParaRPr>
          </a:p>
        </p:txBody>
      </p:sp>
      <p:sp>
        <p:nvSpPr>
          <p:cNvPr id="6" name="Заголовок 1"/>
          <p:cNvSpPr txBox="1">
            <a:spLocks/>
          </p:cNvSpPr>
          <p:nvPr/>
        </p:nvSpPr>
        <p:spPr>
          <a:xfrm>
            <a:off x="1547664" y="893167"/>
            <a:ext cx="2803848" cy="742479"/>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900" dirty="0">
              <a:solidFill>
                <a:schemeClr val="bg1"/>
              </a:solidFill>
              <a:latin typeface="Philosopher" pitchFamily="2" charset="-52"/>
            </a:endParaRPr>
          </a:p>
        </p:txBody>
      </p:sp>
    </p:spTree>
    <p:extLst>
      <p:ext uri="{BB962C8B-B14F-4D97-AF65-F5344CB8AC3E}">
        <p14:creationId xmlns:p14="http://schemas.microsoft.com/office/powerpoint/2010/main" val="307688204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07096" y="1415168"/>
            <a:ext cx="5117032" cy="3172805"/>
          </a:xfrm>
        </p:spPr>
        <p:txBody>
          <a:bodyPr anchor="t">
            <a:noAutofit/>
          </a:bodyPr>
          <a:lstStyle/>
          <a:p>
            <a:pPr lvl="0" algn="l" defTabSz="913932"/>
            <a:r>
              <a:rPr lang="ru-RU" sz="1100" b="1" spc="4" dirty="0" smtClean="0">
                <a:solidFill>
                  <a:schemeClr val="bg1"/>
                </a:solidFill>
                <a:latin typeface="Century Gothic" pitchFamily="34" charset="0"/>
                <a:cs typeface="Calibri"/>
              </a:rPr>
              <a:t/>
            </a:r>
            <a:br>
              <a:rPr lang="ru-RU" sz="1100" b="1" spc="4" dirty="0" smtClean="0">
                <a:solidFill>
                  <a:schemeClr val="bg1"/>
                </a:solidFill>
                <a:latin typeface="Century Gothic" pitchFamily="34" charset="0"/>
                <a:cs typeface="Calibri"/>
              </a:rPr>
            </a:br>
            <a:r>
              <a:rPr lang="ru-RU" sz="1200" b="1" spc="4" dirty="0">
                <a:solidFill>
                  <a:schemeClr val="bg1"/>
                </a:solidFill>
                <a:latin typeface="Philosopher" panose="00000500000000000000" pitchFamily="2" charset="-52"/>
                <a:cs typeface="Calibri"/>
              </a:rPr>
              <a:t>бюджетный процесс </a:t>
            </a:r>
            <a:r>
              <a:rPr lang="ru-RU" sz="1200" spc="4" dirty="0">
                <a:solidFill>
                  <a:schemeClr val="bg1"/>
                </a:solidFill>
                <a:latin typeface="Philosopher" panose="00000500000000000000" pitchFamily="2" charset="-52"/>
                <a:cs typeface="Calibri"/>
              </a:rPr>
              <a:t>- регламентируемая законодательством Российской Федерации деятельность органов местного самоуправления и иных участников бюджетного процесса по составлению и рассмотрению проектов бюджета, утверждению и исполнению бюджета, контролю за его исполнением, осуществлению бюджетного учета, составлению, внешней проверке, рассмотрению и утверждению бюджетной </a:t>
            </a:r>
            <a:r>
              <a:rPr lang="ru-RU" sz="1200" spc="4" dirty="0" smtClean="0">
                <a:solidFill>
                  <a:schemeClr val="bg1"/>
                </a:solidFill>
                <a:latin typeface="Philosopher" panose="00000500000000000000" pitchFamily="2" charset="-52"/>
                <a:cs typeface="Calibri"/>
              </a:rPr>
              <a:t>отчетности;</a:t>
            </a:r>
            <a:r>
              <a:rPr lang="ru-RU" sz="1200" spc="4" dirty="0">
                <a:solidFill>
                  <a:schemeClr val="bg1"/>
                </a:solidFill>
                <a:latin typeface="Philosopher" panose="00000500000000000000" pitchFamily="2" charset="-52"/>
                <a:cs typeface="Calibri"/>
              </a:rPr>
              <a:t/>
            </a:r>
            <a:br>
              <a:rPr lang="ru-RU" sz="1200" spc="4" dirty="0">
                <a:solidFill>
                  <a:schemeClr val="bg1"/>
                </a:solidFill>
                <a:latin typeface="Philosopher" panose="00000500000000000000" pitchFamily="2" charset="-52"/>
                <a:cs typeface="Calibri"/>
              </a:rPr>
            </a:br>
            <a:r>
              <a:rPr lang="ru-RU" sz="1200" spc="4" dirty="0">
                <a:solidFill>
                  <a:schemeClr val="bg1"/>
                </a:solidFill>
                <a:latin typeface="Philosopher" panose="00000500000000000000" pitchFamily="2" charset="-52"/>
                <a:cs typeface="Calibri"/>
              </a:rPr>
              <a:t/>
            </a:r>
            <a:br>
              <a:rPr lang="ru-RU" sz="1200" spc="4" dirty="0">
                <a:solidFill>
                  <a:schemeClr val="bg1"/>
                </a:solidFill>
                <a:latin typeface="Philosopher" panose="00000500000000000000" pitchFamily="2" charset="-52"/>
                <a:cs typeface="Calibri"/>
              </a:rPr>
            </a:br>
            <a:r>
              <a:rPr lang="ru-RU" sz="1200" b="1" spc="4" dirty="0">
                <a:solidFill>
                  <a:schemeClr val="bg1"/>
                </a:solidFill>
                <a:latin typeface="Philosopher" panose="00000500000000000000" pitchFamily="2" charset="-52"/>
                <a:cs typeface="Calibri"/>
              </a:rPr>
              <a:t>межбюджетные трансферты </a:t>
            </a:r>
            <a:r>
              <a:rPr lang="ru-RU" sz="1200" spc="4" dirty="0">
                <a:solidFill>
                  <a:schemeClr val="bg1"/>
                </a:solidFill>
                <a:latin typeface="Philosopher" panose="00000500000000000000" pitchFamily="2" charset="-52"/>
                <a:cs typeface="Calibri"/>
              </a:rPr>
              <a:t>- средства, предоставляемые одним бюджетом бюджетной системы Российской Федерации другому бюджету бюджетной системы Российской Федерации; </a:t>
            </a:r>
            <a:br>
              <a:rPr lang="ru-RU" sz="1200" spc="4" dirty="0">
                <a:solidFill>
                  <a:schemeClr val="bg1"/>
                </a:solidFill>
                <a:latin typeface="Philosopher" panose="00000500000000000000" pitchFamily="2" charset="-52"/>
                <a:cs typeface="Calibri"/>
              </a:rPr>
            </a:br>
            <a:r>
              <a:rPr lang="ru-RU" sz="1200" spc="4" dirty="0">
                <a:solidFill>
                  <a:schemeClr val="bg1"/>
                </a:solidFill>
                <a:latin typeface="Philosopher" panose="00000500000000000000" pitchFamily="2" charset="-52"/>
                <a:cs typeface="Calibri"/>
              </a:rPr>
              <a:t/>
            </a:r>
            <a:br>
              <a:rPr lang="ru-RU" sz="1200" spc="4" dirty="0">
                <a:solidFill>
                  <a:schemeClr val="bg1"/>
                </a:solidFill>
                <a:latin typeface="Philosopher" panose="00000500000000000000" pitchFamily="2" charset="-52"/>
                <a:cs typeface="Calibri"/>
              </a:rPr>
            </a:br>
            <a:r>
              <a:rPr lang="ru-RU" sz="1200" b="1" spc="4" dirty="0">
                <a:solidFill>
                  <a:schemeClr val="bg1"/>
                </a:solidFill>
                <a:latin typeface="Philosopher" panose="00000500000000000000" pitchFamily="2" charset="-52"/>
                <a:cs typeface="Calibri"/>
              </a:rPr>
              <a:t>бюджетные ассигнования </a:t>
            </a:r>
            <a:r>
              <a:rPr lang="ru-RU" sz="1200" spc="4" dirty="0">
                <a:solidFill>
                  <a:schemeClr val="bg1"/>
                </a:solidFill>
                <a:latin typeface="Philosopher" panose="00000500000000000000" pitchFamily="2" charset="-52"/>
                <a:cs typeface="Calibri"/>
              </a:rPr>
              <a:t>- предельные объемы денежных средств, предусмотренных в соответствующем финансовом году для исполнения бюджетных обязательств;</a:t>
            </a:r>
            <a:br>
              <a:rPr lang="ru-RU" sz="1200" spc="4" dirty="0">
                <a:solidFill>
                  <a:schemeClr val="bg1"/>
                </a:solidFill>
                <a:latin typeface="Philosopher" panose="00000500000000000000" pitchFamily="2" charset="-52"/>
                <a:cs typeface="Calibri"/>
              </a:rPr>
            </a:br>
            <a:r>
              <a:rPr lang="ru-RU" sz="1100" spc="4" dirty="0">
                <a:solidFill>
                  <a:schemeClr val="bg1"/>
                </a:solidFill>
                <a:latin typeface="Century Gothic" pitchFamily="34" charset="0"/>
                <a:cs typeface="Calibri"/>
              </a:rPr>
              <a:t/>
            </a:r>
            <a:br>
              <a:rPr lang="ru-RU" sz="1100" spc="4" dirty="0">
                <a:solidFill>
                  <a:schemeClr val="bg1"/>
                </a:solidFill>
                <a:latin typeface="Century Gothic" pitchFamily="34" charset="0"/>
                <a:cs typeface="Calibri"/>
              </a:rPr>
            </a:br>
            <a:endParaRPr lang="ru-RU" sz="1100" dirty="0">
              <a:solidFill>
                <a:schemeClr val="bg1"/>
              </a:solidFill>
            </a:endParaRPr>
          </a:p>
        </p:txBody>
      </p:sp>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7096" y="389111"/>
            <a:ext cx="821407" cy="1026058"/>
          </a:xfrm>
          <a:prstGeom prst="rect">
            <a:avLst/>
          </a:prstGeom>
          <a:noFill/>
          <a:extLst>
            <a:ext uri="{909E8E84-426E-40DD-AFC4-6F175D3DCCD1}">
              <a14:hiddenFill xmlns:a14="http://schemas.microsoft.com/office/drawing/2010/main">
                <a:solidFill>
                  <a:srgbClr val="FFFFFF"/>
                </a:solidFill>
              </a14:hiddenFill>
            </a:ext>
          </a:extLst>
        </p:spPr>
      </p:pic>
      <p:sp>
        <p:nvSpPr>
          <p:cNvPr id="5" name="Заголовок 1"/>
          <p:cNvSpPr txBox="1">
            <a:spLocks/>
          </p:cNvSpPr>
          <p:nvPr/>
        </p:nvSpPr>
        <p:spPr>
          <a:xfrm>
            <a:off x="1547664" y="222696"/>
            <a:ext cx="2803848" cy="742479"/>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ru-RU" sz="4000" b="1" dirty="0" smtClean="0">
                <a:solidFill>
                  <a:prstClr val="white"/>
                </a:solidFill>
                <a:latin typeface="Philosopher" panose="00000500000000000000" pitchFamily="2" charset="-52"/>
                <a:cs typeface="Calibri" pitchFamily="34" charset="0"/>
              </a:rPr>
              <a:t>Глоссарий</a:t>
            </a:r>
            <a:endParaRPr lang="ru-RU" sz="4000" b="1" dirty="0">
              <a:solidFill>
                <a:prstClr val="white"/>
              </a:solidFill>
              <a:latin typeface="Philosopher" panose="00000500000000000000" pitchFamily="2" charset="-52"/>
              <a:cs typeface="Calibri" pitchFamily="34" charset="0"/>
            </a:endParaRPr>
          </a:p>
          <a:p>
            <a:pPr algn="l"/>
            <a:endParaRPr lang="ru-RU" sz="3800" dirty="0">
              <a:solidFill>
                <a:schemeClr val="bg1"/>
              </a:solidFill>
              <a:latin typeface="Calibri" pitchFamily="34" charset="0"/>
            </a:endParaRPr>
          </a:p>
        </p:txBody>
      </p:sp>
      <p:sp>
        <p:nvSpPr>
          <p:cNvPr id="6" name="Заголовок 1"/>
          <p:cNvSpPr txBox="1">
            <a:spLocks/>
          </p:cNvSpPr>
          <p:nvPr/>
        </p:nvSpPr>
        <p:spPr>
          <a:xfrm>
            <a:off x="1547664" y="893167"/>
            <a:ext cx="2803848" cy="742479"/>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900" dirty="0">
              <a:solidFill>
                <a:schemeClr val="bg1"/>
              </a:solidFill>
              <a:latin typeface="Philosopher" pitchFamily="2" charset="-52"/>
            </a:endParaRPr>
          </a:p>
        </p:txBody>
      </p:sp>
    </p:spTree>
    <p:extLst>
      <p:ext uri="{BB962C8B-B14F-4D97-AF65-F5344CB8AC3E}">
        <p14:creationId xmlns:p14="http://schemas.microsoft.com/office/powerpoint/2010/main" val="238896795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07096" y="1491630"/>
            <a:ext cx="4973016" cy="3096344"/>
          </a:xfrm>
        </p:spPr>
        <p:txBody>
          <a:bodyPr anchor="t">
            <a:noAutofit/>
          </a:bodyPr>
          <a:lstStyle/>
          <a:p>
            <a:pPr lvl="0" algn="l" defTabSz="913932"/>
            <a:r>
              <a:rPr lang="ru-RU" sz="1100" b="1" spc="4" dirty="0" smtClean="0">
                <a:solidFill>
                  <a:schemeClr val="bg1"/>
                </a:solidFill>
                <a:latin typeface="Century Gothic" pitchFamily="34" charset="0"/>
                <a:cs typeface="Calibri"/>
              </a:rPr>
              <a:t/>
            </a:r>
            <a:br>
              <a:rPr lang="ru-RU" sz="1100" b="1" spc="4" dirty="0" smtClean="0">
                <a:solidFill>
                  <a:schemeClr val="bg1"/>
                </a:solidFill>
                <a:latin typeface="Century Gothic" pitchFamily="34" charset="0"/>
                <a:cs typeface="Calibri"/>
              </a:rPr>
            </a:br>
            <a:r>
              <a:rPr lang="ru-RU" sz="1100" b="1" spc="4" dirty="0" smtClean="0">
                <a:solidFill>
                  <a:schemeClr val="bg1"/>
                </a:solidFill>
                <a:latin typeface="Century Gothic" pitchFamily="34" charset="0"/>
                <a:cs typeface="Calibri"/>
              </a:rPr>
              <a:t/>
            </a:r>
            <a:br>
              <a:rPr lang="ru-RU" sz="1100" b="1" spc="4" dirty="0" smtClean="0">
                <a:solidFill>
                  <a:schemeClr val="bg1"/>
                </a:solidFill>
                <a:latin typeface="Century Gothic" pitchFamily="34" charset="0"/>
                <a:cs typeface="Calibri"/>
              </a:rPr>
            </a:br>
            <a:r>
              <a:rPr lang="ru-RU" sz="1200" b="1" spc="4" dirty="0" smtClean="0">
                <a:solidFill>
                  <a:schemeClr val="bg1"/>
                </a:solidFill>
                <a:latin typeface="Philosopher" panose="00000500000000000000" pitchFamily="2" charset="-52"/>
                <a:cs typeface="Calibri"/>
              </a:rPr>
              <a:t>текущий </a:t>
            </a:r>
            <a:r>
              <a:rPr lang="ru-RU" sz="1200" b="1" spc="4" dirty="0">
                <a:solidFill>
                  <a:schemeClr val="bg1"/>
                </a:solidFill>
                <a:latin typeface="Philosopher" panose="00000500000000000000" pitchFamily="2" charset="-52"/>
                <a:cs typeface="Calibri"/>
              </a:rPr>
              <a:t>финансовый год </a:t>
            </a:r>
            <a:r>
              <a:rPr lang="ru-RU" sz="1200" spc="4" dirty="0">
                <a:solidFill>
                  <a:schemeClr val="bg1"/>
                </a:solidFill>
                <a:latin typeface="Philosopher" panose="00000500000000000000" pitchFamily="2" charset="-52"/>
                <a:cs typeface="Calibri"/>
              </a:rPr>
              <a:t>- год, в котором осуществляется исполнение бюджета, составление и рассмотрение проекта бюджета на очередной финансовый год и плановый период; </a:t>
            </a:r>
            <a:br>
              <a:rPr lang="ru-RU" sz="1200" spc="4" dirty="0">
                <a:solidFill>
                  <a:schemeClr val="bg1"/>
                </a:solidFill>
                <a:latin typeface="Philosopher" panose="00000500000000000000" pitchFamily="2" charset="-52"/>
                <a:cs typeface="Calibri"/>
              </a:rPr>
            </a:br>
            <a:r>
              <a:rPr lang="ru-RU" sz="1200" spc="4" dirty="0">
                <a:solidFill>
                  <a:schemeClr val="bg1"/>
                </a:solidFill>
                <a:latin typeface="Philosopher" panose="00000500000000000000" pitchFamily="2" charset="-52"/>
                <a:cs typeface="Calibri"/>
              </a:rPr>
              <a:t/>
            </a:r>
            <a:br>
              <a:rPr lang="ru-RU" sz="1200" spc="4" dirty="0">
                <a:solidFill>
                  <a:schemeClr val="bg1"/>
                </a:solidFill>
                <a:latin typeface="Philosopher" panose="00000500000000000000" pitchFamily="2" charset="-52"/>
                <a:cs typeface="Calibri"/>
              </a:rPr>
            </a:br>
            <a:r>
              <a:rPr lang="ru-RU" sz="1200" b="1" spc="4" dirty="0">
                <a:solidFill>
                  <a:schemeClr val="bg1"/>
                </a:solidFill>
                <a:latin typeface="Philosopher" panose="00000500000000000000" pitchFamily="2" charset="-52"/>
                <a:cs typeface="Calibri"/>
              </a:rPr>
              <a:t>очередной финансовый год </a:t>
            </a:r>
            <a:r>
              <a:rPr lang="ru-RU" sz="1200" spc="4" dirty="0">
                <a:solidFill>
                  <a:schemeClr val="bg1"/>
                </a:solidFill>
                <a:latin typeface="Philosopher" panose="00000500000000000000" pitchFamily="2" charset="-52"/>
                <a:cs typeface="Calibri"/>
              </a:rPr>
              <a:t>- год, следующий за текущим финансовым годом;</a:t>
            </a:r>
            <a:br>
              <a:rPr lang="ru-RU" sz="1200" spc="4" dirty="0">
                <a:solidFill>
                  <a:schemeClr val="bg1"/>
                </a:solidFill>
                <a:latin typeface="Philosopher" panose="00000500000000000000" pitchFamily="2" charset="-52"/>
                <a:cs typeface="Calibri"/>
              </a:rPr>
            </a:br>
            <a:r>
              <a:rPr lang="ru-RU" sz="1200" spc="4" dirty="0">
                <a:solidFill>
                  <a:schemeClr val="bg1"/>
                </a:solidFill>
                <a:latin typeface="Philosopher" panose="00000500000000000000" pitchFamily="2" charset="-52"/>
                <a:cs typeface="Calibri"/>
              </a:rPr>
              <a:t/>
            </a:r>
            <a:br>
              <a:rPr lang="ru-RU" sz="1200" spc="4" dirty="0">
                <a:solidFill>
                  <a:schemeClr val="bg1"/>
                </a:solidFill>
                <a:latin typeface="Philosopher" panose="00000500000000000000" pitchFamily="2" charset="-52"/>
                <a:cs typeface="Calibri"/>
              </a:rPr>
            </a:br>
            <a:r>
              <a:rPr lang="ru-RU" sz="1200" b="1" spc="4" dirty="0">
                <a:solidFill>
                  <a:schemeClr val="bg1"/>
                </a:solidFill>
                <a:latin typeface="Philosopher" panose="00000500000000000000" pitchFamily="2" charset="-52"/>
                <a:cs typeface="Calibri"/>
              </a:rPr>
              <a:t>плановый период </a:t>
            </a:r>
            <a:r>
              <a:rPr lang="ru-RU" sz="1200" spc="4" dirty="0">
                <a:solidFill>
                  <a:schemeClr val="bg1"/>
                </a:solidFill>
                <a:latin typeface="Philosopher" panose="00000500000000000000" pitchFamily="2" charset="-52"/>
                <a:cs typeface="Calibri"/>
              </a:rPr>
              <a:t>- два финансовых года, следующие за очередным финансовым годом;</a:t>
            </a:r>
            <a:br>
              <a:rPr lang="ru-RU" sz="1200" spc="4" dirty="0">
                <a:solidFill>
                  <a:schemeClr val="bg1"/>
                </a:solidFill>
                <a:latin typeface="Philosopher" panose="00000500000000000000" pitchFamily="2" charset="-52"/>
                <a:cs typeface="Calibri"/>
              </a:rPr>
            </a:br>
            <a:r>
              <a:rPr lang="ru-RU" sz="1200" spc="4" dirty="0">
                <a:solidFill>
                  <a:schemeClr val="bg1"/>
                </a:solidFill>
                <a:latin typeface="Philosopher" panose="00000500000000000000" pitchFamily="2" charset="-52"/>
                <a:cs typeface="Calibri"/>
              </a:rPr>
              <a:t/>
            </a:r>
            <a:br>
              <a:rPr lang="ru-RU" sz="1200" spc="4" dirty="0">
                <a:solidFill>
                  <a:schemeClr val="bg1"/>
                </a:solidFill>
                <a:latin typeface="Philosopher" panose="00000500000000000000" pitchFamily="2" charset="-52"/>
                <a:cs typeface="Calibri"/>
              </a:rPr>
            </a:br>
            <a:r>
              <a:rPr lang="ru-RU" sz="1200" b="1" spc="4" dirty="0">
                <a:solidFill>
                  <a:schemeClr val="bg1"/>
                </a:solidFill>
                <a:latin typeface="Philosopher" panose="00000500000000000000" pitchFamily="2" charset="-52"/>
                <a:cs typeface="Calibri"/>
              </a:rPr>
              <a:t>отчетный финансовый год</a:t>
            </a:r>
            <a:r>
              <a:rPr lang="ru-RU" sz="1200" spc="4" dirty="0">
                <a:solidFill>
                  <a:schemeClr val="bg1"/>
                </a:solidFill>
                <a:latin typeface="Philosopher" panose="00000500000000000000" pitchFamily="2" charset="-52"/>
                <a:cs typeface="Calibri"/>
              </a:rPr>
              <a:t> - год, предшествующий текущему финансовому году.</a:t>
            </a:r>
            <a:r>
              <a:rPr lang="ru-RU" sz="1200" spc="4" dirty="0">
                <a:solidFill>
                  <a:srgbClr val="364650"/>
                </a:solidFill>
                <a:latin typeface="Philosopher" panose="00000500000000000000" pitchFamily="2" charset="-52"/>
                <a:cs typeface="Calibri"/>
              </a:rPr>
              <a:t/>
            </a:r>
            <a:br>
              <a:rPr lang="ru-RU" sz="1200" spc="4" dirty="0">
                <a:solidFill>
                  <a:srgbClr val="364650"/>
                </a:solidFill>
                <a:latin typeface="Philosopher" panose="00000500000000000000" pitchFamily="2" charset="-52"/>
                <a:cs typeface="Calibri"/>
              </a:rPr>
            </a:br>
            <a:endParaRPr lang="ru-RU" sz="1200" spc="4" dirty="0">
              <a:solidFill>
                <a:srgbClr val="364650"/>
              </a:solidFill>
              <a:latin typeface="Philosopher" panose="00000500000000000000" pitchFamily="2" charset="-52"/>
              <a:cs typeface="Calibri"/>
            </a:endParaRPr>
          </a:p>
        </p:txBody>
      </p:sp>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7096" y="389111"/>
            <a:ext cx="821407" cy="1026058"/>
          </a:xfrm>
          <a:prstGeom prst="rect">
            <a:avLst/>
          </a:prstGeom>
          <a:noFill/>
          <a:extLst>
            <a:ext uri="{909E8E84-426E-40DD-AFC4-6F175D3DCCD1}">
              <a14:hiddenFill xmlns:a14="http://schemas.microsoft.com/office/drawing/2010/main">
                <a:solidFill>
                  <a:srgbClr val="FFFFFF"/>
                </a:solidFill>
              </a14:hiddenFill>
            </a:ext>
          </a:extLst>
        </p:spPr>
      </p:pic>
      <p:sp>
        <p:nvSpPr>
          <p:cNvPr id="5" name="Заголовок 1"/>
          <p:cNvSpPr txBox="1">
            <a:spLocks/>
          </p:cNvSpPr>
          <p:nvPr/>
        </p:nvSpPr>
        <p:spPr>
          <a:xfrm>
            <a:off x="1547664" y="222696"/>
            <a:ext cx="2803848" cy="742479"/>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ru-RU" sz="4000" b="1" dirty="0" smtClean="0">
                <a:solidFill>
                  <a:prstClr val="white"/>
                </a:solidFill>
                <a:latin typeface="Philosopher" panose="00000500000000000000" pitchFamily="2" charset="-52"/>
                <a:cs typeface="Calibri" pitchFamily="34" charset="0"/>
              </a:rPr>
              <a:t>Глоссарий</a:t>
            </a:r>
            <a:endParaRPr lang="ru-RU" sz="4000" b="1" dirty="0">
              <a:solidFill>
                <a:prstClr val="white"/>
              </a:solidFill>
              <a:latin typeface="Philosopher" panose="00000500000000000000" pitchFamily="2" charset="-52"/>
              <a:cs typeface="Calibri" pitchFamily="34" charset="0"/>
            </a:endParaRPr>
          </a:p>
          <a:p>
            <a:pPr algn="l"/>
            <a:endParaRPr lang="ru-RU" sz="3800" dirty="0">
              <a:solidFill>
                <a:schemeClr val="bg1"/>
              </a:solidFill>
              <a:latin typeface="Calibri" pitchFamily="34" charset="0"/>
            </a:endParaRPr>
          </a:p>
        </p:txBody>
      </p:sp>
      <p:sp>
        <p:nvSpPr>
          <p:cNvPr id="6" name="Заголовок 1"/>
          <p:cNvSpPr txBox="1">
            <a:spLocks/>
          </p:cNvSpPr>
          <p:nvPr/>
        </p:nvSpPr>
        <p:spPr>
          <a:xfrm>
            <a:off x="1547664" y="893167"/>
            <a:ext cx="2803848" cy="742479"/>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900" dirty="0">
              <a:solidFill>
                <a:schemeClr val="bg1"/>
              </a:solidFill>
              <a:latin typeface="Philosopher" pitchFamily="2" charset="-52"/>
            </a:endParaRPr>
          </a:p>
        </p:txBody>
      </p:sp>
    </p:spTree>
    <p:extLst>
      <p:ext uri="{BB962C8B-B14F-4D97-AF65-F5344CB8AC3E}">
        <p14:creationId xmlns:p14="http://schemas.microsoft.com/office/powerpoint/2010/main" val="148933107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07096" y="1347614"/>
            <a:ext cx="5333056" cy="2880320"/>
          </a:xfrm>
        </p:spPr>
        <p:txBody>
          <a:bodyPr anchor="t">
            <a:noAutofit/>
          </a:bodyPr>
          <a:lstStyle/>
          <a:p>
            <a:pPr lvl="0"/>
            <a:r>
              <a:rPr lang="ru-RU" sz="1100" b="1" spc="4" dirty="0" smtClean="0">
                <a:solidFill>
                  <a:schemeClr val="bg1"/>
                </a:solidFill>
                <a:latin typeface="Century Gothic" pitchFamily="34" charset="0"/>
                <a:cs typeface="Calibri"/>
              </a:rPr>
              <a:t/>
            </a:r>
            <a:br>
              <a:rPr lang="ru-RU" sz="1100" b="1" spc="4" dirty="0" smtClean="0">
                <a:solidFill>
                  <a:schemeClr val="bg1"/>
                </a:solidFill>
                <a:latin typeface="Century Gothic" pitchFamily="34" charset="0"/>
                <a:cs typeface="Calibri"/>
              </a:rPr>
            </a:br>
            <a:r>
              <a:rPr lang="ru-RU" altLang="ru-RU" sz="1200" b="1" spc="4" dirty="0">
                <a:solidFill>
                  <a:schemeClr val="bg1"/>
                </a:solidFill>
                <a:latin typeface="Philosopher" panose="00000500000000000000" pitchFamily="2" charset="-52"/>
                <a:cs typeface="Calibri"/>
              </a:rPr>
              <a:t>Адрес: Городской округ Подольск, ул. Кирова, д. 5</a:t>
            </a:r>
            <a:br>
              <a:rPr lang="ru-RU" altLang="ru-RU" sz="1200" b="1" spc="4" dirty="0">
                <a:solidFill>
                  <a:schemeClr val="bg1"/>
                </a:solidFill>
                <a:latin typeface="Philosopher" panose="00000500000000000000" pitchFamily="2" charset="-52"/>
                <a:cs typeface="Calibri"/>
              </a:rPr>
            </a:br>
            <a:r>
              <a:rPr lang="ru-RU" altLang="ru-RU" sz="1200" b="1" spc="4" dirty="0">
                <a:solidFill>
                  <a:schemeClr val="bg1"/>
                </a:solidFill>
                <a:latin typeface="Philosopher" panose="00000500000000000000" pitchFamily="2" charset="-52"/>
                <a:cs typeface="Calibri"/>
              </a:rPr>
              <a:t/>
            </a:r>
            <a:br>
              <a:rPr lang="ru-RU" altLang="ru-RU" sz="1200" b="1" spc="4" dirty="0">
                <a:solidFill>
                  <a:schemeClr val="bg1"/>
                </a:solidFill>
                <a:latin typeface="Philosopher" panose="00000500000000000000" pitchFamily="2" charset="-52"/>
                <a:cs typeface="Calibri"/>
              </a:rPr>
            </a:br>
            <a:r>
              <a:rPr lang="ru-RU" altLang="ru-RU" sz="1200" b="1" spc="4" dirty="0">
                <a:solidFill>
                  <a:schemeClr val="bg1"/>
                </a:solidFill>
                <a:latin typeface="Philosopher" panose="00000500000000000000" pitchFamily="2" charset="-52"/>
                <a:cs typeface="Calibri"/>
              </a:rPr>
              <a:t>Часы работы: понедельник-четверг с 9-00 до 18-00, пятница с 9-00 до 17-00, </a:t>
            </a:r>
            <a:br>
              <a:rPr lang="ru-RU" altLang="ru-RU" sz="1200" b="1" spc="4" dirty="0">
                <a:solidFill>
                  <a:schemeClr val="bg1"/>
                </a:solidFill>
                <a:latin typeface="Philosopher" panose="00000500000000000000" pitchFamily="2" charset="-52"/>
                <a:cs typeface="Calibri"/>
              </a:rPr>
            </a:br>
            <a:r>
              <a:rPr lang="ru-RU" altLang="ru-RU" sz="1200" b="1" spc="4" dirty="0">
                <a:solidFill>
                  <a:schemeClr val="bg1"/>
                </a:solidFill>
                <a:latin typeface="Philosopher" panose="00000500000000000000" pitchFamily="2" charset="-52"/>
                <a:cs typeface="Calibri"/>
              </a:rPr>
              <a:t>обед с 13-00 до 13-48</a:t>
            </a:r>
            <a:br>
              <a:rPr lang="ru-RU" altLang="ru-RU" sz="1200" b="1" spc="4" dirty="0">
                <a:solidFill>
                  <a:schemeClr val="bg1"/>
                </a:solidFill>
                <a:latin typeface="Philosopher" panose="00000500000000000000" pitchFamily="2" charset="-52"/>
                <a:cs typeface="Calibri"/>
              </a:rPr>
            </a:br>
            <a:r>
              <a:rPr lang="ru-RU" altLang="ru-RU" sz="1200" b="1" spc="4" dirty="0">
                <a:solidFill>
                  <a:schemeClr val="bg1"/>
                </a:solidFill>
                <a:latin typeface="Philosopher" panose="00000500000000000000" pitchFamily="2" charset="-52"/>
                <a:cs typeface="Calibri"/>
              </a:rPr>
              <a:t/>
            </a:r>
            <a:br>
              <a:rPr lang="ru-RU" altLang="ru-RU" sz="1200" b="1" spc="4" dirty="0">
                <a:solidFill>
                  <a:schemeClr val="bg1"/>
                </a:solidFill>
                <a:latin typeface="Philosopher" panose="00000500000000000000" pitchFamily="2" charset="-52"/>
                <a:cs typeface="Calibri"/>
              </a:rPr>
            </a:br>
            <a:r>
              <a:rPr lang="ru-RU" altLang="ru-RU" sz="1200" b="1" spc="4" dirty="0">
                <a:solidFill>
                  <a:schemeClr val="bg1"/>
                </a:solidFill>
                <a:latin typeface="Philosopher" panose="00000500000000000000" pitchFamily="2" charset="-52"/>
                <a:cs typeface="Calibri"/>
              </a:rPr>
              <a:t>Председатель Комитета: </a:t>
            </a:r>
            <a:r>
              <a:rPr lang="ru-RU" altLang="ru-RU" sz="1200" b="1" spc="4" dirty="0" err="1">
                <a:solidFill>
                  <a:schemeClr val="bg1"/>
                </a:solidFill>
                <a:latin typeface="Philosopher" panose="00000500000000000000" pitchFamily="2" charset="-52"/>
                <a:cs typeface="Calibri"/>
              </a:rPr>
              <a:t>Коткова</a:t>
            </a:r>
            <a:r>
              <a:rPr lang="ru-RU" altLang="ru-RU" sz="1200" b="1" spc="4" dirty="0">
                <a:solidFill>
                  <a:schemeClr val="bg1"/>
                </a:solidFill>
                <a:latin typeface="Philosopher" panose="00000500000000000000" pitchFamily="2" charset="-52"/>
                <a:cs typeface="Calibri"/>
              </a:rPr>
              <a:t> Светлана Николаевна</a:t>
            </a:r>
            <a:br>
              <a:rPr lang="ru-RU" altLang="ru-RU" sz="1200" b="1" spc="4" dirty="0">
                <a:solidFill>
                  <a:schemeClr val="bg1"/>
                </a:solidFill>
                <a:latin typeface="Philosopher" panose="00000500000000000000" pitchFamily="2" charset="-52"/>
                <a:cs typeface="Calibri"/>
              </a:rPr>
            </a:br>
            <a:r>
              <a:rPr lang="ru-RU" altLang="ru-RU" sz="1200" b="1" spc="4" dirty="0">
                <a:solidFill>
                  <a:schemeClr val="bg1"/>
                </a:solidFill>
                <a:latin typeface="Philosopher" panose="00000500000000000000" pitchFamily="2" charset="-52"/>
                <a:cs typeface="Calibri"/>
              </a:rPr>
              <a:t/>
            </a:r>
            <a:br>
              <a:rPr lang="ru-RU" altLang="ru-RU" sz="1200" b="1" spc="4" dirty="0">
                <a:solidFill>
                  <a:schemeClr val="bg1"/>
                </a:solidFill>
                <a:latin typeface="Philosopher" panose="00000500000000000000" pitchFamily="2" charset="-52"/>
                <a:cs typeface="Calibri"/>
              </a:rPr>
            </a:br>
            <a:r>
              <a:rPr lang="ru-RU" altLang="ru-RU" sz="1200" b="1" spc="4" dirty="0">
                <a:solidFill>
                  <a:schemeClr val="bg1"/>
                </a:solidFill>
                <a:latin typeface="Philosopher" panose="00000500000000000000" pitchFamily="2" charset="-52"/>
                <a:cs typeface="Calibri"/>
              </a:rPr>
              <a:t>График личного приема: второй вторник каждого месяца с 16-00 до 18-00 без предварительной записи</a:t>
            </a:r>
            <a:br>
              <a:rPr lang="ru-RU" altLang="ru-RU" sz="1200" b="1" spc="4" dirty="0">
                <a:solidFill>
                  <a:schemeClr val="bg1"/>
                </a:solidFill>
                <a:latin typeface="Philosopher" panose="00000500000000000000" pitchFamily="2" charset="-52"/>
                <a:cs typeface="Calibri"/>
              </a:rPr>
            </a:br>
            <a:r>
              <a:rPr lang="ru-RU" altLang="ru-RU" sz="1200" b="1" spc="4" dirty="0">
                <a:solidFill>
                  <a:schemeClr val="bg1"/>
                </a:solidFill>
                <a:latin typeface="Philosopher" panose="00000500000000000000" pitchFamily="2" charset="-52"/>
                <a:cs typeface="Calibri"/>
              </a:rPr>
              <a:t/>
            </a:r>
            <a:br>
              <a:rPr lang="ru-RU" altLang="ru-RU" sz="1200" b="1" spc="4" dirty="0">
                <a:solidFill>
                  <a:schemeClr val="bg1"/>
                </a:solidFill>
                <a:latin typeface="Philosopher" panose="00000500000000000000" pitchFamily="2" charset="-52"/>
                <a:cs typeface="Calibri"/>
              </a:rPr>
            </a:br>
            <a:r>
              <a:rPr lang="ru-RU" altLang="ru-RU" sz="1200" b="1" spc="4" dirty="0">
                <a:solidFill>
                  <a:schemeClr val="bg1"/>
                </a:solidFill>
                <a:latin typeface="Philosopher" panose="00000500000000000000" pitchFamily="2" charset="-52"/>
                <a:cs typeface="Calibri"/>
              </a:rPr>
              <a:t>Тел. 8 (4967) 69-99-43, факс: 8 (4967) 54-46-72</a:t>
            </a:r>
            <a:br>
              <a:rPr lang="ru-RU" altLang="ru-RU" sz="1200" b="1" spc="4" dirty="0">
                <a:solidFill>
                  <a:schemeClr val="bg1"/>
                </a:solidFill>
                <a:latin typeface="Philosopher" panose="00000500000000000000" pitchFamily="2" charset="-52"/>
                <a:cs typeface="Calibri"/>
              </a:rPr>
            </a:br>
            <a:r>
              <a:rPr lang="en-US" altLang="ru-RU" sz="1200" b="1" spc="4" dirty="0">
                <a:solidFill>
                  <a:schemeClr val="bg1"/>
                </a:solidFill>
                <a:latin typeface="Philosopher" panose="00000500000000000000" pitchFamily="2" charset="-52"/>
                <a:cs typeface="Calibri"/>
              </a:rPr>
              <a:t>E-mail: </a:t>
            </a:r>
            <a:r>
              <a:rPr lang="en-US" altLang="ru-RU" sz="1200" b="1" spc="4" dirty="0">
                <a:solidFill>
                  <a:schemeClr val="bg1"/>
                </a:solidFill>
                <a:latin typeface="Philosopher" panose="00000500000000000000" pitchFamily="2" charset="-52"/>
                <a:cs typeface="Calibri"/>
              </a:rPr>
              <a:t>pdls_pod-finupr@mosreg.ru</a:t>
            </a:r>
            <a:r>
              <a:rPr lang="ru-RU" altLang="ru-RU" sz="1200" b="1" spc="4" dirty="0">
                <a:solidFill>
                  <a:schemeClr val="bg1"/>
                </a:solidFill>
                <a:latin typeface="Philosopher" panose="00000500000000000000" pitchFamily="2" charset="-52"/>
                <a:cs typeface="Calibri"/>
              </a:rPr>
              <a:t/>
            </a:r>
            <a:br>
              <a:rPr lang="ru-RU" altLang="ru-RU" sz="1200" b="1" spc="4" dirty="0">
                <a:solidFill>
                  <a:schemeClr val="bg1"/>
                </a:solidFill>
                <a:latin typeface="Philosopher" panose="00000500000000000000" pitchFamily="2" charset="-52"/>
                <a:cs typeface="Calibri"/>
              </a:rPr>
            </a:br>
            <a:r>
              <a:rPr lang="en-US" altLang="ru-RU" sz="1200" b="1" spc="4" dirty="0">
                <a:solidFill>
                  <a:schemeClr val="bg1"/>
                </a:solidFill>
                <a:latin typeface="Philosopher" panose="00000500000000000000" pitchFamily="2" charset="-52"/>
                <a:cs typeface="Calibri"/>
              </a:rPr>
              <a:t>https://www.instagram.com/kfnp_podolsk/</a:t>
            </a:r>
            <a:r>
              <a:rPr lang="ru-RU" sz="1200" dirty="0">
                <a:solidFill>
                  <a:schemeClr val="bg1"/>
                </a:solidFill>
                <a:latin typeface="Philosopher" panose="00000500000000000000" pitchFamily="2" charset="-52"/>
              </a:rPr>
              <a:t/>
            </a:r>
            <a:br>
              <a:rPr lang="ru-RU" sz="1200" dirty="0">
                <a:solidFill>
                  <a:schemeClr val="bg1"/>
                </a:solidFill>
                <a:latin typeface="Philosopher" panose="00000500000000000000" pitchFamily="2" charset="-52"/>
              </a:rPr>
            </a:br>
            <a:endParaRPr lang="ru-RU" sz="1200" spc="4" dirty="0">
              <a:solidFill>
                <a:srgbClr val="364650"/>
              </a:solidFill>
              <a:latin typeface="Philosopher" panose="00000500000000000000" pitchFamily="2" charset="-52"/>
              <a:cs typeface="Calibri"/>
            </a:endParaRPr>
          </a:p>
        </p:txBody>
      </p:sp>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7096" y="389111"/>
            <a:ext cx="821407" cy="1026058"/>
          </a:xfrm>
          <a:prstGeom prst="rect">
            <a:avLst/>
          </a:prstGeom>
          <a:noFill/>
          <a:extLst>
            <a:ext uri="{909E8E84-426E-40DD-AFC4-6F175D3DCCD1}">
              <a14:hiddenFill xmlns:a14="http://schemas.microsoft.com/office/drawing/2010/main">
                <a:solidFill>
                  <a:srgbClr val="FFFFFF"/>
                </a:solidFill>
              </a14:hiddenFill>
            </a:ext>
          </a:extLst>
        </p:spPr>
      </p:pic>
      <p:sp>
        <p:nvSpPr>
          <p:cNvPr id="5" name="Заголовок 1"/>
          <p:cNvSpPr txBox="1">
            <a:spLocks/>
          </p:cNvSpPr>
          <p:nvPr/>
        </p:nvSpPr>
        <p:spPr>
          <a:xfrm>
            <a:off x="1547664" y="222696"/>
            <a:ext cx="7416824" cy="620861"/>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600" dirty="0">
              <a:solidFill>
                <a:schemeClr val="bg1"/>
              </a:solidFill>
              <a:latin typeface="Calibri" pitchFamily="34" charset="0"/>
            </a:endParaRPr>
          </a:p>
        </p:txBody>
      </p:sp>
      <p:sp>
        <p:nvSpPr>
          <p:cNvPr id="6" name="Заголовок 1"/>
          <p:cNvSpPr txBox="1">
            <a:spLocks/>
          </p:cNvSpPr>
          <p:nvPr/>
        </p:nvSpPr>
        <p:spPr>
          <a:xfrm>
            <a:off x="1561034" y="837647"/>
            <a:ext cx="2803848" cy="742479"/>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900" dirty="0">
              <a:solidFill>
                <a:schemeClr val="bg1"/>
              </a:solidFill>
              <a:latin typeface="Philosopher" pitchFamily="2" charset="-52"/>
            </a:endParaRPr>
          </a:p>
        </p:txBody>
      </p:sp>
      <p:sp>
        <p:nvSpPr>
          <p:cNvPr id="3" name="Прямоугольник 2"/>
          <p:cNvSpPr/>
          <p:nvPr/>
        </p:nvSpPr>
        <p:spPr>
          <a:xfrm>
            <a:off x="1547664" y="123478"/>
            <a:ext cx="7488832" cy="584775"/>
          </a:xfrm>
          <a:prstGeom prst="rect">
            <a:avLst/>
          </a:prstGeom>
        </p:spPr>
        <p:txBody>
          <a:bodyPr wrap="square">
            <a:spAutoFit/>
          </a:bodyPr>
          <a:lstStyle/>
          <a:p>
            <a:pPr marL="0" lvl="1" algn="ctr">
              <a:spcBef>
                <a:spcPct val="0"/>
              </a:spcBef>
              <a:defRPr/>
            </a:pPr>
            <a:r>
              <a:rPr lang="ru-RU" sz="1600" b="1" dirty="0">
                <a:solidFill>
                  <a:prstClr val="white"/>
                </a:solidFill>
                <a:latin typeface="Philosopher" panose="00000500000000000000" pitchFamily="2" charset="-52"/>
              </a:rPr>
              <a:t>Контактная информация Комитета по финансам и налоговой политике Администрации Городского округа Подольск</a:t>
            </a:r>
            <a:endParaRPr lang="ru-RU" sz="1600" b="1" dirty="0">
              <a:solidFill>
                <a:schemeClr val="bg1"/>
              </a:solidFill>
              <a:latin typeface="Philosopher" panose="00000500000000000000" pitchFamily="2" charset="-52"/>
            </a:endParaRPr>
          </a:p>
        </p:txBody>
      </p:sp>
    </p:spTree>
    <p:extLst>
      <p:ext uri="{BB962C8B-B14F-4D97-AF65-F5344CB8AC3E}">
        <p14:creationId xmlns:p14="http://schemas.microsoft.com/office/powerpoint/2010/main" val="6063811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43608" y="267495"/>
            <a:ext cx="7920880" cy="504056"/>
          </a:xfrm>
        </p:spPr>
        <p:txBody>
          <a:bodyPr anchor="t">
            <a:noAutofit/>
          </a:bodyPr>
          <a:lstStyle/>
          <a:p>
            <a:r>
              <a:rPr lang="ru-RU" sz="14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Объем и структура налоговых и неналоговых </a:t>
            </a:r>
            <a:r>
              <a:rPr lang="ru-RU" sz="14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доходов, </a:t>
            </a:r>
            <a:r>
              <a:rPr lang="ru-RU" sz="14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а также </a:t>
            </a:r>
            <a:r>
              <a:rPr lang="ru-RU" sz="14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межбюджетных трансфертов, поступающих </a:t>
            </a:r>
            <a:r>
              <a:rPr lang="ru-RU" sz="14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в бюджет Городского округа Подольск</a:t>
            </a:r>
          </a:p>
        </p:txBody>
      </p:sp>
      <p:graphicFrame>
        <p:nvGraphicFramePr>
          <p:cNvPr id="3" name="Таблица 2"/>
          <p:cNvGraphicFramePr>
            <a:graphicFrameLocks noGrp="1"/>
          </p:cNvGraphicFramePr>
          <p:nvPr>
            <p:extLst>
              <p:ext uri="{D42A27DB-BD31-4B8C-83A1-F6EECF244321}">
                <p14:modId xmlns:p14="http://schemas.microsoft.com/office/powerpoint/2010/main" val="3616166564"/>
              </p:ext>
            </p:extLst>
          </p:nvPr>
        </p:nvGraphicFramePr>
        <p:xfrm>
          <a:off x="179511" y="1024172"/>
          <a:ext cx="8784975" cy="3947615"/>
        </p:xfrm>
        <a:graphic>
          <a:graphicData uri="http://schemas.openxmlformats.org/drawingml/2006/table">
            <a:tbl>
              <a:tblPr/>
              <a:tblGrid>
                <a:gridCol w="803816"/>
                <a:gridCol w="4232865"/>
                <a:gridCol w="644194"/>
                <a:gridCol w="628515"/>
                <a:gridCol w="628515"/>
                <a:gridCol w="637068"/>
                <a:gridCol w="611414"/>
                <a:gridCol w="598588"/>
              </a:tblGrid>
              <a:tr h="78178">
                <a:tc rowSpan="3">
                  <a:txBody>
                    <a:bodyPr/>
                    <a:lstStyle/>
                    <a:p>
                      <a:pPr algn="ctr" fontAlgn="ctr"/>
                      <a:r>
                        <a:rPr lang="ru-RU" sz="500" b="1" i="0" u="none" strike="noStrike" dirty="0">
                          <a:solidFill>
                            <a:srgbClr val="000000"/>
                          </a:solidFill>
                          <a:effectLst/>
                          <a:latin typeface="Times New Roman"/>
                        </a:rPr>
                        <a:t>Код дохода</a:t>
                      </a:r>
                    </a:p>
                  </a:txBody>
                  <a:tcPr marL="2821" marR="2821" marT="2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rowSpan="3">
                  <a:txBody>
                    <a:bodyPr/>
                    <a:lstStyle/>
                    <a:p>
                      <a:pPr algn="ctr" fontAlgn="ctr"/>
                      <a:r>
                        <a:rPr lang="ru-RU" sz="500" b="1" i="0" u="none" strike="noStrike" dirty="0">
                          <a:solidFill>
                            <a:srgbClr val="000000"/>
                          </a:solidFill>
                          <a:effectLst/>
                          <a:latin typeface="Times New Roman"/>
                        </a:rPr>
                        <a:t>Наименование кода дохода</a:t>
                      </a:r>
                    </a:p>
                  </a:txBody>
                  <a:tcPr marL="2821" marR="2821" marT="2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gridSpan="6">
                  <a:txBody>
                    <a:bodyPr/>
                    <a:lstStyle/>
                    <a:p>
                      <a:pPr algn="ctr" fontAlgn="ctr"/>
                      <a:r>
                        <a:rPr lang="ru-RU" sz="500" b="1" i="0" u="none" strike="noStrike" dirty="0">
                          <a:solidFill>
                            <a:srgbClr val="000000"/>
                          </a:solidFill>
                          <a:effectLst/>
                          <a:latin typeface="Times New Roman"/>
                        </a:rPr>
                        <a:t>Сумма (тыс. руб.)</a:t>
                      </a:r>
                    </a:p>
                  </a:txBody>
                  <a:tcPr marL="2821" marR="2821" marT="2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93813">
                <a:tc vMerge="1">
                  <a:txBody>
                    <a:bodyPr/>
                    <a:lstStyle/>
                    <a:p>
                      <a:endParaRPr lang="ru-RU"/>
                    </a:p>
                  </a:txBody>
                  <a:tcPr/>
                </a:tc>
                <a:tc vMerge="1">
                  <a:txBody>
                    <a:bodyPr/>
                    <a:lstStyle/>
                    <a:p>
                      <a:endParaRPr lang="ru-RU"/>
                    </a:p>
                  </a:txBody>
                  <a:tcPr/>
                </a:tc>
                <a:tc>
                  <a:txBody>
                    <a:bodyPr/>
                    <a:lstStyle/>
                    <a:p>
                      <a:pPr algn="ctr" fontAlgn="ctr"/>
                      <a:r>
                        <a:rPr lang="ru-RU" sz="500" b="1" i="0" u="none" strike="noStrike" dirty="0" smtClean="0">
                          <a:solidFill>
                            <a:srgbClr val="000000"/>
                          </a:solidFill>
                          <a:effectLst/>
                          <a:latin typeface="Times New Roman"/>
                        </a:rPr>
                        <a:t>2023 </a:t>
                      </a:r>
                      <a:r>
                        <a:rPr lang="ru-RU" sz="500" b="1" i="0" u="none" strike="noStrike" dirty="0">
                          <a:solidFill>
                            <a:srgbClr val="000000"/>
                          </a:solidFill>
                          <a:effectLst/>
                          <a:latin typeface="Times New Roman"/>
                        </a:rPr>
                        <a:t>год</a:t>
                      </a:r>
                    </a:p>
                  </a:txBody>
                  <a:tcPr marL="2821" marR="2821" marT="2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ru-RU" sz="500" b="1" i="0" u="none" strike="noStrike" dirty="0" smtClean="0">
                          <a:solidFill>
                            <a:srgbClr val="000000"/>
                          </a:solidFill>
                          <a:effectLst/>
                          <a:latin typeface="Times New Roman"/>
                        </a:rPr>
                        <a:t>2024 </a:t>
                      </a:r>
                      <a:r>
                        <a:rPr lang="ru-RU" sz="500" b="1" i="0" u="none" strike="noStrike" dirty="0">
                          <a:solidFill>
                            <a:srgbClr val="000000"/>
                          </a:solidFill>
                          <a:effectLst/>
                          <a:latin typeface="Times New Roman"/>
                        </a:rPr>
                        <a:t>год</a:t>
                      </a:r>
                    </a:p>
                  </a:txBody>
                  <a:tcPr marL="2821" marR="2821" marT="2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rowSpan="2">
                  <a:txBody>
                    <a:bodyPr/>
                    <a:lstStyle/>
                    <a:p>
                      <a:pPr algn="ctr" fontAlgn="ctr"/>
                      <a:r>
                        <a:rPr lang="ru-RU" sz="500" b="1" i="0" u="none" strike="noStrike" dirty="0">
                          <a:solidFill>
                            <a:srgbClr val="000000"/>
                          </a:solidFill>
                          <a:effectLst/>
                          <a:latin typeface="Times New Roman"/>
                        </a:rPr>
                        <a:t>Ожидаемое исполнение                         за </a:t>
                      </a:r>
                      <a:r>
                        <a:rPr lang="ru-RU" sz="500" b="1" i="0" u="none" strike="noStrike" dirty="0" smtClean="0">
                          <a:solidFill>
                            <a:srgbClr val="000000"/>
                          </a:solidFill>
                          <a:effectLst/>
                          <a:latin typeface="Times New Roman"/>
                        </a:rPr>
                        <a:t>2024 </a:t>
                      </a:r>
                      <a:r>
                        <a:rPr lang="ru-RU" sz="500" b="1" i="0" u="none" strike="noStrike" dirty="0">
                          <a:solidFill>
                            <a:srgbClr val="000000"/>
                          </a:solidFill>
                          <a:effectLst/>
                          <a:latin typeface="Times New Roman"/>
                        </a:rPr>
                        <a:t>год</a:t>
                      </a:r>
                    </a:p>
                  </a:txBody>
                  <a:tcPr marL="2821" marR="2821" marT="2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r>
                        <a:rPr lang="ru-RU" sz="500" b="1" i="0" u="none" strike="noStrike" dirty="0" smtClean="0">
                          <a:solidFill>
                            <a:srgbClr val="000000"/>
                          </a:solidFill>
                          <a:effectLst/>
                          <a:latin typeface="Times New Roman"/>
                        </a:rPr>
                        <a:t>2025 </a:t>
                      </a:r>
                      <a:r>
                        <a:rPr lang="ru-RU" sz="500" b="1" i="0" u="none" strike="noStrike" dirty="0">
                          <a:solidFill>
                            <a:srgbClr val="000000"/>
                          </a:solidFill>
                          <a:effectLst/>
                          <a:latin typeface="Times New Roman"/>
                        </a:rPr>
                        <a:t>год</a:t>
                      </a:r>
                    </a:p>
                  </a:txBody>
                  <a:tcPr marL="2821" marR="2821" marT="2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ru-RU" sz="500" b="1" i="0" u="none" strike="noStrike" dirty="0" smtClean="0">
                          <a:solidFill>
                            <a:srgbClr val="000000"/>
                          </a:solidFill>
                          <a:effectLst/>
                          <a:latin typeface="Times New Roman"/>
                        </a:rPr>
                        <a:t>2026 </a:t>
                      </a:r>
                      <a:r>
                        <a:rPr lang="ru-RU" sz="500" b="1" i="0" u="none" strike="noStrike" dirty="0">
                          <a:solidFill>
                            <a:srgbClr val="000000"/>
                          </a:solidFill>
                          <a:effectLst/>
                          <a:latin typeface="Times New Roman"/>
                        </a:rPr>
                        <a:t>год</a:t>
                      </a:r>
                    </a:p>
                  </a:txBody>
                  <a:tcPr marL="2821" marR="2821" marT="2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ru-RU" sz="500" b="1" i="0" u="none" strike="noStrike" dirty="0" smtClean="0">
                          <a:solidFill>
                            <a:srgbClr val="000000"/>
                          </a:solidFill>
                          <a:effectLst/>
                          <a:latin typeface="Times New Roman"/>
                        </a:rPr>
                        <a:t>2027 </a:t>
                      </a:r>
                      <a:r>
                        <a:rPr lang="ru-RU" sz="500" b="1" i="0" u="none" strike="noStrike" dirty="0">
                          <a:solidFill>
                            <a:srgbClr val="000000"/>
                          </a:solidFill>
                          <a:effectLst/>
                          <a:latin typeface="Times New Roman"/>
                        </a:rPr>
                        <a:t>год</a:t>
                      </a:r>
                    </a:p>
                  </a:txBody>
                  <a:tcPr marL="2821" marR="2821" marT="2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r>
              <a:tr h="112575">
                <a:tc vMerge="1">
                  <a:txBody>
                    <a:bodyPr/>
                    <a:lstStyle/>
                    <a:p>
                      <a:endParaRPr lang="ru-RU"/>
                    </a:p>
                  </a:txBody>
                  <a:tcPr/>
                </a:tc>
                <a:tc vMerge="1">
                  <a:txBody>
                    <a:bodyPr/>
                    <a:lstStyle/>
                    <a:p>
                      <a:endParaRPr lang="ru-RU"/>
                    </a:p>
                  </a:txBody>
                  <a:tcPr/>
                </a:tc>
                <a:tc>
                  <a:txBody>
                    <a:bodyPr/>
                    <a:lstStyle/>
                    <a:p>
                      <a:pPr algn="ctr" fontAlgn="ctr"/>
                      <a:r>
                        <a:rPr lang="ru-RU" sz="500" b="1" i="0" u="none" strike="noStrike">
                          <a:solidFill>
                            <a:srgbClr val="000000"/>
                          </a:solidFill>
                          <a:effectLst/>
                          <a:latin typeface="Times New Roman"/>
                        </a:rPr>
                        <a:t>факт</a:t>
                      </a:r>
                    </a:p>
                  </a:txBody>
                  <a:tcPr marL="2821" marR="2821" marT="2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ru-RU" sz="500" b="1" i="0" u="none" strike="noStrike">
                          <a:solidFill>
                            <a:srgbClr val="000000"/>
                          </a:solidFill>
                          <a:effectLst/>
                          <a:latin typeface="Times New Roman"/>
                        </a:rPr>
                        <a:t>план</a:t>
                      </a:r>
                    </a:p>
                  </a:txBody>
                  <a:tcPr marL="2821" marR="2821" marT="2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vMerge="1">
                  <a:txBody>
                    <a:bodyPr/>
                    <a:lstStyle/>
                    <a:p>
                      <a:endParaRPr lang="ru-RU"/>
                    </a:p>
                  </a:txBody>
                  <a:tcPr/>
                </a:tc>
                <a:tc>
                  <a:txBody>
                    <a:bodyPr/>
                    <a:lstStyle/>
                    <a:p>
                      <a:pPr algn="ctr" fontAlgn="ctr"/>
                      <a:r>
                        <a:rPr lang="ru-RU" sz="500" b="1" i="0" u="none" strike="noStrike">
                          <a:solidFill>
                            <a:srgbClr val="000000"/>
                          </a:solidFill>
                          <a:effectLst/>
                          <a:latin typeface="Times New Roman"/>
                        </a:rPr>
                        <a:t>прогноз</a:t>
                      </a:r>
                    </a:p>
                  </a:txBody>
                  <a:tcPr marL="2821" marR="2821" marT="2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ru-RU" sz="500" b="1" i="0" u="none" strike="noStrike" dirty="0">
                          <a:solidFill>
                            <a:srgbClr val="000000"/>
                          </a:solidFill>
                          <a:effectLst/>
                          <a:latin typeface="Times New Roman"/>
                        </a:rPr>
                        <a:t>прогноз</a:t>
                      </a:r>
                    </a:p>
                  </a:txBody>
                  <a:tcPr marL="2821" marR="2821" marT="2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ru-RU" sz="500" b="1" i="0" u="none" strike="noStrike" dirty="0">
                          <a:solidFill>
                            <a:srgbClr val="000000"/>
                          </a:solidFill>
                          <a:effectLst/>
                          <a:latin typeface="Times New Roman"/>
                        </a:rPr>
                        <a:t>прогноз</a:t>
                      </a:r>
                    </a:p>
                  </a:txBody>
                  <a:tcPr marL="2821" marR="2821" marT="2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r>
              <a:tr h="70693">
                <a:tc>
                  <a:txBody>
                    <a:bodyPr/>
                    <a:lstStyle/>
                    <a:p>
                      <a:pPr algn="ctr" fontAlgn="ctr"/>
                      <a:r>
                        <a:rPr lang="ru-RU" sz="450" b="1" i="0" u="none" strike="noStrike">
                          <a:solidFill>
                            <a:srgbClr val="000000"/>
                          </a:solidFill>
                          <a:effectLst/>
                          <a:latin typeface="Times New Roman"/>
                        </a:rPr>
                        <a:t>1 00 00 000 00 0000 000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НАЛОГОВЫЕ И НЕНАЛОГОВЫЕ ДОХОДЫ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8 763 672,84873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10 570 542,00000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10 692 731,00000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12 604 783,00000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12 619 731,00000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13 250 311,00000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70693">
                <a:tc>
                  <a:txBody>
                    <a:bodyPr/>
                    <a:lstStyle/>
                    <a:p>
                      <a:pPr algn="ctr" fontAlgn="ctr"/>
                      <a:r>
                        <a:rPr lang="ru-RU" sz="450" b="1" i="0" u="none" strike="noStrike">
                          <a:solidFill>
                            <a:srgbClr val="000000"/>
                          </a:solidFill>
                          <a:effectLst/>
                          <a:latin typeface="Times New Roman"/>
                        </a:rPr>
                        <a:t>1 01 00 000 00 0000 000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НАЛОГИ НА ПРИБЫЛЬ, ДОХОДЫ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4 364 371,89307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5 250 832,00000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5 417 651,00000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6 454 388,00000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6 376 051,00000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6 708 218,00000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70693">
                <a:tc>
                  <a:txBody>
                    <a:bodyPr/>
                    <a:lstStyle/>
                    <a:p>
                      <a:pPr algn="ctr" fontAlgn="ctr"/>
                      <a:r>
                        <a:rPr lang="ru-RU" sz="450" b="1" i="0" u="none" strike="noStrike">
                          <a:solidFill>
                            <a:srgbClr val="000000"/>
                          </a:solidFill>
                          <a:effectLst/>
                          <a:latin typeface="Times New Roman"/>
                        </a:rPr>
                        <a:t>1 01 02 000 01 0000 110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Налог на доходы физических лиц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4 364 371,89307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5 250 832,00000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5 417 651,00000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6 454 388,00000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6 376 051,00000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6 708 218,00000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70693">
                <a:tc>
                  <a:txBody>
                    <a:bodyPr/>
                    <a:lstStyle/>
                    <a:p>
                      <a:pPr algn="ctr" fontAlgn="ctr"/>
                      <a:r>
                        <a:rPr lang="ru-RU" sz="450" b="1" i="0" u="none" strike="noStrike">
                          <a:solidFill>
                            <a:srgbClr val="000000"/>
                          </a:solidFill>
                          <a:effectLst/>
                          <a:latin typeface="Times New Roman"/>
                        </a:rPr>
                        <a:t>1 03 00 000 00 0000 000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НАЛОГИ НА ТОВАРЫ (РАБОТЫ, УСЛУГИ), РЕАЛИЗУЕМЫЕ НА ТЕРРИТОРИИ РОССИЙСКОЙ ФЕДЕРАЦИИ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62 824,82646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66 886,00000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68 492,00000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68 484,00000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73 545,00000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76 897,00000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70693">
                <a:tc>
                  <a:txBody>
                    <a:bodyPr/>
                    <a:lstStyle/>
                    <a:p>
                      <a:pPr algn="ctr" fontAlgn="ctr"/>
                      <a:r>
                        <a:rPr lang="ru-RU" sz="450" b="1" i="0" u="none" strike="noStrike">
                          <a:solidFill>
                            <a:srgbClr val="000000"/>
                          </a:solidFill>
                          <a:effectLst/>
                          <a:latin typeface="Times New Roman"/>
                        </a:rPr>
                        <a:t>1 03 02 000 01 0000 110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Акцизы по подакцизным товарам (продукции), производимым на территории Российской Федерации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62 824,82646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66 886,00000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68 492,00000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68 484,00000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73 545,00000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76 897,00000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70693">
                <a:tc>
                  <a:txBody>
                    <a:bodyPr/>
                    <a:lstStyle/>
                    <a:p>
                      <a:pPr algn="ctr" fontAlgn="ctr"/>
                      <a:r>
                        <a:rPr lang="ru-RU" sz="450" b="1" i="0" u="none" strike="noStrike">
                          <a:solidFill>
                            <a:srgbClr val="000000"/>
                          </a:solidFill>
                          <a:effectLst/>
                          <a:latin typeface="Times New Roman"/>
                        </a:rPr>
                        <a:t>1 05 00 000 00 0000 000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НАЛОГИ НА СОВОКУПНЫЙ ДОХОД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1 630 260,96966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2 354 540,00000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2 406 721,00000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2 987 317,00000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3 216 716,00000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3 578 472,00000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70693">
                <a:tc>
                  <a:txBody>
                    <a:bodyPr/>
                    <a:lstStyle/>
                    <a:p>
                      <a:pPr algn="ctr" fontAlgn="ctr"/>
                      <a:r>
                        <a:rPr lang="ru-RU" sz="450" b="1" i="0" u="none" strike="noStrike">
                          <a:solidFill>
                            <a:srgbClr val="000000"/>
                          </a:solidFill>
                          <a:effectLst/>
                          <a:latin typeface="Times New Roman"/>
                        </a:rPr>
                        <a:t>1 05 01 000 00 0000 110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Налог, взимаемый в связи с применением упрощенной системы налогообложения</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1 549 582,47960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2 167 854,00000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2 206 699,00000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2 657 066,00000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2 970 228,00000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3 303 694,00000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70693">
                <a:tc>
                  <a:txBody>
                    <a:bodyPr/>
                    <a:lstStyle/>
                    <a:p>
                      <a:pPr algn="ctr" fontAlgn="ctr"/>
                      <a:r>
                        <a:rPr lang="ru-RU" sz="450" b="1" i="0" u="none" strike="noStrike">
                          <a:solidFill>
                            <a:srgbClr val="000000"/>
                          </a:solidFill>
                          <a:effectLst/>
                          <a:latin typeface="Times New Roman"/>
                        </a:rPr>
                        <a:t>1 05 02 000 02 0000 110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Единый налог на вмененный доход для отдельных видов деятельности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-4 573,57917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407,00000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70693">
                <a:tc>
                  <a:txBody>
                    <a:bodyPr/>
                    <a:lstStyle/>
                    <a:p>
                      <a:pPr algn="ctr" fontAlgn="ctr"/>
                      <a:r>
                        <a:rPr lang="ru-RU" sz="450" b="1" i="0" u="none" strike="noStrike">
                          <a:solidFill>
                            <a:srgbClr val="000000"/>
                          </a:solidFill>
                          <a:effectLst/>
                          <a:latin typeface="Times New Roman"/>
                        </a:rPr>
                        <a:t>1 05 03 000 01 0000 110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Единый сельскохозяйственный налог</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-2 213,18448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91,00000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2 680,00000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70693">
                <a:tc>
                  <a:txBody>
                    <a:bodyPr/>
                    <a:lstStyle/>
                    <a:p>
                      <a:pPr algn="ctr" fontAlgn="ctr"/>
                      <a:r>
                        <a:rPr lang="ru-RU" sz="450" b="1" i="0" u="none" strike="noStrike">
                          <a:solidFill>
                            <a:srgbClr val="000000"/>
                          </a:solidFill>
                          <a:effectLst/>
                          <a:latin typeface="Times New Roman"/>
                        </a:rPr>
                        <a:t>1 05 04 000 02 0000 110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Налог, взимаемый в связи с применением патентной системы налогообложения</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83 329,60861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181 938,00000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193 250,00000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320 168,00000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235 436,00000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260 020,00000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96046">
                <a:tc>
                  <a:txBody>
                    <a:bodyPr/>
                    <a:lstStyle/>
                    <a:p>
                      <a:pPr algn="ctr" fontAlgn="ctr"/>
                      <a:r>
                        <a:rPr lang="ru-RU" sz="450" b="1" i="0" u="none" strike="noStrike">
                          <a:solidFill>
                            <a:srgbClr val="000000"/>
                          </a:solidFill>
                          <a:effectLst/>
                          <a:latin typeface="Times New Roman"/>
                        </a:rPr>
                        <a:t>1 05 07 000 01 0000 110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Налог, взимаемый в связи с применением специального налогового режима "Автоматизированная упрощенная система налогообложения"</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4 135,64510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4 748,00000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6 274,00000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10 083,00000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11 052,00000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12 078,00000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70693">
                <a:tc>
                  <a:txBody>
                    <a:bodyPr/>
                    <a:lstStyle/>
                    <a:p>
                      <a:pPr algn="ctr" fontAlgn="ctr"/>
                      <a:r>
                        <a:rPr lang="ru-RU" sz="450" b="1" i="0" u="none" strike="noStrike">
                          <a:solidFill>
                            <a:srgbClr val="000000"/>
                          </a:solidFill>
                          <a:effectLst/>
                          <a:latin typeface="Times New Roman"/>
                        </a:rPr>
                        <a:t>1 06 00 000 00 0000 000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НАЛОГИ НА ИМУЩЕСТВО</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1 466 099,71366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1 493 574,00000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1 472 873,00000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1 697 486,00000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1 735 002,00000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1 758 126,00000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70693">
                <a:tc>
                  <a:txBody>
                    <a:bodyPr/>
                    <a:lstStyle/>
                    <a:p>
                      <a:pPr algn="ctr" fontAlgn="ctr"/>
                      <a:r>
                        <a:rPr lang="ru-RU" sz="450" b="1" i="0" u="none" strike="noStrike">
                          <a:solidFill>
                            <a:srgbClr val="000000"/>
                          </a:solidFill>
                          <a:effectLst/>
                          <a:latin typeface="Times New Roman"/>
                        </a:rPr>
                        <a:t>1 06 01 000 00 0000 110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Налог на имущество физических лиц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352 255,99554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365 495,00000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365 495,00000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431 407,00000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453 409,00000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476 533,00000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70693">
                <a:tc>
                  <a:txBody>
                    <a:bodyPr/>
                    <a:lstStyle/>
                    <a:p>
                      <a:pPr algn="ctr" fontAlgn="ctr"/>
                      <a:r>
                        <a:rPr lang="ru-RU" sz="450" b="1" i="0" u="none" strike="noStrike">
                          <a:solidFill>
                            <a:srgbClr val="000000"/>
                          </a:solidFill>
                          <a:effectLst/>
                          <a:latin typeface="Times New Roman"/>
                        </a:rPr>
                        <a:t>1 06 06 000 00 0000 110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Земельный налог</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1 113 843,71812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1 128 079,00000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1 107 378,00000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1 266 079,00000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1 281 593,00000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1 281 593,00000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70693">
                <a:tc>
                  <a:txBody>
                    <a:bodyPr/>
                    <a:lstStyle/>
                    <a:p>
                      <a:pPr algn="ctr" fontAlgn="ctr"/>
                      <a:r>
                        <a:rPr lang="ru-RU" sz="450" b="0" i="0" u="none" strike="noStrike">
                          <a:solidFill>
                            <a:srgbClr val="000000"/>
                          </a:solidFill>
                          <a:effectLst/>
                          <a:latin typeface="Times New Roman"/>
                        </a:rPr>
                        <a:t>1 06 06 030 00 0000 110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Земельный налог с организаций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835 010,64301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869 735,00000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849 034,00000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919 174,00000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930 437,00000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930 437,00000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70693">
                <a:tc>
                  <a:txBody>
                    <a:bodyPr/>
                    <a:lstStyle/>
                    <a:p>
                      <a:pPr algn="ctr" fontAlgn="ctr"/>
                      <a:r>
                        <a:rPr lang="ru-RU" sz="450" b="0" i="0" u="none" strike="noStrike">
                          <a:solidFill>
                            <a:srgbClr val="000000"/>
                          </a:solidFill>
                          <a:effectLst/>
                          <a:latin typeface="Times New Roman"/>
                        </a:rPr>
                        <a:t>1 06 06 040 00 0000 110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Земельный налог с физических лиц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278 833,07511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258 344,00000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258 344,00000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346 905,00000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351 156,00000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351 156,00000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70693">
                <a:tc>
                  <a:txBody>
                    <a:bodyPr/>
                    <a:lstStyle/>
                    <a:p>
                      <a:pPr algn="ctr" fontAlgn="ctr"/>
                      <a:r>
                        <a:rPr lang="ru-RU" sz="450" b="1" i="0" u="none" strike="noStrike">
                          <a:solidFill>
                            <a:srgbClr val="000000"/>
                          </a:solidFill>
                          <a:effectLst/>
                          <a:latin typeface="Times New Roman"/>
                        </a:rPr>
                        <a:t>1 08 00 000 00 0000 000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ГОСУДАРСТВЕННАЯ ПОШЛИНА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52 533,96970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69 582,00000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73 133,00000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78 940,00000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82 314,00000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85 645,00000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70693">
                <a:tc>
                  <a:txBody>
                    <a:bodyPr/>
                    <a:lstStyle/>
                    <a:p>
                      <a:pPr algn="ctr" fontAlgn="ctr"/>
                      <a:r>
                        <a:rPr lang="ru-RU" sz="450" b="0" i="0" u="none" strike="noStrike">
                          <a:solidFill>
                            <a:srgbClr val="000000"/>
                          </a:solidFill>
                          <a:effectLst/>
                          <a:latin typeface="Times New Roman"/>
                        </a:rPr>
                        <a:t>1 08 03 000 01 0000 110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Государственная пошлина по делам, рассматриваемым в судах общей юрисдикции, мировыми судьями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52 168,96970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68 957,00000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72 988,00000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78 900,00000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82 214,00000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85 585,00000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70693">
                <a:tc>
                  <a:txBody>
                    <a:bodyPr/>
                    <a:lstStyle/>
                    <a:p>
                      <a:pPr algn="ctr" fontAlgn="ctr"/>
                      <a:r>
                        <a:rPr lang="ru-RU" sz="450" b="0" i="0" u="none" strike="noStrike">
                          <a:solidFill>
                            <a:srgbClr val="000000"/>
                          </a:solidFill>
                          <a:effectLst/>
                          <a:latin typeface="Times New Roman"/>
                        </a:rPr>
                        <a:t>1 08 07 150 01 0000 110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Государственная пошлина за выдачу разрешения на установку рекламной конструкции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365,00000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625,00000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145,00000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40,00000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100,00000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60,00000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87912">
                <a:tc>
                  <a:txBody>
                    <a:bodyPr/>
                    <a:lstStyle/>
                    <a:p>
                      <a:pPr algn="ctr" fontAlgn="ctr"/>
                      <a:r>
                        <a:rPr lang="ru-RU" sz="450" b="1" i="0" u="none" strike="noStrike">
                          <a:solidFill>
                            <a:srgbClr val="000000"/>
                          </a:solidFill>
                          <a:effectLst/>
                          <a:latin typeface="Times New Roman"/>
                        </a:rPr>
                        <a:t>1 11 00 000 00 0000 000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ДОХОДЫ ОТ ИСПОЛЬЗОВАНИЯ ИМУЩЕСТВА, НАХОДЯЩЕГОСЯ В ГОСУДАРСТВЕННОЙ И МУНИЦИПАЛЬНОЙ СОБСТВЕННОСТИ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809 042,32105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811 198,00000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830 391,00000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912 372,00000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911 974,00000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911 182,00000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90753">
                <a:tc>
                  <a:txBody>
                    <a:bodyPr/>
                    <a:lstStyle/>
                    <a:p>
                      <a:pPr algn="ctr" fontAlgn="ctr"/>
                      <a:r>
                        <a:rPr lang="ru-RU" sz="450" b="1" i="0" u="none" strike="noStrike">
                          <a:solidFill>
                            <a:srgbClr val="000000"/>
                          </a:solidFill>
                          <a:effectLst/>
                          <a:latin typeface="Times New Roman"/>
                        </a:rPr>
                        <a:t>1 11 01 000 00 0000 120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Доходы в виде прибыли, приходящейся на доли в уставных (складочных) капиталах хозяйственных товариществ и обществ, или дивидендов по акциям, принадлежащим Российской Федерации, субъектам Российской Федерации или муниципальным образованиям</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25 127,95370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00134">
                <a:tc>
                  <a:txBody>
                    <a:bodyPr/>
                    <a:lstStyle/>
                    <a:p>
                      <a:pPr algn="ctr" fontAlgn="ctr"/>
                      <a:r>
                        <a:rPr lang="ru-RU" sz="450" b="1" i="0" u="none" strike="noStrike">
                          <a:solidFill>
                            <a:srgbClr val="000000"/>
                          </a:solidFill>
                          <a:effectLst/>
                          <a:latin typeface="Times New Roman"/>
                        </a:rPr>
                        <a:t>1 11 05 000 00 0000 120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dirty="0">
                          <a:solidFill>
                            <a:srgbClr val="000000"/>
                          </a:solidFill>
                          <a:effectLst/>
                          <a:latin typeface="Times New Roman"/>
                        </a:rPr>
                        <a:t>Доходы, получаемые в виде арендной либо иной платы за передачу в возмездное пользование государственного и муниципального имущества (за исключением имущества бюджетных и автономных учреждений, а также имущества государственных и муниципальных унитарных предприятий, в том числе казенных)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654 586,05809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687 555,00000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707 555,00000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789 120,00000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789 120,00000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789 120,00000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97007">
                <a:tc>
                  <a:txBody>
                    <a:bodyPr/>
                    <a:lstStyle/>
                    <a:p>
                      <a:pPr algn="ctr" fontAlgn="ctr"/>
                      <a:r>
                        <a:rPr lang="ru-RU" sz="450" b="0" i="0" u="none" strike="noStrike">
                          <a:solidFill>
                            <a:srgbClr val="000000"/>
                          </a:solidFill>
                          <a:effectLst/>
                          <a:latin typeface="Times New Roman"/>
                        </a:rPr>
                        <a:t>1 11 05 012 04 0000 120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Доходы, получаемые в виде арендной платы за земельные участки, государственная собственность на которые не разграничена и которые расположены в границах городских округов, а также средства от продажи права на заключение договоров аренды указанных земельных участков</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567 026,99114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610 000,00000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630 000,00000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700 472,00000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700 472,00000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700 472,00000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68863">
                <a:tc>
                  <a:txBody>
                    <a:bodyPr/>
                    <a:lstStyle/>
                    <a:p>
                      <a:pPr algn="ctr" fontAlgn="ctr"/>
                      <a:r>
                        <a:rPr lang="ru-RU" sz="450" b="0" i="0" u="none" strike="noStrike">
                          <a:solidFill>
                            <a:srgbClr val="000000"/>
                          </a:solidFill>
                          <a:effectLst/>
                          <a:latin typeface="Times New Roman"/>
                        </a:rPr>
                        <a:t>1 11 05 024 04 0000 120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Доходы, получаемые в виде арендной платы, а также средства от продажи права на заключение договоров аренды за земли, находящиеся в собственности городских округов (за исключением земельных участков муниципальных бюджетных и автономных учреждений)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37 289,61781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28 319,00000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28 319,00000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36 854,00000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36 854,00000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36 854,00000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15703">
                <a:tc>
                  <a:txBody>
                    <a:bodyPr/>
                    <a:lstStyle/>
                    <a:p>
                      <a:pPr algn="ctr" fontAlgn="ctr"/>
                      <a:r>
                        <a:rPr lang="ru-RU" sz="450" b="0" i="0" u="none" strike="noStrike">
                          <a:solidFill>
                            <a:srgbClr val="000000"/>
                          </a:solidFill>
                          <a:effectLst/>
                          <a:latin typeface="Times New Roman"/>
                        </a:rPr>
                        <a:t>1 11 05 074 04 0000 120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Доходы от сдачи в аренду имущества, составляющего казну городских округов (за исключением земельных участков)</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48 734,07826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48 078,00000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48 078,00000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51 794,00000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51 794,00000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51 794,00000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35652">
                <a:tc>
                  <a:txBody>
                    <a:bodyPr/>
                    <a:lstStyle/>
                    <a:p>
                      <a:pPr algn="ctr" fontAlgn="ctr"/>
                      <a:r>
                        <a:rPr lang="ru-RU" sz="450" b="1" i="0" u="none" strike="noStrike">
                          <a:solidFill>
                            <a:srgbClr val="000000"/>
                          </a:solidFill>
                          <a:effectLst/>
                          <a:latin typeface="Times New Roman"/>
                        </a:rPr>
                        <a:t>1 11 05 300 00 0000 120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Плата по соглашениям об установлении сервитута в отношении земельных участков, находящихся в государственной или муниципальной собственности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1 535,15993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1 158,00000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1 158,00000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645,00000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645,00000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dirty="0">
                          <a:solidFill>
                            <a:srgbClr val="000000"/>
                          </a:solidFill>
                          <a:effectLst/>
                          <a:latin typeface="Times New Roman"/>
                        </a:rPr>
                        <a:t>645,00000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16024">
                <a:tc>
                  <a:txBody>
                    <a:bodyPr/>
                    <a:lstStyle/>
                    <a:p>
                      <a:pPr algn="ctr" fontAlgn="ctr"/>
                      <a:r>
                        <a:rPr lang="ru-RU" sz="450" b="0" i="0" u="none" strike="noStrike">
                          <a:solidFill>
                            <a:srgbClr val="000000"/>
                          </a:solidFill>
                          <a:effectLst/>
                          <a:latin typeface="Times New Roman"/>
                        </a:rPr>
                        <a:t>1 11 05 312 04 0000 120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Плата по соглашениям об установлении сервитута, заключенным органами местного самоуправления городских округов, государственными или муниципальными предприятиями либо государственными или муниципальными учреждениями в отношении земельных участков, государственная собственность на которые не разграничена и которые расположены в границах городских округов</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1 471,56146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dirty="0">
                          <a:solidFill>
                            <a:srgbClr val="000000"/>
                          </a:solidFill>
                          <a:effectLst/>
                          <a:latin typeface="Times New Roman"/>
                        </a:rPr>
                        <a:t>1 100,00000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1 100,00000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600,00000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600,00000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600,00000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84431">
                <a:tc>
                  <a:txBody>
                    <a:bodyPr/>
                    <a:lstStyle/>
                    <a:p>
                      <a:pPr algn="ctr" fontAlgn="ctr"/>
                      <a:r>
                        <a:rPr lang="ru-RU" sz="450" b="0" i="0" u="none" strike="noStrike">
                          <a:solidFill>
                            <a:srgbClr val="000000"/>
                          </a:solidFill>
                          <a:effectLst/>
                          <a:latin typeface="Times New Roman"/>
                        </a:rPr>
                        <a:t>1 11 05 324 04 0000 120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Плата по соглашениям об установлении сервитута, заключенным органами местного самоуправления городских округов, государственными или муниципальными предприятиями либо государственными или муниципальными учреждениями в отношении земельных участков, находящихся в собственности городских округов</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63,80941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58,00000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58,00000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45,00000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45,00000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45,00000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6355">
                <a:tc>
                  <a:txBody>
                    <a:bodyPr/>
                    <a:lstStyle/>
                    <a:p>
                      <a:pPr algn="ctr" fontAlgn="ctr"/>
                      <a:r>
                        <a:rPr lang="ru-RU" sz="450" b="0" i="0" u="none" strike="noStrike">
                          <a:solidFill>
                            <a:srgbClr val="000000"/>
                          </a:solidFill>
                          <a:effectLst/>
                          <a:latin typeface="Times New Roman"/>
                        </a:rPr>
                        <a:t>1 11 05 430 04 0000 120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Плата за публичный сервитут, предусмотренная решением уполномоченного органа об установлении публичного сервитута в отношении земельных участков, которые расположены в границах городских округов, находятся в федеральной собственности и осуществление полномочий Российской Федерации по управлению и распоряжению которыми передано органам государственной власти субъектов Российской Федерации и не предоставлены гражданам или юридическим лицам (за исключением органов государственной власти (государственных органов), органов местного самоуправления (муниципальных органов), органов управления государственными внебюджетными фондами и казенных учреждений)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0,21095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8962">
                <a:tc>
                  <a:txBody>
                    <a:bodyPr/>
                    <a:lstStyle/>
                    <a:p>
                      <a:pPr algn="ctr" fontAlgn="ctr"/>
                      <a:r>
                        <a:rPr lang="ru-RU" sz="450" b="1" i="0" u="none" strike="noStrike">
                          <a:solidFill>
                            <a:srgbClr val="000000"/>
                          </a:solidFill>
                          <a:effectLst/>
                          <a:latin typeface="Times New Roman"/>
                        </a:rPr>
                        <a:t>1 11 07 000 00 0000 120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Платежи от государственных и муниципальных унитарных предприятий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903,12237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56,00000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50,00000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50,00000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50,00000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75117">
                <a:tc>
                  <a:txBody>
                    <a:bodyPr/>
                    <a:lstStyle/>
                    <a:p>
                      <a:pPr algn="ctr" fontAlgn="ctr"/>
                      <a:r>
                        <a:rPr lang="ru-RU" sz="450" b="0" i="0" u="none" strike="noStrike" dirty="0">
                          <a:solidFill>
                            <a:srgbClr val="000000"/>
                          </a:solidFill>
                          <a:effectLst/>
                          <a:latin typeface="Times New Roman"/>
                        </a:rPr>
                        <a:t>1 11 07 014 04 0000 120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dirty="0">
                          <a:solidFill>
                            <a:srgbClr val="000000"/>
                          </a:solidFill>
                          <a:effectLst/>
                          <a:latin typeface="Times New Roman"/>
                        </a:rPr>
                        <a:t>Доходы от перечисления части прибыли, остающейся после уплаты налогов и иных обязательных платежей муниципальных унитарных предприятий, созданных городскими округами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dirty="0">
                          <a:solidFill>
                            <a:srgbClr val="000000"/>
                          </a:solidFill>
                          <a:effectLst/>
                          <a:latin typeface="Times New Roman"/>
                        </a:rPr>
                        <a:t>903,12237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dirty="0">
                          <a:solidFill>
                            <a:srgbClr val="000000"/>
                          </a:solidFill>
                          <a:effectLst/>
                          <a:latin typeface="Times New Roman"/>
                        </a:rPr>
                        <a:t>100,00000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dirty="0">
                          <a:solidFill>
                            <a:srgbClr val="000000"/>
                          </a:solidFill>
                          <a:effectLst/>
                          <a:latin typeface="Times New Roman"/>
                        </a:rPr>
                        <a:t>56,00000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dirty="0">
                          <a:solidFill>
                            <a:srgbClr val="000000"/>
                          </a:solidFill>
                          <a:effectLst/>
                          <a:latin typeface="Times New Roman"/>
                        </a:rPr>
                        <a:t>50,00000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dirty="0">
                          <a:solidFill>
                            <a:srgbClr val="000000"/>
                          </a:solidFill>
                          <a:effectLst/>
                          <a:latin typeface="Times New Roman"/>
                        </a:rPr>
                        <a:t>50,00000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dirty="0">
                          <a:solidFill>
                            <a:srgbClr val="000000"/>
                          </a:solidFill>
                          <a:effectLst/>
                          <a:latin typeface="Times New Roman"/>
                        </a:rPr>
                        <a:t>50,00000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4594723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43608" y="267495"/>
            <a:ext cx="7920880" cy="504056"/>
          </a:xfrm>
        </p:spPr>
        <p:txBody>
          <a:bodyPr anchor="t">
            <a:noAutofit/>
          </a:bodyPr>
          <a:lstStyle/>
          <a:p>
            <a:r>
              <a:rPr lang="ru-RU" sz="14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Объем и структура налоговых и неналоговых </a:t>
            </a:r>
            <a:r>
              <a:rPr lang="ru-RU" sz="14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доходов, </a:t>
            </a:r>
            <a:r>
              <a:rPr lang="ru-RU" sz="14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а также </a:t>
            </a:r>
            <a:r>
              <a:rPr lang="ru-RU" sz="14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межбюджетных трансфертов, поступающих </a:t>
            </a:r>
            <a:r>
              <a:rPr lang="ru-RU" sz="14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в бюджет Городского округа Подольск</a:t>
            </a:r>
          </a:p>
        </p:txBody>
      </p:sp>
      <p:graphicFrame>
        <p:nvGraphicFramePr>
          <p:cNvPr id="3" name="Таблица 2"/>
          <p:cNvGraphicFramePr>
            <a:graphicFrameLocks noGrp="1"/>
          </p:cNvGraphicFramePr>
          <p:nvPr>
            <p:extLst>
              <p:ext uri="{D42A27DB-BD31-4B8C-83A1-F6EECF244321}">
                <p14:modId xmlns:p14="http://schemas.microsoft.com/office/powerpoint/2010/main" val="776796561"/>
              </p:ext>
            </p:extLst>
          </p:nvPr>
        </p:nvGraphicFramePr>
        <p:xfrm>
          <a:off x="107505" y="1059582"/>
          <a:ext cx="8856984" cy="3863537"/>
        </p:xfrm>
        <a:graphic>
          <a:graphicData uri="http://schemas.openxmlformats.org/drawingml/2006/table">
            <a:tbl>
              <a:tblPr/>
              <a:tblGrid>
                <a:gridCol w="810406"/>
                <a:gridCol w="4267560"/>
                <a:gridCol w="649473"/>
                <a:gridCol w="633668"/>
                <a:gridCol w="633668"/>
                <a:gridCol w="642291"/>
                <a:gridCol w="616426"/>
                <a:gridCol w="603492"/>
              </a:tblGrid>
              <a:tr h="98715">
                <a:tc rowSpan="3">
                  <a:txBody>
                    <a:bodyPr/>
                    <a:lstStyle/>
                    <a:p>
                      <a:pPr algn="ctr" fontAlgn="ctr"/>
                      <a:r>
                        <a:rPr lang="ru-RU" sz="500" b="1" i="0" u="none" strike="noStrike" dirty="0">
                          <a:solidFill>
                            <a:srgbClr val="000000"/>
                          </a:solidFill>
                          <a:effectLst/>
                          <a:latin typeface="Times New Roman"/>
                        </a:rPr>
                        <a:t>Код дохода</a:t>
                      </a:r>
                    </a:p>
                  </a:txBody>
                  <a:tcPr marL="3384" marR="3384" marT="3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rowSpan="3">
                  <a:txBody>
                    <a:bodyPr/>
                    <a:lstStyle/>
                    <a:p>
                      <a:pPr algn="ctr" fontAlgn="ctr"/>
                      <a:r>
                        <a:rPr lang="ru-RU" sz="500" b="1" i="0" u="none" strike="noStrike" dirty="0">
                          <a:solidFill>
                            <a:srgbClr val="000000"/>
                          </a:solidFill>
                          <a:effectLst/>
                          <a:latin typeface="Times New Roman"/>
                        </a:rPr>
                        <a:t>Наименование кода дохода</a:t>
                      </a:r>
                    </a:p>
                  </a:txBody>
                  <a:tcPr marL="3384" marR="3384" marT="3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gridSpan="6">
                  <a:txBody>
                    <a:bodyPr/>
                    <a:lstStyle/>
                    <a:p>
                      <a:pPr algn="ctr" fontAlgn="ctr"/>
                      <a:r>
                        <a:rPr lang="ru-RU" sz="500" b="1" i="0" u="none" strike="noStrike">
                          <a:solidFill>
                            <a:srgbClr val="000000"/>
                          </a:solidFill>
                          <a:effectLst/>
                          <a:latin typeface="Times New Roman"/>
                        </a:rPr>
                        <a:t>Сумма (тыс. руб.)</a:t>
                      </a:r>
                    </a:p>
                  </a:txBody>
                  <a:tcPr marL="3384" marR="3384" marT="3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18458">
                <a:tc vMerge="1">
                  <a:txBody>
                    <a:bodyPr/>
                    <a:lstStyle/>
                    <a:p>
                      <a:endParaRPr lang="ru-RU"/>
                    </a:p>
                  </a:txBody>
                  <a:tcPr/>
                </a:tc>
                <a:tc vMerge="1">
                  <a:txBody>
                    <a:bodyPr/>
                    <a:lstStyle/>
                    <a:p>
                      <a:endParaRPr lang="ru-RU"/>
                    </a:p>
                  </a:txBody>
                  <a:tcPr/>
                </a:tc>
                <a:tc>
                  <a:txBody>
                    <a:bodyPr/>
                    <a:lstStyle/>
                    <a:p>
                      <a:pPr algn="ctr" fontAlgn="ctr"/>
                      <a:r>
                        <a:rPr lang="ru-RU" sz="500" b="1" i="0" u="none" strike="noStrike" dirty="0" smtClean="0">
                          <a:solidFill>
                            <a:srgbClr val="000000"/>
                          </a:solidFill>
                          <a:effectLst/>
                          <a:latin typeface="Times New Roman"/>
                        </a:rPr>
                        <a:t>2023 </a:t>
                      </a:r>
                      <a:r>
                        <a:rPr lang="ru-RU" sz="500" b="1" i="0" u="none" strike="noStrike" dirty="0">
                          <a:solidFill>
                            <a:srgbClr val="000000"/>
                          </a:solidFill>
                          <a:effectLst/>
                          <a:latin typeface="Times New Roman"/>
                        </a:rPr>
                        <a:t>год</a:t>
                      </a:r>
                    </a:p>
                  </a:txBody>
                  <a:tcPr marL="3384" marR="3384" marT="3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ru-RU" sz="500" b="1" i="0" u="none" strike="noStrike" dirty="0" smtClean="0">
                          <a:solidFill>
                            <a:srgbClr val="000000"/>
                          </a:solidFill>
                          <a:effectLst/>
                          <a:latin typeface="Times New Roman"/>
                        </a:rPr>
                        <a:t>2024 </a:t>
                      </a:r>
                      <a:r>
                        <a:rPr lang="ru-RU" sz="500" b="1" i="0" u="none" strike="noStrike" dirty="0">
                          <a:solidFill>
                            <a:srgbClr val="000000"/>
                          </a:solidFill>
                          <a:effectLst/>
                          <a:latin typeface="Times New Roman"/>
                        </a:rPr>
                        <a:t>год</a:t>
                      </a:r>
                    </a:p>
                  </a:txBody>
                  <a:tcPr marL="3384" marR="3384" marT="3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rowSpan="2">
                  <a:txBody>
                    <a:bodyPr/>
                    <a:lstStyle/>
                    <a:p>
                      <a:pPr algn="ctr" fontAlgn="ctr"/>
                      <a:r>
                        <a:rPr lang="ru-RU" sz="500" b="1" i="0" u="none" strike="noStrike" dirty="0">
                          <a:solidFill>
                            <a:srgbClr val="000000"/>
                          </a:solidFill>
                          <a:effectLst/>
                          <a:latin typeface="Times New Roman"/>
                        </a:rPr>
                        <a:t>Ожидаемое исполнение                         за </a:t>
                      </a:r>
                      <a:r>
                        <a:rPr lang="ru-RU" sz="500" b="1" i="0" u="none" strike="noStrike" dirty="0" smtClean="0">
                          <a:solidFill>
                            <a:srgbClr val="000000"/>
                          </a:solidFill>
                          <a:effectLst/>
                          <a:latin typeface="Times New Roman"/>
                        </a:rPr>
                        <a:t>2024</a:t>
                      </a:r>
                      <a:r>
                        <a:rPr lang="ru-RU" sz="500" b="1" i="0" u="none" strike="noStrike" baseline="0" dirty="0" smtClean="0">
                          <a:solidFill>
                            <a:srgbClr val="000000"/>
                          </a:solidFill>
                          <a:effectLst/>
                          <a:latin typeface="Times New Roman"/>
                        </a:rPr>
                        <a:t> </a:t>
                      </a:r>
                      <a:r>
                        <a:rPr lang="ru-RU" sz="500" b="1" i="0" u="none" strike="noStrike" dirty="0" smtClean="0">
                          <a:solidFill>
                            <a:srgbClr val="000000"/>
                          </a:solidFill>
                          <a:effectLst/>
                          <a:latin typeface="Times New Roman"/>
                        </a:rPr>
                        <a:t>год</a:t>
                      </a:r>
                      <a:endParaRPr lang="ru-RU" sz="500" b="1" i="0" u="none" strike="noStrike" dirty="0">
                        <a:solidFill>
                          <a:srgbClr val="000000"/>
                        </a:solidFill>
                        <a:effectLst/>
                        <a:latin typeface="Times New Roman"/>
                      </a:endParaRPr>
                    </a:p>
                  </a:txBody>
                  <a:tcPr marL="3384" marR="3384" marT="3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r>
                        <a:rPr lang="ru-RU" sz="500" b="1" i="0" u="none" strike="noStrike" dirty="0" smtClean="0">
                          <a:solidFill>
                            <a:srgbClr val="000000"/>
                          </a:solidFill>
                          <a:effectLst/>
                          <a:latin typeface="Times New Roman"/>
                        </a:rPr>
                        <a:t>2025 </a:t>
                      </a:r>
                      <a:r>
                        <a:rPr lang="ru-RU" sz="500" b="1" i="0" u="none" strike="noStrike" dirty="0">
                          <a:solidFill>
                            <a:srgbClr val="000000"/>
                          </a:solidFill>
                          <a:effectLst/>
                          <a:latin typeface="Times New Roman"/>
                        </a:rPr>
                        <a:t>год</a:t>
                      </a:r>
                    </a:p>
                  </a:txBody>
                  <a:tcPr marL="3384" marR="3384" marT="3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ru-RU" sz="500" b="1" i="0" u="none" strike="noStrike" dirty="0" smtClean="0">
                          <a:solidFill>
                            <a:srgbClr val="000000"/>
                          </a:solidFill>
                          <a:effectLst/>
                          <a:latin typeface="Times New Roman"/>
                        </a:rPr>
                        <a:t>2026 </a:t>
                      </a:r>
                      <a:r>
                        <a:rPr lang="ru-RU" sz="500" b="1" i="0" u="none" strike="noStrike" dirty="0">
                          <a:solidFill>
                            <a:srgbClr val="000000"/>
                          </a:solidFill>
                          <a:effectLst/>
                          <a:latin typeface="Times New Roman"/>
                        </a:rPr>
                        <a:t>год</a:t>
                      </a:r>
                    </a:p>
                  </a:txBody>
                  <a:tcPr marL="3384" marR="3384" marT="3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ru-RU" sz="500" b="1" i="0" u="none" strike="noStrike" dirty="0" smtClean="0">
                          <a:solidFill>
                            <a:srgbClr val="000000"/>
                          </a:solidFill>
                          <a:effectLst/>
                          <a:latin typeface="Times New Roman"/>
                        </a:rPr>
                        <a:t>2027 </a:t>
                      </a:r>
                      <a:r>
                        <a:rPr lang="ru-RU" sz="500" b="1" i="0" u="none" strike="noStrike" dirty="0">
                          <a:solidFill>
                            <a:srgbClr val="000000"/>
                          </a:solidFill>
                          <a:effectLst/>
                          <a:latin typeface="Times New Roman"/>
                        </a:rPr>
                        <a:t>год</a:t>
                      </a:r>
                    </a:p>
                  </a:txBody>
                  <a:tcPr marL="3384" marR="3384" marT="3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r>
              <a:tr h="142149">
                <a:tc vMerge="1">
                  <a:txBody>
                    <a:bodyPr/>
                    <a:lstStyle/>
                    <a:p>
                      <a:endParaRPr lang="ru-RU"/>
                    </a:p>
                  </a:txBody>
                  <a:tcPr/>
                </a:tc>
                <a:tc vMerge="1">
                  <a:txBody>
                    <a:bodyPr/>
                    <a:lstStyle/>
                    <a:p>
                      <a:endParaRPr lang="ru-RU"/>
                    </a:p>
                  </a:txBody>
                  <a:tcPr/>
                </a:tc>
                <a:tc>
                  <a:txBody>
                    <a:bodyPr/>
                    <a:lstStyle/>
                    <a:p>
                      <a:pPr algn="ctr" fontAlgn="ctr"/>
                      <a:r>
                        <a:rPr lang="ru-RU" sz="500" b="1" i="0" u="none" strike="noStrike" dirty="0">
                          <a:solidFill>
                            <a:srgbClr val="000000"/>
                          </a:solidFill>
                          <a:effectLst/>
                          <a:latin typeface="Times New Roman"/>
                        </a:rPr>
                        <a:t>факт</a:t>
                      </a:r>
                    </a:p>
                  </a:txBody>
                  <a:tcPr marL="3384" marR="3384" marT="3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ru-RU" sz="500" b="1" i="0" u="none" strike="noStrike" dirty="0">
                          <a:solidFill>
                            <a:srgbClr val="000000"/>
                          </a:solidFill>
                          <a:effectLst/>
                          <a:latin typeface="Times New Roman"/>
                        </a:rPr>
                        <a:t>план</a:t>
                      </a:r>
                    </a:p>
                  </a:txBody>
                  <a:tcPr marL="3384" marR="3384" marT="3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vMerge="1">
                  <a:txBody>
                    <a:bodyPr/>
                    <a:lstStyle/>
                    <a:p>
                      <a:endParaRPr lang="ru-RU"/>
                    </a:p>
                  </a:txBody>
                  <a:tcPr/>
                </a:tc>
                <a:tc>
                  <a:txBody>
                    <a:bodyPr/>
                    <a:lstStyle/>
                    <a:p>
                      <a:pPr algn="ctr" fontAlgn="ctr"/>
                      <a:r>
                        <a:rPr lang="ru-RU" sz="500" b="1" i="0" u="none" strike="noStrike" dirty="0">
                          <a:solidFill>
                            <a:srgbClr val="000000"/>
                          </a:solidFill>
                          <a:effectLst/>
                          <a:latin typeface="Times New Roman"/>
                        </a:rPr>
                        <a:t>прогноз</a:t>
                      </a:r>
                    </a:p>
                  </a:txBody>
                  <a:tcPr marL="3384" marR="3384" marT="3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ru-RU" sz="500" b="1" i="0" u="none" strike="noStrike" dirty="0">
                          <a:solidFill>
                            <a:srgbClr val="000000"/>
                          </a:solidFill>
                          <a:effectLst/>
                          <a:latin typeface="Times New Roman"/>
                        </a:rPr>
                        <a:t>прогноз</a:t>
                      </a:r>
                    </a:p>
                  </a:txBody>
                  <a:tcPr marL="3384" marR="3384" marT="3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ru-RU" sz="500" b="1" i="0" u="none" strike="noStrike" dirty="0">
                          <a:solidFill>
                            <a:srgbClr val="000000"/>
                          </a:solidFill>
                          <a:effectLst/>
                          <a:latin typeface="Times New Roman"/>
                        </a:rPr>
                        <a:t>прогноз</a:t>
                      </a:r>
                    </a:p>
                  </a:txBody>
                  <a:tcPr marL="3384" marR="3384" marT="3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r>
              <a:tr h="216742">
                <a:tc>
                  <a:txBody>
                    <a:bodyPr/>
                    <a:lstStyle/>
                    <a:p>
                      <a:pPr algn="ctr" fontAlgn="ctr"/>
                      <a:r>
                        <a:rPr lang="ru-RU" sz="450" b="1" i="0" u="none" strike="noStrike">
                          <a:solidFill>
                            <a:srgbClr val="000000"/>
                          </a:solidFill>
                          <a:effectLst/>
                          <a:latin typeface="Times New Roman"/>
                        </a:rPr>
                        <a:t>1 11 09 000 00 0000 120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Прочие доходы от использования имущества и прав, находящихся в государственной и муниципальной собственности (за исключением имущества бюджетных и автономных учреждений, а также имущества государственных и муниципальных унитарных предприятий, в том числе казенных)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128 425,18689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123 543,00000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122 780,00000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122 557,00000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122 159,00000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121 367,00000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16024">
                <a:tc>
                  <a:txBody>
                    <a:bodyPr/>
                    <a:lstStyle/>
                    <a:p>
                      <a:pPr algn="ctr" fontAlgn="ctr"/>
                      <a:r>
                        <a:rPr lang="ru-RU" sz="450" b="0" i="0" u="none" strike="noStrike">
                          <a:solidFill>
                            <a:srgbClr val="000000"/>
                          </a:solidFill>
                          <a:effectLst/>
                          <a:latin typeface="Times New Roman"/>
                        </a:rPr>
                        <a:t>1 11 09 044 04 0000 120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dirty="0">
                          <a:solidFill>
                            <a:srgbClr val="000000"/>
                          </a:solidFill>
                          <a:effectLst/>
                          <a:latin typeface="Times New Roman"/>
                        </a:rPr>
                        <a:t>Прочие поступления от использования имущества, находящегося в собственности городских округов (за исключением имущества муниципальных бюджетных и автономных учреждений, а также имущества муниципальных унитарных предприятий, в том числе казенных)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89 370,79972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90 220,00000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87 261,00000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88 576,00000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87 775,00000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dirty="0">
                          <a:solidFill>
                            <a:srgbClr val="000000"/>
                          </a:solidFill>
                          <a:effectLst/>
                          <a:latin typeface="Times New Roman"/>
                        </a:rPr>
                        <a:t>86 983,00000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16024">
                <a:tc>
                  <a:txBody>
                    <a:bodyPr/>
                    <a:lstStyle/>
                    <a:p>
                      <a:pPr algn="ctr" fontAlgn="ctr"/>
                      <a:r>
                        <a:rPr lang="ru-RU" sz="450" b="0" i="0" u="none" strike="noStrike">
                          <a:solidFill>
                            <a:srgbClr val="000000"/>
                          </a:solidFill>
                          <a:effectLst/>
                          <a:latin typeface="Times New Roman"/>
                        </a:rPr>
                        <a:t>1 11 09 044 04 0001 120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Прочие поступления от использования имущества, находящегося в собственности городских округов (за исключением имущества муниципальных бюджетных и автономных учреждений, а также имущества муниципальных унитарных предприятий, в том числе казенных) (средства за наём муниципального жилья)</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80 700,06666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83 762,00000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78 600,00000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80 065,00000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79 264,00000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78 472,00000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16024">
                <a:tc>
                  <a:txBody>
                    <a:bodyPr/>
                    <a:lstStyle/>
                    <a:p>
                      <a:pPr algn="ctr" fontAlgn="ctr"/>
                      <a:r>
                        <a:rPr lang="ru-RU" sz="450" b="0" i="0" u="none" strike="noStrike">
                          <a:solidFill>
                            <a:srgbClr val="000000"/>
                          </a:solidFill>
                          <a:effectLst/>
                          <a:latin typeface="Times New Roman"/>
                        </a:rPr>
                        <a:t>1 11 09 044 04 0002 120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Прочие поступления от использования имущества, находящегося в собственности городских округов (за исключением имущества муниципальных бюджетных и автономных учреждений, а также имущества муниципальных унитарных предприятий, в том числе казенных) (средства по договору коммерческого найма жилого помещения муниципального жилищного фонда)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8 338,06114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6 158,00000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8 511,00000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8 511,00000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8 511,00000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8 511,00000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88032">
                <a:tc>
                  <a:txBody>
                    <a:bodyPr/>
                    <a:lstStyle/>
                    <a:p>
                      <a:pPr algn="ctr" fontAlgn="ctr"/>
                      <a:r>
                        <a:rPr lang="ru-RU" sz="450" b="0" i="0" u="none" strike="noStrike">
                          <a:solidFill>
                            <a:srgbClr val="000000"/>
                          </a:solidFill>
                          <a:effectLst/>
                          <a:latin typeface="Times New Roman"/>
                        </a:rPr>
                        <a:t>1 11 09 044 04 0004 120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Прочие поступления от использования имущества, находящегося в собственности городских округов (за исключением имущества муниципальных  бюджетных и автономных учреждений, а также имущества муниципальных  унитарных предприятий, в том числе казенных) (плата за размещение объектов на землях или земельных участках, находящихся в муниципальной собственности или собственность на которые не разграничена, расположенных в границах городских округов)</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332,67192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300,00000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150,00000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88032">
                <a:tc>
                  <a:txBody>
                    <a:bodyPr/>
                    <a:lstStyle/>
                    <a:p>
                      <a:pPr algn="ctr" fontAlgn="ctr"/>
                      <a:r>
                        <a:rPr lang="ru-RU" sz="450" b="0" i="0" u="none" strike="noStrike">
                          <a:solidFill>
                            <a:srgbClr val="000000"/>
                          </a:solidFill>
                          <a:effectLst/>
                          <a:latin typeface="Times New Roman"/>
                        </a:rPr>
                        <a:t>1 11 09 080 04 0000 120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Плата, поступившая в рамках договора за предоставление права на размещение и эксплуатацию нестационарного торгового объекта, установку и эксплуатацию рекламных конструкций на землях или земельных участках, находящихся в собственности городских округов, и на землях или земельных участках, государственная собственность на которые не разграничена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39 054,38717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33 323,00000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35 519,00000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33 981,00000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34 384,00000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34 384,00000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82920">
                <a:tc>
                  <a:txBody>
                    <a:bodyPr/>
                    <a:lstStyle/>
                    <a:p>
                      <a:pPr algn="ctr" fontAlgn="ctr"/>
                      <a:r>
                        <a:rPr lang="ru-RU" sz="450" b="0" i="0" u="none" strike="noStrike">
                          <a:solidFill>
                            <a:srgbClr val="000000"/>
                          </a:solidFill>
                          <a:effectLst/>
                          <a:latin typeface="Times New Roman"/>
                        </a:rPr>
                        <a:t>1 11 09 080 04 0001 120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dirty="0">
                          <a:solidFill>
                            <a:srgbClr val="000000"/>
                          </a:solidFill>
                          <a:effectLst/>
                          <a:latin typeface="Times New Roman"/>
                        </a:rPr>
                        <a:t>Плата, поступившая в рамках договора за предоставление права на размещение и эксплуатацию нестационарного торгового объекта, установку и эксплуатацию рекламных конструкций на землях или земельных участках, находящихся в собственности городских округов, и на землях или земельных участках, государственная собственность на которые не разграничена (средства от проведения конкурса на право заключить договор на размещение нестационарных торговых объектов)</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19 121,01596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18 000,00000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20 196,00000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18 000,00000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18 000,00000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18 000,00000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82920">
                <a:tc>
                  <a:txBody>
                    <a:bodyPr/>
                    <a:lstStyle/>
                    <a:p>
                      <a:pPr algn="ctr" fontAlgn="ctr"/>
                      <a:r>
                        <a:rPr lang="ru-RU" sz="450" b="0" i="0" u="none" strike="noStrike">
                          <a:solidFill>
                            <a:srgbClr val="000000"/>
                          </a:solidFill>
                          <a:effectLst/>
                          <a:latin typeface="Times New Roman"/>
                        </a:rPr>
                        <a:t>1 11 09 080 04 0002 120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dirty="0">
                          <a:solidFill>
                            <a:srgbClr val="000000"/>
                          </a:solidFill>
                          <a:effectLst/>
                          <a:latin typeface="Times New Roman"/>
                        </a:rPr>
                        <a:t>Плата, поступившая в рамках договора за предоставление права на размещение и эксплуатацию нестационарного торгового объекта, установку и эксплуатацию рекламных конструкций на землях или земельных участках, находящихся в собственности городских округов, и на землях или земельных участках, государственная собственность на которые не разграничена (средства от проведения аукциона на право заключения договора на установку и эксплуатацию рекламных конструкций на объектах муниципальной собственности)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19 933,37121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15 323,00000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15 323,00000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15 981,00000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16 384,00000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16 384,00000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82920">
                <a:tc>
                  <a:txBody>
                    <a:bodyPr/>
                    <a:lstStyle/>
                    <a:p>
                      <a:pPr algn="ctr" fontAlgn="ctr"/>
                      <a:r>
                        <a:rPr lang="ru-RU" sz="450" b="1" i="0" u="none" strike="noStrike">
                          <a:solidFill>
                            <a:srgbClr val="000000"/>
                          </a:solidFill>
                          <a:effectLst/>
                          <a:latin typeface="Times New Roman"/>
                        </a:rPr>
                        <a:t>1 12 00 000 00 0000 000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ПЛАТЕЖИ ПРИ ПОЛЬЗОВАНИИ ПРИРОДНЫМИ РЕСУРСАМИ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1 853,11112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3 010,00000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2 275,00000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4 696,00000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4 696,00000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4 696,00000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82920">
                <a:tc>
                  <a:txBody>
                    <a:bodyPr/>
                    <a:lstStyle/>
                    <a:p>
                      <a:pPr algn="ctr" fontAlgn="ctr"/>
                      <a:r>
                        <a:rPr lang="ru-RU" sz="450" b="1" i="0" u="none" strike="noStrike">
                          <a:solidFill>
                            <a:srgbClr val="000000"/>
                          </a:solidFill>
                          <a:effectLst/>
                          <a:latin typeface="Times New Roman"/>
                        </a:rPr>
                        <a:t>1 12 01 000 01 0000 120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Плата за негативное воздействие на окружающую среду</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1 853,11112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3 010,00000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2 275,00000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4 696,00000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4 696,00000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4 696,00000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65841">
                <a:tc>
                  <a:txBody>
                    <a:bodyPr/>
                    <a:lstStyle/>
                    <a:p>
                      <a:pPr algn="ctr" fontAlgn="ctr"/>
                      <a:r>
                        <a:rPr lang="ru-RU" sz="450" b="0" i="0" u="none" strike="noStrike">
                          <a:solidFill>
                            <a:srgbClr val="000000"/>
                          </a:solidFill>
                          <a:effectLst/>
                          <a:latin typeface="Times New Roman"/>
                        </a:rPr>
                        <a:t>1 12 01 010 01 0000 120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Плата за выбросы загрязняющих веществ в атмосферный воздух стационарными объектами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1 010,96986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1 616,00000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841,00000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1 748,00000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1 748,00000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1 748,00000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82920">
                <a:tc>
                  <a:txBody>
                    <a:bodyPr/>
                    <a:lstStyle/>
                    <a:p>
                      <a:pPr algn="ctr" fontAlgn="ctr"/>
                      <a:r>
                        <a:rPr lang="ru-RU" sz="450" b="0" i="0" u="none" strike="noStrike">
                          <a:solidFill>
                            <a:srgbClr val="000000"/>
                          </a:solidFill>
                          <a:effectLst/>
                          <a:latin typeface="Times New Roman"/>
                        </a:rPr>
                        <a:t>1 12 01 030 01 0000 120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Плата за сбросы загрязняющих веществ в водные объекты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236,59354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393,00000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865,00000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1 808,00000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1 808,00000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1 808,00000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82920">
                <a:tc>
                  <a:txBody>
                    <a:bodyPr/>
                    <a:lstStyle/>
                    <a:p>
                      <a:pPr algn="ctr" fontAlgn="ctr"/>
                      <a:r>
                        <a:rPr lang="ru-RU" sz="450" b="0" i="0" u="none" strike="noStrike">
                          <a:solidFill>
                            <a:srgbClr val="000000"/>
                          </a:solidFill>
                          <a:effectLst/>
                          <a:latin typeface="Times New Roman"/>
                        </a:rPr>
                        <a:t>1 12 01 040 01 0000 120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Плата за размещение отходов производства и потребления</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605,54772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1 001,00000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569,00000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1 140,00000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1 140,00000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1 140,00000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82920">
                <a:tc>
                  <a:txBody>
                    <a:bodyPr/>
                    <a:lstStyle/>
                    <a:p>
                      <a:pPr algn="ctr" fontAlgn="ctr"/>
                      <a:r>
                        <a:rPr lang="ru-RU" sz="450" b="0" i="0" u="none" strike="noStrike">
                          <a:solidFill>
                            <a:srgbClr val="000000"/>
                          </a:solidFill>
                          <a:effectLst/>
                          <a:latin typeface="Times New Roman"/>
                        </a:rPr>
                        <a:t>1 12 01 041 01 0000 120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Плата за размещение отходов производства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557,43763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921,00000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506,00000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82920">
                <a:tc>
                  <a:txBody>
                    <a:bodyPr/>
                    <a:lstStyle/>
                    <a:p>
                      <a:pPr algn="ctr" fontAlgn="ctr"/>
                      <a:r>
                        <a:rPr lang="ru-RU" sz="450" b="0" i="0" u="none" strike="noStrike">
                          <a:solidFill>
                            <a:srgbClr val="000000"/>
                          </a:solidFill>
                          <a:effectLst/>
                          <a:latin typeface="Times New Roman"/>
                        </a:rPr>
                        <a:t>1 12 01 042 01 0000 120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Плата за размещение твердых коммунальных отходов</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48,11009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80,00000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63,00000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82920">
                <a:tc>
                  <a:txBody>
                    <a:bodyPr/>
                    <a:lstStyle/>
                    <a:p>
                      <a:pPr algn="ctr" fontAlgn="ctr"/>
                      <a:r>
                        <a:rPr lang="ru-RU" sz="450" b="1" i="0" u="none" strike="noStrike">
                          <a:solidFill>
                            <a:srgbClr val="000000"/>
                          </a:solidFill>
                          <a:effectLst/>
                          <a:latin typeface="Times New Roman"/>
                        </a:rPr>
                        <a:t>1 13 00 000 00 0000 000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ДОХОДЫ ОТ ОКАЗАНИЯ ПЛАТНЫХ УСЛУГ И КОМПЕНСАЦИИ ЗАТРАТ ГОСУДАРСТВА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6 247,75011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7 536,00000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7 526,00000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7 030,00000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3 535,00000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3 540,00000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52710">
                <a:tc>
                  <a:txBody>
                    <a:bodyPr/>
                    <a:lstStyle/>
                    <a:p>
                      <a:pPr algn="ctr" fontAlgn="ctr"/>
                      <a:r>
                        <a:rPr lang="ru-RU" sz="450" b="1" i="0" u="none" strike="noStrike">
                          <a:solidFill>
                            <a:srgbClr val="000000"/>
                          </a:solidFill>
                          <a:effectLst/>
                          <a:latin typeface="Times New Roman"/>
                        </a:rPr>
                        <a:t>1 13 01 000 00 0000 130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Доходы от оказания платных услуг (работ)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89,95200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52710">
                <a:tc>
                  <a:txBody>
                    <a:bodyPr/>
                    <a:lstStyle/>
                    <a:p>
                      <a:pPr algn="ctr" fontAlgn="ctr"/>
                      <a:r>
                        <a:rPr lang="ru-RU" sz="450" b="0" i="0" u="none" strike="noStrike">
                          <a:solidFill>
                            <a:srgbClr val="000000"/>
                          </a:solidFill>
                          <a:effectLst/>
                          <a:latin typeface="Times New Roman"/>
                        </a:rPr>
                        <a:t>1 13 01 530 04 0000 130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Плата за оказание услуг по присоединению объектов дорожного сервиса к автомобильным дорогам общего пользования местного значения, зачисляемая в бюджеты городских округов</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2,40800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dirty="0">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82920">
                <a:tc>
                  <a:txBody>
                    <a:bodyPr/>
                    <a:lstStyle/>
                    <a:p>
                      <a:pPr algn="ctr" fontAlgn="ctr"/>
                      <a:r>
                        <a:rPr lang="ru-RU" sz="450" b="0" i="0" u="none" strike="noStrike">
                          <a:solidFill>
                            <a:srgbClr val="000000"/>
                          </a:solidFill>
                          <a:effectLst/>
                          <a:latin typeface="Times New Roman"/>
                        </a:rPr>
                        <a:t>1 13 01 994 04 0000 130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Прочие доходы от оказания платных услуг (работ) получателями средств бюджетов городских округов (проведение предрейсового осмотра водителей сторонних организаций)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87,54400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65841">
                <a:tc>
                  <a:txBody>
                    <a:bodyPr/>
                    <a:lstStyle/>
                    <a:p>
                      <a:pPr algn="ctr" fontAlgn="ctr"/>
                      <a:r>
                        <a:rPr lang="ru-RU" sz="450" b="1" i="0" u="none" strike="noStrike" dirty="0">
                          <a:solidFill>
                            <a:srgbClr val="000000"/>
                          </a:solidFill>
                          <a:effectLst/>
                          <a:latin typeface="Times New Roman"/>
                        </a:rPr>
                        <a:t>1 13 02 000 00 0000 130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dirty="0">
                          <a:solidFill>
                            <a:srgbClr val="000000"/>
                          </a:solidFill>
                          <a:effectLst/>
                          <a:latin typeface="Times New Roman"/>
                        </a:rPr>
                        <a:t>Доходы от компенсации затрат государства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dirty="0">
                          <a:solidFill>
                            <a:srgbClr val="000000"/>
                          </a:solidFill>
                          <a:effectLst/>
                          <a:latin typeface="Times New Roman"/>
                        </a:rPr>
                        <a:t>6 157,79811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dirty="0">
                          <a:solidFill>
                            <a:srgbClr val="000000"/>
                          </a:solidFill>
                          <a:effectLst/>
                          <a:latin typeface="Times New Roman"/>
                        </a:rPr>
                        <a:t>7 526,00000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dirty="0">
                          <a:solidFill>
                            <a:srgbClr val="000000"/>
                          </a:solidFill>
                          <a:effectLst/>
                          <a:latin typeface="Times New Roman"/>
                        </a:rPr>
                        <a:t>7 526,00000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dirty="0">
                          <a:solidFill>
                            <a:srgbClr val="000000"/>
                          </a:solidFill>
                          <a:effectLst/>
                          <a:latin typeface="Times New Roman"/>
                        </a:rPr>
                        <a:t>7 030,00000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dirty="0">
                          <a:solidFill>
                            <a:srgbClr val="000000"/>
                          </a:solidFill>
                          <a:effectLst/>
                          <a:latin typeface="Times New Roman"/>
                        </a:rPr>
                        <a:t>3 535,00000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dirty="0">
                          <a:solidFill>
                            <a:srgbClr val="000000"/>
                          </a:solidFill>
                          <a:effectLst/>
                          <a:latin typeface="Times New Roman"/>
                        </a:rPr>
                        <a:t>3 540,00000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4929163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43608" y="267495"/>
            <a:ext cx="7920880" cy="504056"/>
          </a:xfrm>
        </p:spPr>
        <p:txBody>
          <a:bodyPr anchor="t">
            <a:noAutofit/>
          </a:bodyPr>
          <a:lstStyle/>
          <a:p>
            <a:r>
              <a:rPr lang="ru-RU" sz="14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Объем и структура налоговых и неналоговых </a:t>
            </a:r>
            <a:r>
              <a:rPr lang="ru-RU" sz="14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доходов, </a:t>
            </a:r>
            <a:r>
              <a:rPr lang="ru-RU" sz="14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а также </a:t>
            </a:r>
            <a:r>
              <a:rPr lang="ru-RU" sz="14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межбюджетных трансфертов, поступающих </a:t>
            </a:r>
            <a:r>
              <a:rPr lang="ru-RU" sz="14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в бюджет Городского округа Подольск</a:t>
            </a:r>
          </a:p>
        </p:txBody>
      </p:sp>
      <p:graphicFrame>
        <p:nvGraphicFramePr>
          <p:cNvPr id="3" name="Таблица 2"/>
          <p:cNvGraphicFramePr>
            <a:graphicFrameLocks noGrp="1"/>
          </p:cNvGraphicFramePr>
          <p:nvPr>
            <p:extLst>
              <p:ext uri="{D42A27DB-BD31-4B8C-83A1-F6EECF244321}">
                <p14:modId xmlns:p14="http://schemas.microsoft.com/office/powerpoint/2010/main" val="3109973839"/>
              </p:ext>
            </p:extLst>
          </p:nvPr>
        </p:nvGraphicFramePr>
        <p:xfrm>
          <a:off x="143507" y="1275606"/>
          <a:ext cx="8856984" cy="3525848"/>
        </p:xfrm>
        <a:graphic>
          <a:graphicData uri="http://schemas.openxmlformats.org/drawingml/2006/table">
            <a:tbl>
              <a:tblPr/>
              <a:tblGrid>
                <a:gridCol w="810406"/>
                <a:gridCol w="4267560"/>
                <a:gridCol w="649473"/>
                <a:gridCol w="633668"/>
                <a:gridCol w="633668"/>
                <a:gridCol w="642291"/>
                <a:gridCol w="616426"/>
                <a:gridCol w="603492"/>
              </a:tblGrid>
              <a:tr h="99725">
                <a:tc rowSpan="3">
                  <a:txBody>
                    <a:bodyPr/>
                    <a:lstStyle/>
                    <a:p>
                      <a:pPr algn="ctr" fontAlgn="ctr"/>
                      <a:r>
                        <a:rPr lang="ru-RU" sz="500" b="1" i="0" u="none" strike="noStrike" dirty="0">
                          <a:solidFill>
                            <a:srgbClr val="000000"/>
                          </a:solidFill>
                          <a:effectLst/>
                          <a:latin typeface="Times New Roman"/>
                        </a:rPr>
                        <a:t>Код дохода</a:t>
                      </a:r>
                    </a:p>
                  </a:txBody>
                  <a:tcPr marL="3384" marR="3384" marT="3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rowSpan="3">
                  <a:txBody>
                    <a:bodyPr/>
                    <a:lstStyle/>
                    <a:p>
                      <a:pPr algn="ctr" fontAlgn="ctr"/>
                      <a:r>
                        <a:rPr lang="ru-RU" sz="500" b="1" i="0" u="none" strike="noStrike" dirty="0">
                          <a:solidFill>
                            <a:srgbClr val="000000"/>
                          </a:solidFill>
                          <a:effectLst/>
                          <a:latin typeface="Times New Roman"/>
                        </a:rPr>
                        <a:t>Наименование кода дохода</a:t>
                      </a:r>
                    </a:p>
                  </a:txBody>
                  <a:tcPr marL="3384" marR="3384" marT="3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gridSpan="6">
                  <a:txBody>
                    <a:bodyPr/>
                    <a:lstStyle/>
                    <a:p>
                      <a:pPr algn="ctr" fontAlgn="ctr"/>
                      <a:r>
                        <a:rPr lang="ru-RU" sz="500" b="1" i="0" u="none" strike="noStrike">
                          <a:solidFill>
                            <a:srgbClr val="000000"/>
                          </a:solidFill>
                          <a:effectLst/>
                          <a:latin typeface="Times New Roman"/>
                        </a:rPr>
                        <a:t>Сумма (тыс. руб.)</a:t>
                      </a:r>
                    </a:p>
                  </a:txBody>
                  <a:tcPr marL="3384" marR="3384" marT="3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19670">
                <a:tc vMerge="1">
                  <a:txBody>
                    <a:bodyPr/>
                    <a:lstStyle/>
                    <a:p>
                      <a:endParaRPr lang="ru-RU"/>
                    </a:p>
                  </a:txBody>
                  <a:tcPr/>
                </a:tc>
                <a:tc vMerge="1">
                  <a:txBody>
                    <a:bodyPr/>
                    <a:lstStyle/>
                    <a:p>
                      <a:endParaRPr lang="ru-RU"/>
                    </a:p>
                  </a:txBody>
                  <a:tcPr/>
                </a:tc>
                <a:tc>
                  <a:txBody>
                    <a:bodyPr/>
                    <a:lstStyle/>
                    <a:p>
                      <a:pPr algn="ctr" fontAlgn="ctr"/>
                      <a:r>
                        <a:rPr lang="ru-RU" sz="500" b="1" i="0" u="none" strike="noStrike" dirty="0" smtClean="0">
                          <a:solidFill>
                            <a:srgbClr val="000000"/>
                          </a:solidFill>
                          <a:effectLst/>
                          <a:latin typeface="Times New Roman"/>
                        </a:rPr>
                        <a:t>2023 </a:t>
                      </a:r>
                      <a:r>
                        <a:rPr lang="ru-RU" sz="500" b="1" i="0" u="none" strike="noStrike" dirty="0">
                          <a:solidFill>
                            <a:srgbClr val="000000"/>
                          </a:solidFill>
                          <a:effectLst/>
                          <a:latin typeface="Times New Roman"/>
                        </a:rPr>
                        <a:t>год</a:t>
                      </a:r>
                    </a:p>
                  </a:txBody>
                  <a:tcPr marL="3384" marR="3384" marT="3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ru-RU" sz="500" b="1" i="0" u="none" strike="noStrike" dirty="0" smtClean="0">
                          <a:solidFill>
                            <a:srgbClr val="000000"/>
                          </a:solidFill>
                          <a:effectLst/>
                          <a:latin typeface="Times New Roman"/>
                        </a:rPr>
                        <a:t>2024 </a:t>
                      </a:r>
                      <a:r>
                        <a:rPr lang="ru-RU" sz="500" b="1" i="0" u="none" strike="noStrike" dirty="0">
                          <a:solidFill>
                            <a:srgbClr val="000000"/>
                          </a:solidFill>
                          <a:effectLst/>
                          <a:latin typeface="Times New Roman"/>
                        </a:rPr>
                        <a:t>год</a:t>
                      </a:r>
                    </a:p>
                  </a:txBody>
                  <a:tcPr marL="3384" marR="3384" marT="3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rowSpan="2">
                  <a:txBody>
                    <a:bodyPr/>
                    <a:lstStyle/>
                    <a:p>
                      <a:pPr algn="ctr" fontAlgn="ctr"/>
                      <a:r>
                        <a:rPr lang="ru-RU" sz="500" b="1" i="0" u="none" strike="noStrike" dirty="0">
                          <a:solidFill>
                            <a:srgbClr val="000000"/>
                          </a:solidFill>
                          <a:effectLst/>
                          <a:latin typeface="Times New Roman"/>
                        </a:rPr>
                        <a:t>Ожидаемое исполнение                         за </a:t>
                      </a:r>
                      <a:r>
                        <a:rPr lang="ru-RU" sz="500" b="1" i="0" u="none" strike="noStrike" dirty="0" smtClean="0">
                          <a:solidFill>
                            <a:srgbClr val="000000"/>
                          </a:solidFill>
                          <a:effectLst/>
                          <a:latin typeface="Times New Roman"/>
                        </a:rPr>
                        <a:t>2024</a:t>
                      </a:r>
                      <a:r>
                        <a:rPr lang="ru-RU" sz="500" b="1" i="0" u="none" strike="noStrike" baseline="0" dirty="0" smtClean="0">
                          <a:solidFill>
                            <a:srgbClr val="000000"/>
                          </a:solidFill>
                          <a:effectLst/>
                          <a:latin typeface="Times New Roman"/>
                        </a:rPr>
                        <a:t> </a:t>
                      </a:r>
                      <a:r>
                        <a:rPr lang="ru-RU" sz="500" b="1" i="0" u="none" strike="noStrike" dirty="0" smtClean="0">
                          <a:solidFill>
                            <a:srgbClr val="000000"/>
                          </a:solidFill>
                          <a:effectLst/>
                          <a:latin typeface="Times New Roman"/>
                        </a:rPr>
                        <a:t>год</a:t>
                      </a:r>
                      <a:endParaRPr lang="ru-RU" sz="500" b="1" i="0" u="none" strike="noStrike" dirty="0">
                        <a:solidFill>
                          <a:srgbClr val="000000"/>
                        </a:solidFill>
                        <a:effectLst/>
                        <a:latin typeface="Times New Roman"/>
                      </a:endParaRPr>
                    </a:p>
                  </a:txBody>
                  <a:tcPr marL="3384" marR="3384" marT="3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r>
                        <a:rPr lang="ru-RU" sz="500" b="1" i="0" u="none" strike="noStrike" dirty="0" smtClean="0">
                          <a:solidFill>
                            <a:srgbClr val="000000"/>
                          </a:solidFill>
                          <a:effectLst/>
                          <a:latin typeface="Times New Roman"/>
                        </a:rPr>
                        <a:t>2025 </a:t>
                      </a:r>
                      <a:r>
                        <a:rPr lang="ru-RU" sz="500" b="1" i="0" u="none" strike="noStrike" dirty="0">
                          <a:solidFill>
                            <a:srgbClr val="000000"/>
                          </a:solidFill>
                          <a:effectLst/>
                          <a:latin typeface="Times New Roman"/>
                        </a:rPr>
                        <a:t>год</a:t>
                      </a:r>
                    </a:p>
                  </a:txBody>
                  <a:tcPr marL="3384" marR="3384" marT="3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ru-RU" sz="500" b="1" i="0" u="none" strike="noStrike" dirty="0" smtClean="0">
                          <a:solidFill>
                            <a:srgbClr val="000000"/>
                          </a:solidFill>
                          <a:effectLst/>
                          <a:latin typeface="Times New Roman"/>
                        </a:rPr>
                        <a:t>2026 </a:t>
                      </a:r>
                      <a:r>
                        <a:rPr lang="ru-RU" sz="500" b="1" i="0" u="none" strike="noStrike" dirty="0">
                          <a:solidFill>
                            <a:srgbClr val="000000"/>
                          </a:solidFill>
                          <a:effectLst/>
                          <a:latin typeface="Times New Roman"/>
                        </a:rPr>
                        <a:t>год</a:t>
                      </a:r>
                    </a:p>
                  </a:txBody>
                  <a:tcPr marL="3384" marR="3384" marT="3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ru-RU" sz="500" b="1" i="0" u="none" strike="noStrike" dirty="0" smtClean="0">
                          <a:solidFill>
                            <a:srgbClr val="000000"/>
                          </a:solidFill>
                          <a:effectLst/>
                          <a:latin typeface="Times New Roman"/>
                        </a:rPr>
                        <a:t>2027 </a:t>
                      </a:r>
                      <a:r>
                        <a:rPr lang="ru-RU" sz="500" b="1" i="0" u="none" strike="noStrike" dirty="0">
                          <a:solidFill>
                            <a:srgbClr val="000000"/>
                          </a:solidFill>
                          <a:effectLst/>
                          <a:latin typeface="Times New Roman"/>
                        </a:rPr>
                        <a:t>год</a:t>
                      </a:r>
                    </a:p>
                  </a:txBody>
                  <a:tcPr marL="3384" marR="3384" marT="3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r>
              <a:tr h="143603">
                <a:tc vMerge="1">
                  <a:txBody>
                    <a:bodyPr/>
                    <a:lstStyle/>
                    <a:p>
                      <a:endParaRPr lang="ru-RU"/>
                    </a:p>
                  </a:txBody>
                  <a:tcPr/>
                </a:tc>
                <a:tc vMerge="1">
                  <a:txBody>
                    <a:bodyPr/>
                    <a:lstStyle/>
                    <a:p>
                      <a:endParaRPr lang="ru-RU"/>
                    </a:p>
                  </a:txBody>
                  <a:tcPr/>
                </a:tc>
                <a:tc>
                  <a:txBody>
                    <a:bodyPr/>
                    <a:lstStyle/>
                    <a:p>
                      <a:pPr algn="ctr" fontAlgn="ctr"/>
                      <a:r>
                        <a:rPr lang="ru-RU" sz="500" b="1" i="0" u="none" strike="noStrike" dirty="0">
                          <a:solidFill>
                            <a:srgbClr val="000000"/>
                          </a:solidFill>
                          <a:effectLst/>
                          <a:latin typeface="Times New Roman"/>
                        </a:rPr>
                        <a:t>факт</a:t>
                      </a:r>
                    </a:p>
                  </a:txBody>
                  <a:tcPr marL="3384" marR="3384" marT="3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ru-RU" sz="500" b="1" i="0" u="none" strike="noStrike" dirty="0">
                          <a:solidFill>
                            <a:srgbClr val="000000"/>
                          </a:solidFill>
                          <a:effectLst/>
                          <a:latin typeface="Times New Roman"/>
                        </a:rPr>
                        <a:t>план</a:t>
                      </a:r>
                    </a:p>
                  </a:txBody>
                  <a:tcPr marL="3384" marR="3384" marT="3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vMerge="1">
                  <a:txBody>
                    <a:bodyPr/>
                    <a:lstStyle/>
                    <a:p>
                      <a:endParaRPr lang="ru-RU"/>
                    </a:p>
                  </a:txBody>
                  <a:tcPr/>
                </a:tc>
                <a:tc>
                  <a:txBody>
                    <a:bodyPr/>
                    <a:lstStyle/>
                    <a:p>
                      <a:pPr algn="ctr" fontAlgn="ctr"/>
                      <a:r>
                        <a:rPr lang="ru-RU" sz="500" b="1" i="0" u="none" strike="noStrike" dirty="0">
                          <a:solidFill>
                            <a:srgbClr val="000000"/>
                          </a:solidFill>
                          <a:effectLst/>
                          <a:latin typeface="Times New Roman"/>
                        </a:rPr>
                        <a:t>прогноз</a:t>
                      </a:r>
                    </a:p>
                  </a:txBody>
                  <a:tcPr marL="3384" marR="3384" marT="3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ru-RU" sz="500" b="1" i="0" u="none" strike="noStrike" dirty="0">
                          <a:solidFill>
                            <a:srgbClr val="000000"/>
                          </a:solidFill>
                          <a:effectLst/>
                          <a:latin typeface="Times New Roman"/>
                        </a:rPr>
                        <a:t>прогноз</a:t>
                      </a:r>
                    </a:p>
                  </a:txBody>
                  <a:tcPr marL="3384" marR="3384" marT="3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ru-RU" sz="500" b="1" i="0" u="none" strike="noStrike" dirty="0">
                          <a:solidFill>
                            <a:srgbClr val="000000"/>
                          </a:solidFill>
                          <a:effectLst/>
                          <a:latin typeface="Times New Roman"/>
                        </a:rPr>
                        <a:t>прогноз</a:t>
                      </a:r>
                    </a:p>
                  </a:txBody>
                  <a:tcPr marL="3384" marR="3384" marT="3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r>
              <a:tr h="141058">
                <a:tc>
                  <a:txBody>
                    <a:bodyPr/>
                    <a:lstStyle/>
                    <a:p>
                      <a:pPr algn="ctr" fontAlgn="ctr"/>
                      <a:r>
                        <a:rPr lang="ru-RU" sz="450" b="0" i="0" u="none" strike="noStrike" dirty="0">
                          <a:solidFill>
                            <a:srgbClr val="000000"/>
                          </a:solidFill>
                          <a:effectLst/>
                          <a:latin typeface="Times New Roman"/>
                        </a:rPr>
                        <a:t>1 13 02 994 04 0000 130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Прочие доходы от компенсации затрат бюджетов городских округов</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6 157,79811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7 526,00000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7 526,00000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7 030,00000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3 535,00000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3 540,00000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4016">
                <a:tc>
                  <a:txBody>
                    <a:bodyPr/>
                    <a:lstStyle/>
                    <a:p>
                      <a:pPr algn="ctr" fontAlgn="ctr"/>
                      <a:r>
                        <a:rPr lang="ru-RU" sz="450" b="0" i="0" u="none" strike="noStrike" dirty="0">
                          <a:solidFill>
                            <a:srgbClr val="000000"/>
                          </a:solidFill>
                          <a:effectLst/>
                          <a:latin typeface="Times New Roman"/>
                        </a:rPr>
                        <a:t>1 13 02 994 04 0001 130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Прочие доходы от компенсации затрат  бюджетов городских округов (средства от возмещения затрат по коммунальным платежам)</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268,55370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280,00000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300,00000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300,00000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150,00000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150,00000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4016">
                <a:tc>
                  <a:txBody>
                    <a:bodyPr/>
                    <a:lstStyle/>
                    <a:p>
                      <a:pPr algn="ctr" fontAlgn="ctr"/>
                      <a:r>
                        <a:rPr lang="ru-RU" sz="450" b="0" i="0" u="none" strike="noStrike" dirty="0">
                          <a:solidFill>
                            <a:srgbClr val="000000"/>
                          </a:solidFill>
                          <a:effectLst/>
                          <a:latin typeface="Times New Roman"/>
                        </a:rPr>
                        <a:t>1 13 02 994 04 0010 130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Прочие доходы от компенсации затрат бюджетов городских округов (иные поступления)</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5 889,24441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7 246,00000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7 226,00000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6 730,00000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3 385,00000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3 390,00000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5490">
                <a:tc>
                  <a:txBody>
                    <a:bodyPr/>
                    <a:lstStyle/>
                    <a:p>
                      <a:pPr algn="ctr" fontAlgn="ctr"/>
                      <a:r>
                        <a:rPr lang="ru-RU" sz="450" b="1" i="0" u="none" strike="noStrike" dirty="0">
                          <a:solidFill>
                            <a:srgbClr val="000000"/>
                          </a:solidFill>
                          <a:effectLst/>
                          <a:latin typeface="Times New Roman"/>
                        </a:rPr>
                        <a:t>1 14 00 000 00 0000 000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ДОХОДЫ ОТ ПРОДАЖИ МАТЕРИАЛЬНЫХ И НЕМАТЕРИАЛЬНЫХ АКТИВОВ</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264 252,46323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356 524,00000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332 532,00000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271 800,00000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173 500,00000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81 500,00000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32228">
                <a:tc>
                  <a:txBody>
                    <a:bodyPr/>
                    <a:lstStyle/>
                    <a:p>
                      <a:pPr algn="ctr" fontAlgn="ctr"/>
                      <a:r>
                        <a:rPr lang="ru-RU" sz="450" b="1" i="0" u="none" strike="noStrike" dirty="0">
                          <a:solidFill>
                            <a:srgbClr val="000000"/>
                          </a:solidFill>
                          <a:effectLst/>
                          <a:latin typeface="Times New Roman"/>
                        </a:rPr>
                        <a:t>1 14 01 000 00 0000 410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dirty="0">
                          <a:solidFill>
                            <a:srgbClr val="000000"/>
                          </a:solidFill>
                          <a:effectLst/>
                          <a:latin typeface="Times New Roman"/>
                        </a:rPr>
                        <a:t>Доходы от продажи квартир</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10 593,91175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3 000,00000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3 295,00000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1 500,00000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1 500,00000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1 500,00000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4330">
                <a:tc>
                  <a:txBody>
                    <a:bodyPr/>
                    <a:lstStyle/>
                    <a:p>
                      <a:pPr algn="ctr" fontAlgn="ctr"/>
                      <a:r>
                        <a:rPr lang="ru-RU" sz="450" b="0" i="0" u="none" strike="noStrike" dirty="0">
                          <a:solidFill>
                            <a:srgbClr val="000000"/>
                          </a:solidFill>
                          <a:effectLst/>
                          <a:latin typeface="Times New Roman"/>
                        </a:rPr>
                        <a:t>1 14 01 040 04 0000 410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dirty="0">
                          <a:solidFill>
                            <a:srgbClr val="000000"/>
                          </a:solidFill>
                          <a:effectLst/>
                          <a:latin typeface="Times New Roman"/>
                        </a:rPr>
                        <a:t>Доходы от продажи квартир, находящихся в собственности городских округов</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10 593,91175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3 000,00000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3 295,00000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1 500,00000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1 500,00000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1 500,00000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88032">
                <a:tc>
                  <a:txBody>
                    <a:bodyPr/>
                    <a:lstStyle/>
                    <a:p>
                      <a:pPr algn="ctr" fontAlgn="ctr"/>
                      <a:r>
                        <a:rPr lang="ru-RU" sz="450" b="1" i="0" u="none" strike="noStrike" dirty="0">
                          <a:solidFill>
                            <a:srgbClr val="000000"/>
                          </a:solidFill>
                          <a:effectLst/>
                          <a:latin typeface="Times New Roman"/>
                        </a:rPr>
                        <a:t>1 14 02 000 00 0000 000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Доходы от реализации имущества, находящегося в государственной и муниципальной собственности (за исключением движимого имущества бюджетных и автономных учреждений, а также имущества государственных и муниципальных унитарных предприятий, в том числе казенных)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112 454,80667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134 557,00000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95 342,00000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30 300,00000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10 000,00000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10 000,00000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4016">
                <a:tc>
                  <a:txBody>
                    <a:bodyPr/>
                    <a:lstStyle/>
                    <a:p>
                      <a:pPr algn="ctr" fontAlgn="ctr"/>
                      <a:r>
                        <a:rPr lang="ru-RU" sz="450" b="0" i="0" u="none" strike="noStrike" dirty="0">
                          <a:solidFill>
                            <a:srgbClr val="000000"/>
                          </a:solidFill>
                          <a:effectLst/>
                          <a:latin typeface="Times New Roman"/>
                        </a:rPr>
                        <a:t>1 14 02 043 04 0000 410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Доходы от реализации иного имущества, находящегося в собственности городских округов (в части реализации основных средств по указанному имуществу)</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112 454,80667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134 557,00000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95 342,00000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30 300,00000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10 000,00000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10 000,00000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4016">
                <a:tc>
                  <a:txBody>
                    <a:bodyPr/>
                    <a:lstStyle/>
                    <a:p>
                      <a:pPr algn="ctr" fontAlgn="ctr"/>
                      <a:r>
                        <a:rPr lang="ru-RU" sz="450" b="1" i="0" u="none" strike="noStrike" dirty="0">
                          <a:solidFill>
                            <a:srgbClr val="000000"/>
                          </a:solidFill>
                          <a:effectLst/>
                          <a:latin typeface="Times New Roman"/>
                        </a:rPr>
                        <a:t>1 14 06 000 00 0000 430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Доходы от продажи земельных участков, находящихся в государственной и муниципальной собственности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141 203,74481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98 967,00000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108 419,00000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90 000,00000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82 000,00000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40 000,00000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83768">
                <a:tc>
                  <a:txBody>
                    <a:bodyPr/>
                    <a:lstStyle/>
                    <a:p>
                      <a:pPr algn="ctr" fontAlgn="ctr"/>
                      <a:r>
                        <a:rPr lang="ru-RU" sz="450" b="0" i="0" u="none" strike="noStrike" dirty="0">
                          <a:solidFill>
                            <a:srgbClr val="000000"/>
                          </a:solidFill>
                          <a:effectLst/>
                          <a:latin typeface="Times New Roman"/>
                        </a:rPr>
                        <a:t>1 14 06 012 04 0000 430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Доходы от продажи земельных участков, государственная собственность на которые не разграничена и которые расположены в границах городских округов</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140 839,54886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82 000,00000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91 452,00000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90 000,00000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82 000,00000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40 000,00000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04264">
                <a:tc>
                  <a:txBody>
                    <a:bodyPr/>
                    <a:lstStyle/>
                    <a:p>
                      <a:pPr algn="ctr" fontAlgn="ctr"/>
                      <a:r>
                        <a:rPr lang="ru-RU" sz="450" b="0" i="0" u="none" strike="noStrike" dirty="0">
                          <a:solidFill>
                            <a:srgbClr val="000000"/>
                          </a:solidFill>
                          <a:effectLst/>
                          <a:latin typeface="Times New Roman"/>
                        </a:rPr>
                        <a:t>1 14 06 012 04 0000 430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Доходы от продажи земельных участков, находящихся в собственности городских округов (за исключением земельных участков муниципальных бюджетных и автономных учреждений)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364,19595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16 967,00000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16 967,00000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16024">
                <a:tc>
                  <a:txBody>
                    <a:bodyPr/>
                    <a:lstStyle/>
                    <a:p>
                      <a:pPr algn="ctr" fontAlgn="ctr"/>
                      <a:r>
                        <a:rPr lang="ru-RU" sz="450" b="1" i="0" u="none" strike="noStrike" dirty="0">
                          <a:solidFill>
                            <a:srgbClr val="000000"/>
                          </a:solidFill>
                          <a:effectLst/>
                          <a:latin typeface="Times New Roman"/>
                        </a:rPr>
                        <a:t>1 14 06 300 00 0000 430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Плата за увеличение площади земельных участков, находящихся в частной собственности, в результате перераспределения таких земельных участков и земель (или) земельных участков, находящихся в государственной или муниципальной собственности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120 000,00000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125 476,00000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150 000,00000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80 000,00000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30 000,00000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16024">
                <a:tc>
                  <a:txBody>
                    <a:bodyPr/>
                    <a:lstStyle/>
                    <a:p>
                      <a:pPr algn="ctr" fontAlgn="ctr"/>
                      <a:r>
                        <a:rPr lang="ru-RU" sz="450" b="0" i="0" u="none" strike="noStrike" dirty="0">
                          <a:solidFill>
                            <a:srgbClr val="000000"/>
                          </a:solidFill>
                          <a:effectLst/>
                          <a:latin typeface="Times New Roman"/>
                        </a:rPr>
                        <a:t>1 14 06 312 04 0000 430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Плата за увеличение площади земельных участков, находящихся в частной собственности, в результате перераспределения таких земельных участков и земель (или) земельных участков, государственная собственность на которые не разграничена и которые расположены в границах городских округов</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120 000,00000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125 476,00000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150 000,00000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80 000,00000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30 000,00000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83768">
                <a:tc>
                  <a:txBody>
                    <a:bodyPr/>
                    <a:lstStyle/>
                    <a:p>
                      <a:pPr algn="ctr" fontAlgn="ctr"/>
                      <a:r>
                        <a:rPr lang="ru-RU" sz="450" b="1" i="0" u="none" strike="noStrike" dirty="0">
                          <a:solidFill>
                            <a:srgbClr val="000000"/>
                          </a:solidFill>
                          <a:effectLst/>
                          <a:latin typeface="Times New Roman"/>
                        </a:rPr>
                        <a:t>1 16 00 000 00 0000 000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ШТРАФЫ, САНКЦИИ, ВОЗМЕЩЕНИЕ УЩЕРБА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76 726,27627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65 197,00000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68 375,00000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37 868,00000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37 696,00000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37 696,00000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83768">
                <a:tc>
                  <a:txBody>
                    <a:bodyPr/>
                    <a:lstStyle/>
                    <a:p>
                      <a:pPr algn="ctr" fontAlgn="ctr"/>
                      <a:r>
                        <a:rPr lang="ru-RU" sz="450" b="0" i="0" u="none" strike="noStrike" dirty="0">
                          <a:solidFill>
                            <a:srgbClr val="000000"/>
                          </a:solidFill>
                          <a:effectLst/>
                          <a:latin typeface="Times New Roman"/>
                        </a:rPr>
                        <a:t>1 16 01 000 01 0000 140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Административные штрафы, установленные Кодексом Российской Федерации об административных правонарушениях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7 936,48371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4 282,00000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12 807,00000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11 793,00000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11 621,00000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11 621,00000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83768">
                <a:tc>
                  <a:txBody>
                    <a:bodyPr/>
                    <a:lstStyle/>
                    <a:p>
                      <a:pPr algn="ctr" fontAlgn="ctr"/>
                      <a:r>
                        <a:rPr lang="ru-RU" sz="450" b="0" i="0" u="none" strike="noStrike" dirty="0">
                          <a:solidFill>
                            <a:srgbClr val="000000"/>
                          </a:solidFill>
                          <a:effectLst/>
                          <a:latin typeface="Times New Roman"/>
                        </a:rPr>
                        <a:t>1 16 02 000 02 0000 140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Административные штрафы, установленные законами субъектов Российской Федерации об административных правонарушениях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3 745,00000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1 590,00000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1 910,00000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3 745,00000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3 745,00000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3 745,00000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52752">
                <a:tc>
                  <a:txBody>
                    <a:bodyPr/>
                    <a:lstStyle/>
                    <a:p>
                      <a:pPr algn="ctr" fontAlgn="ctr"/>
                      <a:r>
                        <a:rPr lang="ru-RU" sz="450" b="0" i="0" u="none" strike="noStrike" dirty="0">
                          <a:solidFill>
                            <a:srgbClr val="000000"/>
                          </a:solidFill>
                          <a:effectLst/>
                          <a:latin typeface="Times New Roman"/>
                        </a:rPr>
                        <a:t>1 16 07 000 00 0000 140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Штрафы, неустойки, пени, уплаченные в соответствии с законом или договором в случае неисполнения или ненадлежащего исполнения обязательств перед государственным (муниципальным) органом, органом управления государственным внебюджетным фондом, казенным учреждением, Центральным банком Российской Федерации, иной организацией, действующей от имени Российской Федерации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36 423,68989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18 495,00000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12 004,00000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16 686,00000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16 686,00000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16 686,00000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24486">
                <a:tc>
                  <a:txBody>
                    <a:bodyPr/>
                    <a:lstStyle/>
                    <a:p>
                      <a:pPr algn="ctr" fontAlgn="ctr"/>
                      <a:r>
                        <a:rPr lang="ru-RU" sz="450" b="0" i="0" u="none" strike="noStrike" dirty="0">
                          <a:solidFill>
                            <a:srgbClr val="000000"/>
                          </a:solidFill>
                          <a:effectLst/>
                          <a:latin typeface="Times New Roman"/>
                        </a:rPr>
                        <a:t>1 16 10 000 00 0000 140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Платежи в целях возмещения причиненного ущерба (убытков)</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2 149,77194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2 451,00000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1 671,00000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2 201,00000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2 201,00000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2 201,00000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83768">
                <a:tc>
                  <a:txBody>
                    <a:bodyPr/>
                    <a:lstStyle/>
                    <a:p>
                      <a:pPr algn="ctr" fontAlgn="ctr"/>
                      <a:r>
                        <a:rPr lang="ru-RU" sz="450" b="0" i="0" u="none" strike="noStrike" dirty="0">
                          <a:solidFill>
                            <a:srgbClr val="000000"/>
                          </a:solidFill>
                          <a:effectLst/>
                          <a:latin typeface="Times New Roman"/>
                        </a:rPr>
                        <a:t>1 16 11 000 01 0000 140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Платежи, уплачиваемые в целях возмещения вреда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2 888,41987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38 379,00000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39 983,00000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3 443,00000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3 443,00000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3 443,00000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93258">
                <a:tc>
                  <a:txBody>
                    <a:bodyPr/>
                    <a:lstStyle/>
                    <a:p>
                      <a:pPr algn="ctr" fontAlgn="ctr"/>
                      <a:r>
                        <a:rPr lang="ru-RU" sz="450" b="0" i="0" u="none" strike="noStrike" dirty="0">
                          <a:solidFill>
                            <a:srgbClr val="000000"/>
                          </a:solidFill>
                          <a:effectLst/>
                          <a:latin typeface="Times New Roman"/>
                        </a:rPr>
                        <a:t>1 16 18 000 01 0000 140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dirty="0">
                          <a:solidFill>
                            <a:srgbClr val="000000"/>
                          </a:solidFill>
                          <a:effectLst/>
                          <a:latin typeface="Times New Roman"/>
                        </a:rPr>
                        <a:t>Доходы от сумм пеней, предусмотренных законодательством Российской Федерации о налогах и сборах, подлежащие зачислению в бюджеты субъектов Российской Федерации по нормативу, установленному Бюджетным кодексом Российской Федерации, распределяемые Федеральным казначейством между бюджетами субъектов Российской Федерации в соответствии с федеральным законом о федеральном бюджете</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dirty="0">
                          <a:solidFill>
                            <a:srgbClr val="000000"/>
                          </a:solidFill>
                          <a:effectLst/>
                          <a:latin typeface="Times New Roman"/>
                        </a:rPr>
                        <a:t>23 582,91086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dirty="0">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dirty="0">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dirty="0">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dirty="0">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dirty="0">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4811876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txBox="1">
            <a:spLocks/>
          </p:cNvSpPr>
          <p:nvPr/>
        </p:nvSpPr>
        <p:spPr>
          <a:xfrm>
            <a:off x="323528" y="1779663"/>
            <a:ext cx="4320480" cy="792088"/>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400" dirty="0">
              <a:solidFill>
                <a:prstClr val="black"/>
              </a:solidFill>
              <a:latin typeface="Russia" pitchFamily="34" charset="0"/>
              <a:cs typeface="Russia" pitchFamily="34" charset="0"/>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887" y="-12506"/>
            <a:ext cx="9136224" cy="100008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1\Desktop\герб-кз.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36335"/>
            <a:ext cx="508520" cy="6352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1043608" y="267495"/>
            <a:ext cx="7920880" cy="504056"/>
          </a:xfrm>
        </p:spPr>
        <p:txBody>
          <a:bodyPr anchor="t">
            <a:noAutofit/>
          </a:bodyPr>
          <a:lstStyle/>
          <a:p>
            <a:r>
              <a:rPr lang="ru-RU" sz="14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Объем и структура налоговых и неналоговых </a:t>
            </a:r>
            <a:r>
              <a:rPr lang="ru-RU" sz="14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доходов, </a:t>
            </a:r>
            <a:r>
              <a:rPr lang="ru-RU" sz="14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а также </a:t>
            </a:r>
            <a:r>
              <a:rPr lang="ru-RU" sz="1400" b="1" dirty="0" smtClean="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межбюджетных трансфертов, поступающих </a:t>
            </a:r>
            <a:r>
              <a:rPr lang="ru-RU" sz="1400" b="1" dirty="0">
                <a:solidFill>
                  <a:prstClr val="white"/>
                </a:solidFill>
                <a:effectLst>
                  <a:innerShdw blurRad="50800" dist="50800" dir="2700000">
                    <a:prstClr val="black">
                      <a:alpha val="50000"/>
                    </a:prstClr>
                  </a:innerShdw>
                </a:effectLst>
                <a:latin typeface="Philosopher" panose="00000500000000000000" pitchFamily="2" charset="-52"/>
                <a:cs typeface="Times New Roman" panose="02020603050405020304" pitchFamily="18" charset="0"/>
              </a:rPr>
              <a:t>в бюджет Городского округа Подольск</a:t>
            </a:r>
          </a:p>
        </p:txBody>
      </p:sp>
      <p:graphicFrame>
        <p:nvGraphicFramePr>
          <p:cNvPr id="3" name="Таблица 2"/>
          <p:cNvGraphicFramePr>
            <a:graphicFrameLocks noGrp="1"/>
          </p:cNvGraphicFramePr>
          <p:nvPr>
            <p:extLst>
              <p:ext uri="{D42A27DB-BD31-4B8C-83A1-F6EECF244321}">
                <p14:modId xmlns:p14="http://schemas.microsoft.com/office/powerpoint/2010/main" val="80483772"/>
              </p:ext>
            </p:extLst>
          </p:nvPr>
        </p:nvGraphicFramePr>
        <p:xfrm>
          <a:off x="179512" y="1053227"/>
          <a:ext cx="8784976" cy="4005141"/>
        </p:xfrm>
        <a:graphic>
          <a:graphicData uri="http://schemas.openxmlformats.org/drawingml/2006/table">
            <a:tbl>
              <a:tblPr/>
              <a:tblGrid>
                <a:gridCol w="803816"/>
                <a:gridCol w="4232864"/>
                <a:gridCol w="644193"/>
                <a:gridCol w="628517"/>
                <a:gridCol w="628517"/>
                <a:gridCol w="637067"/>
                <a:gridCol w="611414"/>
                <a:gridCol w="598588"/>
              </a:tblGrid>
              <a:tr h="93930">
                <a:tc rowSpan="3">
                  <a:txBody>
                    <a:bodyPr/>
                    <a:lstStyle/>
                    <a:p>
                      <a:pPr algn="ctr" fontAlgn="ctr"/>
                      <a:r>
                        <a:rPr lang="ru-RU" sz="450" b="1" i="0" u="none" strike="noStrike" dirty="0">
                          <a:solidFill>
                            <a:srgbClr val="000000"/>
                          </a:solidFill>
                          <a:effectLst/>
                          <a:latin typeface="Times New Roman"/>
                        </a:rPr>
                        <a:t>Код дохода</a:t>
                      </a:r>
                    </a:p>
                  </a:txBody>
                  <a:tcPr marL="3108" marR="3108" marT="3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rowSpan="3">
                  <a:txBody>
                    <a:bodyPr/>
                    <a:lstStyle/>
                    <a:p>
                      <a:pPr algn="ctr" fontAlgn="ctr"/>
                      <a:r>
                        <a:rPr lang="ru-RU" sz="450" b="1" i="0" u="none" strike="noStrike" dirty="0">
                          <a:solidFill>
                            <a:srgbClr val="000000"/>
                          </a:solidFill>
                          <a:effectLst/>
                          <a:latin typeface="Times New Roman"/>
                        </a:rPr>
                        <a:t>Наименование кода дохода</a:t>
                      </a:r>
                    </a:p>
                  </a:txBody>
                  <a:tcPr marL="3108" marR="3108" marT="3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gridSpan="6">
                  <a:txBody>
                    <a:bodyPr/>
                    <a:lstStyle/>
                    <a:p>
                      <a:pPr algn="ctr" fontAlgn="ctr"/>
                      <a:r>
                        <a:rPr lang="ru-RU" sz="450" b="1" i="0" u="none" strike="noStrike">
                          <a:solidFill>
                            <a:srgbClr val="000000"/>
                          </a:solidFill>
                          <a:effectLst/>
                          <a:latin typeface="Times New Roman"/>
                        </a:rPr>
                        <a:t>Сумма (тыс. руб.)</a:t>
                      </a:r>
                    </a:p>
                  </a:txBody>
                  <a:tcPr marL="3108" marR="3108" marT="3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12716">
                <a:tc vMerge="1">
                  <a:txBody>
                    <a:bodyPr/>
                    <a:lstStyle/>
                    <a:p>
                      <a:endParaRPr lang="ru-RU"/>
                    </a:p>
                  </a:txBody>
                  <a:tcPr/>
                </a:tc>
                <a:tc vMerge="1">
                  <a:txBody>
                    <a:bodyPr/>
                    <a:lstStyle/>
                    <a:p>
                      <a:endParaRPr lang="ru-RU"/>
                    </a:p>
                  </a:txBody>
                  <a:tcPr/>
                </a:tc>
                <a:tc>
                  <a:txBody>
                    <a:bodyPr/>
                    <a:lstStyle/>
                    <a:p>
                      <a:pPr algn="ctr" fontAlgn="ctr"/>
                      <a:r>
                        <a:rPr lang="ru-RU" sz="450" b="1" i="0" u="none" strike="noStrike" dirty="0" smtClean="0">
                          <a:solidFill>
                            <a:srgbClr val="000000"/>
                          </a:solidFill>
                          <a:effectLst/>
                          <a:latin typeface="Times New Roman"/>
                        </a:rPr>
                        <a:t>2023 </a:t>
                      </a:r>
                      <a:r>
                        <a:rPr lang="ru-RU" sz="450" b="1" i="0" u="none" strike="noStrike" dirty="0">
                          <a:solidFill>
                            <a:srgbClr val="000000"/>
                          </a:solidFill>
                          <a:effectLst/>
                          <a:latin typeface="Times New Roman"/>
                        </a:rPr>
                        <a:t>год</a:t>
                      </a:r>
                    </a:p>
                  </a:txBody>
                  <a:tcPr marL="3108" marR="3108" marT="3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ru-RU" sz="450" b="1" i="0" u="none" strike="noStrike" dirty="0" smtClean="0">
                          <a:solidFill>
                            <a:srgbClr val="000000"/>
                          </a:solidFill>
                          <a:effectLst/>
                          <a:latin typeface="Times New Roman"/>
                        </a:rPr>
                        <a:t>2024 </a:t>
                      </a:r>
                      <a:r>
                        <a:rPr lang="ru-RU" sz="450" b="1" i="0" u="none" strike="noStrike" dirty="0">
                          <a:solidFill>
                            <a:srgbClr val="000000"/>
                          </a:solidFill>
                          <a:effectLst/>
                          <a:latin typeface="Times New Roman"/>
                        </a:rPr>
                        <a:t>год</a:t>
                      </a:r>
                    </a:p>
                  </a:txBody>
                  <a:tcPr marL="3108" marR="3108" marT="3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rowSpan="2">
                  <a:txBody>
                    <a:bodyPr/>
                    <a:lstStyle/>
                    <a:p>
                      <a:pPr algn="ctr" fontAlgn="ctr"/>
                      <a:r>
                        <a:rPr lang="ru-RU" sz="450" b="1" i="0" u="none" strike="noStrike" dirty="0">
                          <a:solidFill>
                            <a:srgbClr val="000000"/>
                          </a:solidFill>
                          <a:effectLst/>
                          <a:latin typeface="Times New Roman"/>
                        </a:rPr>
                        <a:t>Ожидаемое исполнение                         за </a:t>
                      </a:r>
                      <a:r>
                        <a:rPr lang="ru-RU" sz="450" b="1" i="0" u="none" strike="noStrike" dirty="0" smtClean="0">
                          <a:solidFill>
                            <a:srgbClr val="000000"/>
                          </a:solidFill>
                          <a:effectLst/>
                          <a:latin typeface="Times New Roman"/>
                        </a:rPr>
                        <a:t>2024 </a:t>
                      </a:r>
                      <a:r>
                        <a:rPr lang="ru-RU" sz="450" b="1" i="0" u="none" strike="noStrike" dirty="0">
                          <a:solidFill>
                            <a:srgbClr val="000000"/>
                          </a:solidFill>
                          <a:effectLst/>
                          <a:latin typeface="Times New Roman"/>
                        </a:rPr>
                        <a:t>год</a:t>
                      </a:r>
                    </a:p>
                  </a:txBody>
                  <a:tcPr marL="3108" marR="3108" marT="3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a:txBody>
                    <a:bodyPr/>
                    <a:lstStyle/>
                    <a:p>
                      <a:pPr algn="ctr" fontAlgn="ctr"/>
                      <a:r>
                        <a:rPr lang="ru-RU" sz="450" b="1" i="0" u="none" strike="noStrike" dirty="0" smtClean="0">
                          <a:solidFill>
                            <a:srgbClr val="000000"/>
                          </a:solidFill>
                          <a:effectLst/>
                          <a:latin typeface="Times New Roman"/>
                        </a:rPr>
                        <a:t>2025 </a:t>
                      </a:r>
                      <a:r>
                        <a:rPr lang="ru-RU" sz="450" b="1" i="0" u="none" strike="noStrike" dirty="0">
                          <a:solidFill>
                            <a:srgbClr val="000000"/>
                          </a:solidFill>
                          <a:effectLst/>
                          <a:latin typeface="Times New Roman"/>
                        </a:rPr>
                        <a:t>год</a:t>
                      </a:r>
                    </a:p>
                  </a:txBody>
                  <a:tcPr marL="3108" marR="3108" marT="3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ru-RU" sz="450" b="1" i="0" u="none" strike="noStrike" dirty="0" smtClean="0">
                          <a:solidFill>
                            <a:srgbClr val="000000"/>
                          </a:solidFill>
                          <a:effectLst/>
                          <a:latin typeface="Times New Roman"/>
                        </a:rPr>
                        <a:t>2026 </a:t>
                      </a:r>
                      <a:r>
                        <a:rPr lang="ru-RU" sz="450" b="1" i="0" u="none" strike="noStrike" dirty="0">
                          <a:solidFill>
                            <a:srgbClr val="000000"/>
                          </a:solidFill>
                          <a:effectLst/>
                          <a:latin typeface="Times New Roman"/>
                        </a:rPr>
                        <a:t>год</a:t>
                      </a:r>
                    </a:p>
                  </a:txBody>
                  <a:tcPr marL="3108" marR="3108" marT="3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ru-RU" sz="450" b="1" i="0" u="none" strike="noStrike" dirty="0" smtClean="0">
                          <a:solidFill>
                            <a:srgbClr val="000000"/>
                          </a:solidFill>
                          <a:effectLst/>
                          <a:latin typeface="Times New Roman"/>
                        </a:rPr>
                        <a:t>2027 </a:t>
                      </a:r>
                      <a:r>
                        <a:rPr lang="ru-RU" sz="450" b="1" i="0" u="none" strike="noStrike" dirty="0">
                          <a:solidFill>
                            <a:srgbClr val="000000"/>
                          </a:solidFill>
                          <a:effectLst/>
                          <a:latin typeface="Times New Roman"/>
                        </a:rPr>
                        <a:t>год</a:t>
                      </a:r>
                    </a:p>
                  </a:txBody>
                  <a:tcPr marL="3108" marR="3108" marT="3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r>
              <a:tr h="135260">
                <a:tc vMerge="1">
                  <a:txBody>
                    <a:bodyPr/>
                    <a:lstStyle/>
                    <a:p>
                      <a:endParaRPr lang="ru-RU"/>
                    </a:p>
                  </a:txBody>
                  <a:tcPr/>
                </a:tc>
                <a:tc vMerge="1">
                  <a:txBody>
                    <a:bodyPr/>
                    <a:lstStyle/>
                    <a:p>
                      <a:endParaRPr lang="ru-RU"/>
                    </a:p>
                  </a:txBody>
                  <a:tcPr/>
                </a:tc>
                <a:tc>
                  <a:txBody>
                    <a:bodyPr/>
                    <a:lstStyle/>
                    <a:p>
                      <a:pPr algn="ctr" fontAlgn="ctr"/>
                      <a:r>
                        <a:rPr lang="ru-RU" sz="450" b="1" i="0" u="none" strike="noStrike" dirty="0">
                          <a:solidFill>
                            <a:srgbClr val="000000"/>
                          </a:solidFill>
                          <a:effectLst/>
                          <a:latin typeface="Times New Roman"/>
                        </a:rPr>
                        <a:t>факт</a:t>
                      </a:r>
                    </a:p>
                  </a:txBody>
                  <a:tcPr marL="3108" marR="3108" marT="3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ru-RU" sz="450" b="1" i="0" u="none" strike="noStrike" dirty="0">
                          <a:solidFill>
                            <a:srgbClr val="000000"/>
                          </a:solidFill>
                          <a:effectLst/>
                          <a:latin typeface="Times New Roman"/>
                        </a:rPr>
                        <a:t>план</a:t>
                      </a:r>
                    </a:p>
                  </a:txBody>
                  <a:tcPr marL="3108" marR="3108" marT="3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8E4BC"/>
                    </a:solidFill>
                  </a:tcPr>
                </a:tc>
                <a:tc vMerge="1">
                  <a:txBody>
                    <a:bodyPr/>
                    <a:lstStyle/>
                    <a:p>
                      <a:endParaRPr lang="ru-RU"/>
                    </a:p>
                  </a:txBody>
                  <a:tcPr/>
                </a:tc>
                <a:tc>
                  <a:txBody>
                    <a:bodyPr/>
                    <a:lstStyle/>
                    <a:p>
                      <a:pPr algn="ctr" fontAlgn="ctr"/>
                      <a:r>
                        <a:rPr lang="ru-RU" sz="450" b="1" i="0" u="none" strike="noStrike" dirty="0">
                          <a:solidFill>
                            <a:srgbClr val="000000"/>
                          </a:solidFill>
                          <a:effectLst/>
                          <a:latin typeface="Times New Roman"/>
                        </a:rPr>
                        <a:t>прогноз</a:t>
                      </a:r>
                    </a:p>
                  </a:txBody>
                  <a:tcPr marL="3108" marR="3108" marT="3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ru-RU" sz="450" b="1" i="0" u="none" strike="noStrike" dirty="0">
                          <a:solidFill>
                            <a:srgbClr val="000000"/>
                          </a:solidFill>
                          <a:effectLst/>
                          <a:latin typeface="Times New Roman"/>
                        </a:rPr>
                        <a:t>прогноз</a:t>
                      </a:r>
                    </a:p>
                  </a:txBody>
                  <a:tcPr marL="3108" marR="3108" marT="3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ru-RU" sz="450" b="1" i="0" u="none" strike="noStrike" dirty="0">
                          <a:solidFill>
                            <a:srgbClr val="000000"/>
                          </a:solidFill>
                          <a:effectLst/>
                          <a:latin typeface="Times New Roman"/>
                        </a:rPr>
                        <a:t>прогноз</a:t>
                      </a:r>
                    </a:p>
                  </a:txBody>
                  <a:tcPr marL="3108" marR="3108" marT="3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r>
              <a:tr h="79469">
                <a:tc>
                  <a:txBody>
                    <a:bodyPr/>
                    <a:lstStyle/>
                    <a:p>
                      <a:pPr algn="ctr" fontAlgn="ctr"/>
                      <a:r>
                        <a:rPr lang="ru-RU" sz="450" b="1" i="0" u="none" strike="noStrike">
                          <a:solidFill>
                            <a:srgbClr val="000000"/>
                          </a:solidFill>
                          <a:effectLst/>
                          <a:latin typeface="Times New Roman"/>
                        </a:rPr>
                        <a:t>1 17 00 000 00 0000 000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ПРОЧИЕ НЕНАЛОГОВЫЕ ДОХОДЫ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29 645,98101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91 663,00000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12 762,00000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84 402,00000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4 702,00000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4 339,00000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79469">
                <a:tc>
                  <a:txBody>
                    <a:bodyPr/>
                    <a:lstStyle/>
                    <a:p>
                      <a:pPr algn="ctr" fontAlgn="ctr"/>
                      <a:r>
                        <a:rPr lang="ru-RU" sz="450" b="1" i="0" u="none" strike="noStrike">
                          <a:solidFill>
                            <a:srgbClr val="000000"/>
                          </a:solidFill>
                          <a:effectLst/>
                          <a:latin typeface="Times New Roman"/>
                        </a:rPr>
                        <a:t>1 17 01 000 00 0000 000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Невыясненные поступления</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-2 721,00141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79469">
                <a:tc>
                  <a:txBody>
                    <a:bodyPr/>
                    <a:lstStyle/>
                    <a:p>
                      <a:pPr algn="ctr" fontAlgn="ctr"/>
                      <a:r>
                        <a:rPr lang="ru-RU" sz="450" b="0" i="0" u="none" strike="noStrike">
                          <a:solidFill>
                            <a:srgbClr val="000000"/>
                          </a:solidFill>
                          <a:effectLst/>
                          <a:latin typeface="Times New Roman"/>
                        </a:rPr>
                        <a:t>1 17 01 040 04 0000 180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Невыясненные поступления, зачисляемые в бюджеты городских округов</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-2 721,00141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79469">
                <a:tc>
                  <a:txBody>
                    <a:bodyPr/>
                    <a:lstStyle/>
                    <a:p>
                      <a:pPr algn="ctr" fontAlgn="ctr"/>
                      <a:r>
                        <a:rPr lang="ru-RU" sz="450" b="1" i="0" u="none" strike="noStrike">
                          <a:solidFill>
                            <a:srgbClr val="000000"/>
                          </a:solidFill>
                          <a:effectLst/>
                          <a:latin typeface="Times New Roman"/>
                        </a:rPr>
                        <a:t>1 17 05 000 00 0000 180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Прочие неналоговые доходы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30 240,37747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91 663,00000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12 762,00000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84 402,00000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4 702,00000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4 339,00000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79469">
                <a:tc>
                  <a:txBody>
                    <a:bodyPr/>
                    <a:lstStyle/>
                    <a:p>
                      <a:pPr algn="ctr" fontAlgn="ctr"/>
                      <a:r>
                        <a:rPr lang="ru-RU" sz="450" b="0" i="0" u="none" strike="noStrike">
                          <a:solidFill>
                            <a:srgbClr val="000000"/>
                          </a:solidFill>
                          <a:effectLst/>
                          <a:latin typeface="Times New Roman"/>
                        </a:rPr>
                        <a:t>1 17 05 040 04 0000 180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Прочие неналоговые доходы бюджетов городских округов</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30 240,37747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91 663,00000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12 762,00000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84 402,00000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4 702,00000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4 339,00000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79469">
                <a:tc>
                  <a:txBody>
                    <a:bodyPr/>
                    <a:lstStyle/>
                    <a:p>
                      <a:pPr algn="ctr" fontAlgn="ctr"/>
                      <a:r>
                        <a:rPr lang="ru-RU" sz="450" b="0" i="0" u="none" strike="noStrike">
                          <a:solidFill>
                            <a:srgbClr val="000000"/>
                          </a:solidFill>
                          <a:effectLst/>
                          <a:latin typeface="Times New Roman"/>
                        </a:rPr>
                        <a:t>1 17 05 040 04 0000 180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Прочие неналоговые доходы бюджетов городских округов</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30 240,37747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91 663,00000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12 762,00000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84 402,00000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4 702,00000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4 339,00000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9247">
                <a:tc>
                  <a:txBody>
                    <a:bodyPr/>
                    <a:lstStyle/>
                    <a:p>
                      <a:pPr algn="ctr" fontAlgn="ctr"/>
                      <a:r>
                        <a:rPr lang="ru-RU" sz="450" b="0" i="0" u="none" strike="noStrike">
                          <a:solidFill>
                            <a:srgbClr val="000000"/>
                          </a:solidFill>
                          <a:effectLst/>
                          <a:latin typeface="Times New Roman"/>
                        </a:rPr>
                        <a:t>1 17 05 040 04 0008 180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Прочие неналоговые доходы бюджетам городских округов (средства от проведения аукциона на право заключения договора о комплексном развитии незастроенной территории)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21 728,00000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7803">
                <a:tc>
                  <a:txBody>
                    <a:bodyPr/>
                    <a:lstStyle/>
                    <a:p>
                      <a:pPr algn="ctr" fontAlgn="ctr"/>
                      <a:r>
                        <a:rPr lang="ru-RU" sz="450" b="0" i="0" u="none" strike="noStrike">
                          <a:solidFill>
                            <a:srgbClr val="000000"/>
                          </a:solidFill>
                          <a:effectLst/>
                          <a:latin typeface="Times New Roman"/>
                        </a:rPr>
                        <a:t>1 17 05 040 04 0002 180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Прочие неналоговые доходы бюджетов городских округов (от реализации инвестиционных контрактов на строительство объектов недвижимости жилого назначения)</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80 000,00000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80 000,00000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9247">
                <a:tc>
                  <a:txBody>
                    <a:bodyPr/>
                    <a:lstStyle/>
                    <a:p>
                      <a:pPr algn="ctr" fontAlgn="ctr"/>
                      <a:r>
                        <a:rPr lang="ru-RU" sz="450" b="0" i="0" u="none" strike="noStrike">
                          <a:solidFill>
                            <a:srgbClr val="000000"/>
                          </a:solidFill>
                          <a:effectLst/>
                          <a:latin typeface="Times New Roman"/>
                        </a:rPr>
                        <a:t>1 17 05 040 04 0005 180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Прочие неналоговые доходы бюджетов городских округов (единовременная плата за резервирование места для семейного (родового) захоронения, превышающего размер бесплатно предоставляемого места для родственного захоронения)</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1 077,29258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dirty="0">
                          <a:solidFill>
                            <a:srgbClr val="000000"/>
                          </a:solidFill>
                          <a:effectLst/>
                          <a:latin typeface="Times New Roman"/>
                        </a:rPr>
                        <a:t>4 440,00000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4 800,00000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1 925,00000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1 925,00000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1 925,00000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80346">
                <a:tc>
                  <a:txBody>
                    <a:bodyPr/>
                    <a:lstStyle/>
                    <a:p>
                      <a:pPr algn="ctr" fontAlgn="ctr"/>
                      <a:r>
                        <a:rPr lang="ru-RU" sz="450" b="0" i="0" u="none" strike="noStrike">
                          <a:solidFill>
                            <a:srgbClr val="000000"/>
                          </a:solidFill>
                          <a:effectLst/>
                          <a:latin typeface="Times New Roman"/>
                        </a:rPr>
                        <a:t>1 17 05 040 04 0006 180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Прочие неналоговые доходы бюджетов городских округов (плата за возмещение ущерба окружающей природной среде, причиненного в результате вырубки деревьев)</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7 239,96919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7 056,00000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7 335,00000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2 040,00000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2 340,00000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1 977,00000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12717">
                <a:tc>
                  <a:txBody>
                    <a:bodyPr/>
                    <a:lstStyle/>
                    <a:p>
                      <a:pPr algn="ctr" fontAlgn="ctr"/>
                      <a:r>
                        <a:rPr lang="ru-RU" sz="450" b="0" i="0" u="none" strike="noStrike">
                          <a:solidFill>
                            <a:srgbClr val="000000"/>
                          </a:solidFill>
                          <a:effectLst/>
                          <a:latin typeface="Times New Roman"/>
                        </a:rPr>
                        <a:t>1 17 05 040 04 0009 180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Прочие неналоговые доходы бюджетов городских округов (плата за право размещения сезонных летних кафе при стационарных предприятиях общественного питания)</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158,76380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167,00000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130,00000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137,00000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137,00000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137,00000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93063">
                <a:tc>
                  <a:txBody>
                    <a:bodyPr/>
                    <a:lstStyle/>
                    <a:p>
                      <a:pPr algn="ctr" fontAlgn="ctr"/>
                      <a:r>
                        <a:rPr lang="ru-RU" sz="450" b="0" i="0" u="none" strike="noStrike" dirty="0">
                          <a:solidFill>
                            <a:srgbClr val="000000"/>
                          </a:solidFill>
                          <a:effectLst/>
                          <a:latin typeface="Times New Roman"/>
                        </a:rPr>
                        <a:t>1 17 05 040 04 0013 180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Прочие неналоговые доходы бюджетов городских округов (поступления денежных средств от выдаваемых органом местного самоуправления разрешений на размещение объектов)</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dirty="0">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300,00000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300,00000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300,00000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19025">
                <a:tc>
                  <a:txBody>
                    <a:bodyPr/>
                    <a:lstStyle/>
                    <a:p>
                      <a:pPr algn="ctr" fontAlgn="ctr"/>
                      <a:r>
                        <a:rPr lang="ru-RU" sz="450" b="0" i="0" u="none" strike="noStrike">
                          <a:solidFill>
                            <a:srgbClr val="000000"/>
                          </a:solidFill>
                          <a:effectLst/>
                          <a:latin typeface="Times New Roman"/>
                        </a:rPr>
                        <a:t>1 17 05 040 04 007 180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Прочие неналоговые доходы бюджетов городских округов (доходы от утилизации бесхозяйных транспортных средств (частей разукомплектованных транспортных средств), а также поступления от платы за вывоз и временное хранение транспортных средств, истребованных владельцами (собственниками) со стоянки временного хранения)</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35,35190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dirty="0">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24268">
                <a:tc>
                  <a:txBody>
                    <a:bodyPr/>
                    <a:lstStyle/>
                    <a:p>
                      <a:pPr algn="ctr" fontAlgn="ctr"/>
                      <a:r>
                        <a:rPr lang="ru-RU" sz="450" b="0" i="0" u="none" strike="noStrike">
                          <a:solidFill>
                            <a:srgbClr val="000000"/>
                          </a:solidFill>
                          <a:effectLst/>
                          <a:latin typeface="Times New Roman"/>
                        </a:rPr>
                        <a:t>1 17 05 040 04 0006 180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dirty="0">
                          <a:solidFill>
                            <a:srgbClr val="000000"/>
                          </a:solidFill>
                          <a:effectLst/>
                          <a:latin typeface="Times New Roman"/>
                        </a:rPr>
                        <a:t>Прочие неналоговые доходы бюджетов городских округов</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1,00000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267,00000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79469">
                <a:tc>
                  <a:txBody>
                    <a:bodyPr/>
                    <a:lstStyle/>
                    <a:p>
                      <a:pPr algn="ctr" fontAlgn="ctr"/>
                      <a:r>
                        <a:rPr lang="ru-RU" sz="450" b="0" i="0" u="none" strike="noStrike">
                          <a:solidFill>
                            <a:srgbClr val="000000"/>
                          </a:solidFill>
                          <a:effectLst/>
                          <a:latin typeface="Times New Roman"/>
                        </a:rPr>
                        <a:t>1 17 15 000 00 0000 150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Инициативные платежи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230,46400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230,00000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61559">
                <a:tc>
                  <a:txBody>
                    <a:bodyPr/>
                    <a:lstStyle/>
                    <a:p>
                      <a:pPr algn="ctr" fontAlgn="ctr"/>
                      <a:r>
                        <a:rPr lang="ru-RU" sz="450" b="0" i="0" u="none" strike="noStrike">
                          <a:solidFill>
                            <a:srgbClr val="000000"/>
                          </a:solidFill>
                          <a:effectLst/>
                          <a:latin typeface="Times New Roman"/>
                        </a:rPr>
                        <a:t>1 17 16 000 00 0000 150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Прочие неналоговые доходы в части невыясненных поступлений, по которым не осуществлен возврат (уточнение) не позднее трех лет со дня их зачисления на единый счет соответствующего бюджета бюджетной системы Российской Федерации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1 896,14095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79469">
                <a:tc>
                  <a:txBody>
                    <a:bodyPr/>
                    <a:lstStyle/>
                    <a:p>
                      <a:pPr algn="ctr" fontAlgn="ctr"/>
                      <a:r>
                        <a:rPr lang="ru-RU" sz="450" b="1" i="0" u="none" strike="noStrike">
                          <a:solidFill>
                            <a:srgbClr val="000000"/>
                          </a:solidFill>
                          <a:effectLst/>
                          <a:latin typeface="Times New Roman"/>
                        </a:rPr>
                        <a:t>2 00 00 000 00 0000 000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БЕЗВОЗМЕЗДНЫЕ ПОСТУПЛЕНИЯ</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9 384 099,37993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15 558 500,20234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15 043 302,74959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12 330 492,31176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9 997 383,62062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8 397 335,77186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79469">
                <a:tc>
                  <a:txBody>
                    <a:bodyPr/>
                    <a:lstStyle/>
                    <a:p>
                      <a:pPr algn="ctr" fontAlgn="ctr"/>
                      <a:r>
                        <a:rPr lang="ru-RU" sz="450" b="1" i="0" u="none" strike="noStrike">
                          <a:solidFill>
                            <a:srgbClr val="000000"/>
                          </a:solidFill>
                          <a:effectLst/>
                          <a:latin typeface="Times New Roman"/>
                        </a:rPr>
                        <a:t>2 02 00 000 00 0000 000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БЕЗВОЗМЕЗДНЫЕ ПОСТУПЛЕНИЯ ОТ ДРУГИХ БЮДЖЕТОВ БЮДЖЕТНОЙ СИСТЕМЫ РОССИЙСКОЙ ФЕДЕРАЦИИ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9 420 670,68453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15 558 500,20234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15 040 682,74959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12 330 492,31176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9 997 383,62062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8 397 335,77186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79469">
                <a:tc>
                  <a:txBody>
                    <a:bodyPr/>
                    <a:lstStyle/>
                    <a:p>
                      <a:pPr algn="ctr" fontAlgn="ctr"/>
                      <a:r>
                        <a:rPr lang="ru-RU" sz="450" b="1" i="0" u="none" strike="noStrike">
                          <a:solidFill>
                            <a:srgbClr val="000000"/>
                          </a:solidFill>
                          <a:effectLst/>
                          <a:latin typeface="Times New Roman"/>
                        </a:rPr>
                        <a:t>2 02 10 000 00 0000 150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Дотации бюджетам бюджетной системы Российской Федерации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160 397,00000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11 828,00000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11 828,00000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79469">
                <a:tc>
                  <a:txBody>
                    <a:bodyPr/>
                    <a:lstStyle/>
                    <a:p>
                      <a:pPr algn="ctr" fontAlgn="ctr"/>
                      <a:r>
                        <a:rPr lang="ru-RU" sz="450" b="0" i="0" u="none" strike="noStrike">
                          <a:solidFill>
                            <a:srgbClr val="000000"/>
                          </a:solidFill>
                          <a:effectLst/>
                          <a:latin typeface="Times New Roman"/>
                        </a:rPr>
                        <a:t>2 02 15 001 00 0000 150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Дотации на выравнивание бюджетной обеспеченности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79469">
                <a:tc>
                  <a:txBody>
                    <a:bodyPr/>
                    <a:lstStyle/>
                    <a:p>
                      <a:pPr algn="ctr" fontAlgn="ctr"/>
                      <a:r>
                        <a:rPr lang="ru-RU" sz="450" b="0" i="0" u="none" strike="noStrike">
                          <a:solidFill>
                            <a:srgbClr val="000000"/>
                          </a:solidFill>
                          <a:effectLst/>
                          <a:latin typeface="Times New Roman"/>
                        </a:rPr>
                        <a:t>2 02 19 999 04 0001 150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Прочие дотации бюджетам городских округов</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160 397,00000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11 828,00000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93930">
                <a:tc>
                  <a:txBody>
                    <a:bodyPr/>
                    <a:lstStyle/>
                    <a:p>
                      <a:pPr algn="ctr" fontAlgn="ctr"/>
                      <a:r>
                        <a:rPr lang="ru-RU" sz="450" b="1" i="0" u="none" strike="noStrike">
                          <a:solidFill>
                            <a:srgbClr val="000000"/>
                          </a:solidFill>
                          <a:effectLst/>
                          <a:latin typeface="Times New Roman"/>
                        </a:rPr>
                        <a:t>2 02 20 000 00 0000 150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Субсидии бюджетам бюджетной системы Российской Федерации (межбюджетные субсидии)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2 818 125,75493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6 108 030,06015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5 921 575,48759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5 352 819,24376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2 957 036,31762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1 665 225,37386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79469">
                <a:tc>
                  <a:txBody>
                    <a:bodyPr/>
                    <a:lstStyle/>
                    <a:p>
                      <a:pPr algn="ctr" fontAlgn="ctr"/>
                      <a:r>
                        <a:rPr lang="ru-RU" sz="450" b="1" i="0" u="none" strike="noStrike">
                          <a:solidFill>
                            <a:srgbClr val="000000"/>
                          </a:solidFill>
                          <a:effectLst/>
                          <a:latin typeface="Times New Roman"/>
                        </a:rPr>
                        <a:t>2 02 30 000 00 0000 150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Субвенции бюджетам бюджетной системы Российской Федерации</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6 261 619,05492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6 745 563,67500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6 736 294,50775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6 389 245,44800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6 418 045,90300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6 389 671,39800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82659">
                <a:tc>
                  <a:txBody>
                    <a:bodyPr/>
                    <a:lstStyle/>
                    <a:p>
                      <a:pPr algn="ctr" fontAlgn="ctr"/>
                      <a:r>
                        <a:rPr lang="ru-RU" sz="450" b="1" i="0" u="none" strike="noStrike">
                          <a:solidFill>
                            <a:srgbClr val="000000"/>
                          </a:solidFill>
                          <a:effectLst/>
                          <a:latin typeface="Times New Roman"/>
                        </a:rPr>
                        <a:t>2 02 40 000 00 0000 150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Иные межбюджетные трансферты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180 528,87468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2 693 078,46719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2 370 984,75425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588 427,62000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622 301,40000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342 439,00000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79469">
                <a:tc>
                  <a:txBody>
                    <a:bodyPr/>
                    <a:lstStyle/>
                    <a:p>
                      <a:pPr algn="ctr" fontAlgn="ctr"/>
                      <a:r>
                        <a:rPr lang="ru-RU" sz="450" b="1" i="0" u="none" strike="noStrike">
                          <a:solidFill>
                            <a:srgbClr val="000000"/>
                          </a:solidFill>
                          <a:effectLst/>
                          <a:latin typeface="Times New Roman"/>
                        </a:rPr>
                        <a:t>2 03 00 000 00 0000 000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БЕЗВОЗМЕЗДНЫЕ ПОСТУПЛЕНИЯ ОТ ГОСУДАРСТВЕННЫХ (МУНИЦИПАЛЬНЫХ) ОРГАНИЗАЦИЙ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9 728,08728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2 620,00000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79469">
                <a:tc>
                  <a:txBody>
                    <a:bodyPr/>
                    <a:lstStyle/>
                    <a:p>
                      <a:pPr algn="ctr" fontAlgn="ctr"/>
                      <a:r>
                        <a:rPr lang="ru-RU" sz="450" b="0" i="0" u="none" strike="noStrike">
                          <a:solidFill>
                            <a:srgbClr val="000000"/>
                          </a:solidFill>
                          <a:effectLst/>
                          <a:latin typeface="Times New Roman"/>
                        </a:rPr>
                        <a:t>2 03 04 099 04 0000 150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Прочие безвозмездные поступления от государственных (муниципальных) организаций в бюджеты городских округов</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9 728,08728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2 620,00000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79469">
                <a:tc>
                  <a:txBody>
                    <a:bodyPr/>
                    <a:lstStyle/>
                    <a:p>
                      <a:pPr algn="ctr" fontAlgn="ctr"/>
                      <a:r>
                        <a:rPr lang="ru-RU" sz="450" b="1" i="0" u="none" strike="noStrike">
                          <a:solidFill>
                            <a:srgbClr val="000000"/>
                          </a:solidFill>
                          <a:effectLst/>
                          <a:latin typeface="Times New Roman"/>
                        </a:rPr>
                        <a:t>2 07 00 000 00 0000 000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ПРОЧИЕ БЕЗВОЗМЕЗДНЫЕ ПОСТУПЛЕНИЯ</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79469">
                <a:tc>
                  <a:txBody>
                    <a:bodyPr/>
                    <a:lstStyle/>
                    <a:p>
                      <a:pPr algn="ctr" fontAlgn="ctr"/>
                      <a:r>
                        <a:rPr lang="ru-RU" sz="450" b="0" i="0" u="none" strike="noStrike">
                          <a:solidFill>
                            <a:srgbClr val="000000"/>
                          </a:solidFill>
                          <a:effectLst/>
                          <a:latin typeface="Times New Roman"/>
                        </a:rPr>
                        <a:t>2 07 04 050 04 0000 150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Прочие безвозмездные поступления в бюджеты городских округов</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80346">
                <a:tc>
                  <a:txBody>
                    <a:bodyPr/>
                    <a:lstStyle/>
                    <a:p>
                      <a:pPr algn="ctr" fontAlgn="ctr"/>
                      <a:r>
                        <a:rPr lang="ru-RU" sz="450" b="1" i="0" u="none" strike="noStrike">
                          <a:solidFill>
                            <a:srgbClr val="000000"/>
                          </a:solidFill>
                          <a:effectLst/>
                          <a:latin typeface="Times New Roman"/>
                        </a:rPr>
                        <a:t>2 18 00 000 00 0000 000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ДОХОДЫ бюджетов бюджетной системы РФ от возврата бюджетами бюджетной системы РФ и организациями остатков субсидий, субвенций и иных межбюджетных трансфертов, имеющих целевое назначение, прошлых лет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dirty="0">
                          <a:solidFill>
                            <a:srgbClr val="000000"/>
                          </a:solidFill>
                          <a:effectLst/>
                          <a:latin typeface="Times New Roman"/>
                        </a:rPr>
                        <a:t>449,23010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dirty="0">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08958">
                <a:tc>
                  <a:txBody>
                    <a:bodyPr/>
                    <a:lstStyle/>
                    <a:p>
                      <a:pPr algn="ctr" fontAlgn="ctr"/>
                      <a:r>
                        <a:rPr lang="ru-RU" sz="450" b="0" i="0" u="none" strike="noStrike">
                          <a:solidFill>
                            <a:srgbClr val="000000"/>
                          </a:solidFill>
                          <a:effectLst/>
                          <a:latin typeface="Times New Roman"/>
                        </a:rPr>
                        <a:t>2 18 04 010 04 0000 150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0" i="0" u="none" strike="noStrike">
                          <a:solidFill>
                            <a:srgbClr val="000000"/>
                          </a:solidFill>
                          <a:effectLst/>
                          <a:latin typeface="Times New Roman"/>
                        </a:rPr>
                        <a:t>Доходы бюджетов городских округов от возврата бюджетными учреждениями остатков субсидий прошлых лет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a:solidFill>
                            <a:srgbClr val="000000"/>
                          </a:solidFill>
                          <a:effectLst/>
                          <a:latin typeface="Times New Roman"/>
                        </a:rPr>
                        <a:t>449,23010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dirty="0">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dirty="0">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16732">
                <a:tc>
                  <a:txBody>
                    <a:bodyPr/>
                    <a:lstStyle/>
                    <a:p>
                      <a:pPr algn="ctr" fontAlgn="ctr"/>
                      <a:r>
                        <a:rPr lang="ru-RU" sz="450" b="1" i="0" u="none" strike="noStrike">
                          <a:solidFill>
                            <a:srgbClr val="000000"/>
                          </a:solidFill>
                          <a:effectLst/>
                          <a:latin typeface="Times New Roman"/>
                        </a:rPr>
                        <a:t>2 19 00 000 00 0000 150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a:solidFill>
                            <a:srgbClr val="000000"/>
                          </a:solidFill>
                          <a:effectLst/>
                          <a:latin typeface="Times New Roman"/>
                        </a:rPr>
                        <a:t>ВОЗВРАТ ОСТАТКОВ СУБСИДИЙ, СУБВЕНЦИЙ И ИНЫХ МЕЖБЮДЖЕТНЫХ ТРАНСФЕРТОВ, ИМЕЮЩИХ ЦЕЛЕВОЕ НАЗНАЧЕНИЕ, ПРОШЛЫХ ЛЕТ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1" i="0" u="none" strike="noStrike" dirty="0">
                          <a:solidFill>
                            <a:srgbClr val="000000"/>
                          </a:solidFill>
                          <a:effectLst/>
                          <a:latin typeface="Times New Roman"/>
                        </a:rPr>
                        <a:t>-46 748,62198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dirty="0">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dirty="0">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dirty="0">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dirty="0">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79469">
                <a:tc>
                  <a:txBody>
                    <a:bodyPr/>
                    <a:lstStyle/>
                    <a:p>
                      <a:pPr algn="ctr" fontAlgn="ctr"/>
                      <a:r>
                        <a:rPr lang="ru-RU" sz="450" b="0" i="0" u="none" strike="noStrike" dirty="0">
                          <a:solidFill>
                            <a:srgbClr val="000000"/>
                          </a:solidFill>
                          <a:effectLst/>
                          <a:latin typeface="Times New Roman"/>
                        </a:rPr>
                        <a:t>2 19 60 010 04 0000 150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450" b="1" i="0" u="none" strike="noStrike" dirty="0" smtClean="0">
                          <a:solidFill>
                            <a:srgbClr val="000000"/>
                          </a:solidFill>
                          <a:effectLst/>
                          <a:latin typeface="Times New Roman"/>
                        </a:rPr>
                        <a:t>Возврат остатков субсидий, субвенций и иных межбюджетных трансфертов, имеющих целевое назначение, прошлых лет</a:t>
                      </a:r>
                      <a:endParaRPr lang="ru-RU" sz="45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ru-RU" sz="450" b="0" i="0" u="none" strike="noStrike" dirty="0">
                          <a:solidFill>
                            <a:srgbClr val="000000"/>
                          </a:solidFill>
                          <a:effectLst/>
                          <a:latin typeface="Times New Roman"/>
                        </a:rPr>
                        <a:t>-46 748,62198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0" i="0" u="none" strike="noStrike" dirty="0">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dirty="0">
                          <a:solidFill>
                            <a:srgbClr val="000000"/>
                          </a:solidFill>
                          <a:effectLst/>
                          <a:latin typeface="Times New Roman"/>
                        </a:rPr>
                        <a:t>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dirty="0">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dirty="0">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450" b="1" i="0" u="none" strike="noStrike" dirty="0">
                          <a:solidFill>
                            <a:srgbClr val="000000"/>
                          </a:solidFill>
                          <a:effectLst/>
                          <a:latin typeface="Times New Roman"/>
                        </a:rPr>
                        <a:t>0,00000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72940">
                <a:tc gridSpan="2">
                  <a:txBody>
                    <a:bodyPr/>
                    <a:lstStyle/>
                    <a:p>
                      <a:pPr algn="l" fontAlgn="ctr"/>
                      <a:r>
                        <a:rPr lang="ru-RU" sz="450" b="1" i="0" u="none" strike="noStrike" dirty="0">
                          <a:solidFill>
                            <a:srgbClr val="000000"/>
                          </a:solidFill>
                          <a:effectLst/>
                          <a:latin typeface="Times New Roman"/>
                        </a:rPr>
                        <a:t>ИТОГО  </a:t>
                      </a:r>
                    </a:p>
                  </a:txBody>
                  <a:tcPr marL="3108" marR="3108" marT="3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hMerge="1">
                  <a:txBody>
                    <a:bodyPr/>
                    <a:lstStyle/>
                    <a:p>
                      <a:endParaRPr lang="ru-RU"/>
                    </a:p>
                  </a:txBody>
                  <a:tcPr/>
                </a:tc>
                <a:tc>
                  <a:txBody>
                    <a:bodyPr/>
                    <a:lstStyle/>
                    <a:p>
                      <a:pPr algn="r" fontAlgn="ctr"/>
                      <a:r>
                        <a:rPr lang="ru-RU" sz="450" b="1" i="0" u="none" strike="noStrike" dirty="0" smtClean="0">
                          <a:solidFill>
                            <a:srgbClr val="000000"/>
                          </a:solidFill>
                          <a:effectLst/>
                          <a:latin typeface="Times New Roman"/>
                        </a:rPr>
                        <a:t>18 147 772,22866</a:t>
                      </a:r>
                      <a:endParaRPr lang="ru-RU" sz="450" b="1" i="0" u="none" strike="noStrike" dirty="0">
                        <a:solidFill>
                          <a:srgbClr val="000000"/>
                        </a:solidFill>
                        <a:effectLst/>
                        <a:latin typeface="Times New Roman"/>
                      </a:endParaRPr>
                    </a:p>
                  </a:txBody>
                  <a:tcPr marL="3108" marR="3108" marT="3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r" fontAlgn="ctr"/>
                      <a:r>
                        <a:rPr lang="ru-RU" sz="450" b="1" i="0" u="none" strike="noStrike" dirty="0" smtClean="0">
                          <a:solidFill>
                            <a:srgbClr val="000000"/>
                          </a:solidFill>
                          <a:effectLst/>
                          <a:latin typeface="Times New Roman"/>
                        </a:rPr>
                        <a:t>26 129 042,20234</a:t>
                      </a:r>
                      <a:endParaRPr lang="ru-RU" sz="450" b="1" i="0" u="none" strike="noStrike" dirty="0">
                        <a:solidFill>
                          <a:srgbClr val="000000"/>
                        </a:solidFill>
                        <a:effectLst/>
                        <a:latin typeface="Times New Roman"/>
                      </a:endParaRPr>
                    </a:p>
                  </a:txBody>
                  <a:tcPr marL="3108" marR="3108" marT="3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r" fontAlgn="ctr"/>
                      <a:r>
                        <a:rPr lang="ru-RU" sz="450" b="1" i="0" u="none" strike="noStrike" dirty="0" smtClean="0">
                          <a:solidFill>
                            <a:srgbClr val="000000"/>
                          </a:solidFill>
                          <a:effectLst/>
                          <a:latin typeface="Times New Roman"/>
                        </a:rPr>
                        <a:t>25 736 033,74959</a:t>
                      </a:r>
                      <a:endParaRPr lang="ru-RU" sz="450" b="1" i="0" u="none" strike="noStrike" dirty="0">
                        <a:solidFill>
                          <a:srgbClr val="000000"/>
                        </a:solidFill>
                        <a:effectLst/>
                        <a:latin typeface="Times New Roman"/>
                      </a:endParaRPr>
                    </a:p>
                  </a:txBody>
                  <a:tcPr marL="3108" marR="3108" marT="3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r" fontAlgn="ctr"/>
                      <a:r>
                        <a:rPr lang="ru-RU" sz="450" b="1" i="0" u="none" strike="noStrike" dirty="0" smtClean="0">
                          <a:solidFill>
                            <a:srgbClr val="000000"/>
                          </a:solidFill>
                          <a:effectLst/>
                          <a:latin typeface="Times New Roman"/>
                        </a:rPr>
                        <a:t>24 935 275,31176 </a:t>
                      </a:r>
                      <a:endParaRPr lang="ru-RU" sz="450" b="1" i="0" u="none" strike="noStrike" dirty="0">
                        <a:solidFill>
                          <a:srgbClr val="000000"/>
                        </a:solidFill>
                        <a:effectLst/>
                        <a:latin typeface="Times New Roman"/>
                      </a:endParaRPr>
                    </a:p>
                  </a:txBody>
                  <a:tcPr marL="3108" marR="3108" marT="3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r" fontAlgn="ctr"/>
                      <a:r>
                        <a:rPr lang="ru-RU" sz="450" b="1" i="0" u="none" strike="noStrike" dirty="0" smtClean="0">
                          <a:solidFill>
                            <a:srgbClr val="000000"/>
                          </a:solidFill>
                          <a:effectLst/>
                          <a:latin typeface="Times New Roman"/>
                        </a:rPr>
                        <a:t>22 617 114,62062</a:t>
                      </a:r>
                      <a:endParaRPr lang="ru-RU" sz="450" b="1" i="0" u="none" strike="noStrike" dirty="0">
                        <a:solidFill>
                          <a:srgbClr val="000000"/>
                        </a:solidFill>
                        <a:effectLst/>
                        <a:latin typeface="Times New Roman"/>
                      </a:endParaRPr>
                    </a:p>
                  </a:txBody>
                  <a:tcPr marL="3108" marR="3108" marT="3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r" fontAlgn="ctr"/>
                      <a:r>
                        <a:rPr lang="ru-RU" sz="450" b="1" i="0" u="none" strike="noStrike" dirty="0" smtClean="0">
                          <a:solidFill>
                            <a:srgbClr val="000000"/>
                          </a:solidFill>
                          <a:effectLst/>
                          <a:latin typeface="Times New Roman"/>
                        </a:rPr>
                        <a:t>21 647 646,77186</a:t>
                      </a:r>
                      <a:endParaRPr lang="ru-RU" sz="450" b="1" i="0" u="none" strike="noStrike" dirty="0">
                        <a:solidFill>
                          <a:srgbClr val="000000"/>
                        </a:solidFill>
                        <a:effectLst/>
                        <a:latin typeface="Times New Roman"/>
                      </a:endParaRPr>
                    </a:p>
                  </a:txBody>
                  <a:tcPr marL="3108" marR="3108" marT="31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r>
            </a:tbl>
          </a:graphicData>
        </a:graphic>
      </p:graphicFrame>
    </p:spTree>
    <p:extLst>
      <p:ext uri="{BB962C8B-B14F-4D97-AF65-F5344CB8AC3E}">
        <p14:creationId xmlns:p14="http://schemas.microsoft.com/office/powerpoint/2010/main" val="137233910"/>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2565</TotalTime>
  <Words>15340</Words>
  <Application>Microsoft Office PowerPoint</Application>
  <PresentationFormat>Экран (16:9)</PresentationFormat>
  <Paragraphs>3848</Paragraphs>
  <Slides>55</Slides>
  <Notes>54</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55</vt:i4>
      </vt:variant>
    </vt:vector>
  </HeadingPairs>
  <TitlesOfParts>
    <vt:vector size="57" baseType="lpstr">
      <vt:lpstr>Тема Office</vt:lpstr>
      <vt:lpstr>Лист</vt:lpstr>
      <vt:lpstr>  БЮДЖЕТ ДЛЯ ГРАЖДАН   разработан на основе проекта решения Совета депутатов Городского округа Подольск «О бюджете Городского округа Подольск на 2025 год и на плановый период 2026-2027 годов» </vt:lpstr>
      <vt:lpstr>Проект бюджета Городского округа Подольск на 2025 год и на плановый период 2026-2027 годов сформирован на основании:</vt:lpstr>
      <vt:lpstr>Основные показатели социально-экономического развития Городского округа Подольск </vt:lpstr>
      <vt:lpstr>Основные задачи и приоритеты бюджетной политики Городского округа Подольск на 2025 год и на плановый период 2026-2027 годов</vt:lpstr>
      <vt:lpstr>Основные параметры бюджета Городского округа Подольск 2022-2027 г. г.</vt:lpstr>
      <vt:lpstr>Объем и структура налоговых и неналоговых доходов, а также межбюджетных трансфертов, поступающих в бюджет Городского округа Подольск</vt:lpstr>
      <vt:lpstr>Объем и структура налоговых и неналоговых доходов, а также межбюджетных трансфертов, поступающих в бюджет Городского округа Подольск</vt:lpstr>
      <vt:lpstr>Объем и структура налоговых и неналоговых доходов, а также межбюджетных трансфертов, поступающих в бюджет Городского округа Подольск</vt:lpstr>
      <vt:lpstr>Объем и структура налоговых и неналоговых доходов, а также межбюджетных трансфертов, поступающих в бюджет Городского округа Подольск</vt:lpstr>
      <vt:lpstr>Удельный объем налоговых и неналоговых доходов бюджета Городского округа Подольск в расчете на душу населения в сравнении с другими городскими округами Московской области, тыс. рублей</vt:lpstr>
      <vt:lpstr>Сведения об объеме муниципального долга Городского округа Подольск</vt:lpstr>
      <vt:lpstr>Налоговые ставки по земельному налогу на территории Городского округа Подольск в соответствии с решением Совета депутатов Городского округа Подольск от 25.11.2021 №16/4 "Об установлении земельного налога на территории муниципального образования "Городской округ Подольск Московской области"</vt:lpstr>
      <vt:lpstr>Налоговые ставки по земельному налогу на территории Городского округа Подольск в соответствии с решением Совета депутатов Городского округа Подольск от 30.11.2015 №7/6 "Об установлении налога на имущество физических лиц на территории муниципального образования "Городской округ Подольск Московской области"</vt:lpstr>
      <vt:lpstr>Информация о налоговых  льготах  на территории Городского округа Подольск  и оценке налоговых расходов в связи с предоставлением льгот</vt:lpstr>
      <vt:lpstr>Информация о налоговых  льготах  на территории Городского округа Подольск  и оценке налоговых расходов в связи с предоставлением льгот</vt:lpstr>
      <vt:lpstr>Информация о налоговых  льготах  на территории Городского округа Подольск  и оценке налоговых расходов в связи с предоставлением льгот</vt:lpstr>
      <vt:lpstr>Информация о налоговых  льготах  на территории Городского округа Подольск  и оценке налоговых расходов в связи с предоставлением льгот</vt:lpstr>
      <vt:lpstr>Расходы бюджета Городского округа Подольск по разделам и подразделам классификации расходов на 2025 год  и на плановый период 2026-2027 годов                           (млн. рублей) </vt:lpstr>
      <vt:lpstr>Расходы бюджета Городского округа Подольск по разделам и подразделам классификации расходов на 2025 год  и на плановый период 2026-2027 годов                           (млн. рублей) </vt:lpstr>
      <vt:lpstr>Расходы бюджета Городского округа Подольск по разделам и подразделам классификации  расходов на 2025 год  и на плановый период 2026-2027 годов (млн. рублей) </vt:lpstr>
      <vt:lpstr>Расходы бюджета Городского округа Подольск в разрезе муниципальных программ (млн. рублей)</vt:lpstr>
      <vt:lpstr>Расходы бюджета Городского округа Подольск в разрезе муниципальных программ (млн. рублей)</vt:lpstr>
      <vt:lpstr>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vt:lpstr>
      <vt:lpstr>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vt:lpstr>
      <vt:lpstr>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vt:lpstr>
      <vt:lpstr>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vt:lpstr>
      <vt:lpstr>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vt:lpstr>
      <vt:lpstr>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vt:lpstr>
      <vt:lpstr>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vt:lpstr>
      <vt:lpstr>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vt:lpstr>
      <vt:lpstr>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vt:lpstr>
      <vt:lpstr>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vt:lpstr>
      <vt:lpstr>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vt:lpstr>
      <vt:lpstr>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vt:lpstr>
      <vt:lpstr>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vt:lpstr>
      <vt:lpstr>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vt:lpstr>
      <vt:lpstr>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vt:lpstr>
      <vt:lpstr>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vt:lpstr>
      <vt:lpstr>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vt:lpstr>
      <vt:lpstr>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vt:lpstr>
      <vt:lpstr>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vt:lpstr>
      <vt:lpstr>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vt:lpstr>
      <vt:lpstr>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vt:lpstr>
      <vt:lpstr>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vt:lpstr>
      <vt:lpstr>Информация о расходах бюджета Городского округа Подольск в разрезе муниципальных программ с указанием планируемых целевых показателей программ в динамике</vt:lpstr>
      <vt:lpstr> Информация о расходах бюджета с учетом интересов целевых групп пользователей, на которые направлены мероприятия муниципальных программ</vt:lpstr>
      <vt:lpstr> Информация о расходах бюджета с учетом интересов целевых групп пользователей, на которые направлены мероприятия муниципальных программ</vt:lpstr>
      <vt:lpstr> Информация о расходах бюджета с учетом интересов целевых групп пользователей, на которые направлены мероприятия муниципальных программ</vt:lpstr>
      <vt:lpstr> Информация о расходах бюджета с учетом интересов целевых групп пользователей, на которые направлены мероприятия муниципальных программ</vt:lpstr>
      <vt:lpstr> Информация об общественно значимых проектах, реализуемых на территории Городского округа Подольск</vt:lpstr>
      <vt:lpstr> Информация об общественно значимых проектах, реализуемых на территории Городского округа Подольск</vt:lpstr>
      <vt:lpstr> бюджет – форма образования и расходования денежных средств, предназначенных для финансового обеспечения задач и функций местного самоуправления;  доходы бюджета - поступающие в бюджет денежные средства, за исключением средств, являющихся в соответствии с Бюджетным кодексом Российской Федерации источниками финансирования дефицита бюджета;  расходы бюджета - выплачиваемые из бюджета денежные средства, за исключением средств, являющихся в соответствии с Бюджетным кодексом Российской Федерации источниками финансирования дефицита бюджета;  дефицит бюджета - превышение расходов бюджета над его доходами;  </vt:lpstr>
      <vt:lpstr> бюджетный процесс - регламентируемая законодательством Российской Федерации деятельность органов местного самоуправления и иных участников бюджетного процесса по составлению и рассмотрению проектов бюджета, утверждению и исполнению бюджета, контролю за его исполнением, осуществлению бюджетного учета, составлению, внешней проверке, рассмотрению и утверждению бюджетной отчетности;  межбюджетные трансферты - средства, предоставляемые одним бюджетом бюджетной системы Российской Федерации другому бюджету бюджетной системы Российской Федерации;   бюджетные ассигнования - предельные объемы денежных средств, предусмотренных в соответствующем финансовом году для исполнения бюджетных обязательств;  </vt:lpstr>
      <vt:lpstr>  текущий финансовый год - год, в котором осуществляется исполнение бюджета, составление и рассмотрение проекта бюджета на очередной финансовый год и плановый период;   очередной финансовый год - год, следующий за текущим финансовым годом;  плановый период - два финансовых года, следующие за очередным финансовым годом;  отчетный финансовый год - год, предшествующий текущему финансовому году. </vt:lpstr>
      <vt:lpstr> Адрес: Городской округ Подольск, ул. Кирова, д. 5  Часы работы: понедельник-четверг с 9-00 до 18-00, пятница с 9-00 до 17-00,  обед с 13-00 до 13-48  Председатель Комитета: Коткова Светлана Николаевна  График личного приема: второй вторник каждого месяца с 16-00 до 18-00 без предварительной записи  Тел. 8 (4967) 69-99-43, факс: 8 (4967) 54-46-72 E-mail: pdls_pod-finupr@mosreg.ru https://www.instagram.com/kfnp_podolsk/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1</dc:creator>
  <cp:lastModifiedBy>Petrenko</cp:lastModifiedBy>
  <cp:revision>332</cp:revision>
  <cp:lastPrinted>2023-11-20T12:14:34Z</cp:lastPrinted>
  <dcterms:created xsi:type="dcterms:W3CDTF">2022-07-12T07:05:08Z</dcterms:created>
  <dcterms:modified xsi:type="dcterms:W3CDTF">2024-11-25T12:44:40Z</dcterms:modified>
</cp:coreProperties>
</file>