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84" r:id="rId2"/>
    <p:sldId id="350" r:id="rId3"/>
    <p:sldId id="349" r:id="rId4"/>
    <p:sldId id="2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72" r:id="rId13"/>
    <p:sldId id="302" r:id="rId14"/>
    <p:sldId id="396" r:id="rId15"/>
    <p:sldId id="397" r:id="rId16"/>
    <p:sldId id="398" r:id="rId17"/>
    <p:sldId id="399" r:id="rId18"/>
    <p:sldId id="400" r:id="rId19"/>
    <p:sldId id="401" r:id="rId20"/>
    <p:sldId id="314" r:id="rId21"/>
    <p:sldId id="315" r:id="rId22"/>
    <p:sldId id="316" r:id="rId23"/>
    <p:sldId id="317" r:id="rId24"/>
    <p:sldId id="360" r:id="rId25"/>
    <p:sldId id="326" r:id="rId26"/>
    <p:sldId id="327" r:id="rId27"/>
    <p:sldId id="328" r:id="rId28"/>
    <p:sldId id="329" r:id="rId29"/>
    <p:sldId id="330" r:id="rId30"/>
    <p:sldId id="331" r:id="rId31"/>
    <p:sldId id="355" r:id="rId32"/>
    <p:sldId id="332" r:id="rId33"/>
    <p:sldId id="333" r:id="rId34"/>
    <p:sldId id="345" r:id="rId35"/>
    <p:sldId id="335" r:id="rId36"/>
    <p:sldId id="356" r:id="rId37"/>
    <p:sldId id="336" r:id="rId38"/>
    <p:sldId id="362" r:id="rId39"/>
    <p:sldId id="337" r:id="rId40"/>
    <p:sldId id="357" r:id="rId41"/>
    <p:sldId id="363" r:id="rId42"/>
    <p:sldId id="339" r:id="rId43"/>
    <p:sldId id="344" r:id="rId44"/>
    <p:sldId id="343" r:id="rId45"/>
    <p:sldId id="358" r:id="rId46"/>
    <p:sldId id="341" r:id="rId47"/>
    <p:sldId id="364" r:id="rId48"/>
    <p:sldId id="378" r:id="rId49"/>
    <p:sldId id="379" r:id="rId50"/>
    <p:sldId id="381" r:id="rId51"/>
    <p:sldId id="383" r:id="rId52"/>
    <p:sldId id="387" r:id="rId53"/>
    <p:sldId id="388" r:id="rId54"/>
    <p:sldId id="283" r:id="rId55"/>
    <p:sldId id="290" r:id="rId56"/>
    <p:sldId id="291" r:id="rId57"/>
    <p:sldId id="292" r:id="rId58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1A52"/>
    <a:srgbClr val="3E42AD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8163" autoAdjust="0"/>
  </p:normalViewPr>
  <p:slideViewPr>
    <p:cSldViewPr>
      <p:cViewPr>
        <p:scale>
          <a:sx n="130" d="100"/>
          <a:sy n="130" d="100"/>
        </p:scale>
        <p:origin x="-168" y="-4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2968617329730586E-2"/>
          <c:y val="8.3131801692865784E-2"/>
          <c:w val="0.94703138267026943"/>
          <c:h val="0.844428516097339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33CCCC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1.3835050459994931E-2"/>
                  <c:y val="-3.032797943085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860391742893405E-2"/>
                  <c:y val="-2.2306761833719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921404322235375E-2"/>
                  <c:y val="-4.5664710723751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14177582480675E-2"/>
                  <c:y val="-1.8252790506270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236481999467647E-2"/>
                  <c:y val="-2.0378971497498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031037280165847E-2"/>
                  <c:y val="-2.1733979671192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7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Балашиха</c:v>
                </c:pt>
                <c:pt idx="1">
                  <c:v>Королёв</c:v>
                </c:pt>
                <c:pt idx="2">
                  <c:v>Подольск</c:v>
                </c:pt>
                <c:pt idx="3">
                  <c:v>Мытищи</c:v>
                </c:pt>
                <c:pt idx="4">
                  <c:v>Химки</c:v>
                </c:pt>
                <c:pt idx="5">
                  <c:v>Красногорск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19.7</c:v>
                </c:pt>
                <c:pt idx="1">
                  <c:v>25.6</c:v>
                </c:pt>
                <c:pt idx="2">
                  <c:v>30.5</c:v>
                </c:pt>
                <c:pt idx="3">
                  <c:v>39.1</c:v>
                </c:pt>
                <c:pt idx="4">
                  <c:v>48.8</c:v>
                </c:pt>
                <c:pt idx="5">
                  <c:v>50.8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6481536"/>
        <c:axId val="106483072"/>
        <c:axId val="0"/>
      </c:bar3DChart>
      <c:catAx>
        <c:axId val="106481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ru-RU"/>
          </a:p>
        </c:txPr>
        <c:crossAx val="106483072"/>
        <c:crosses val="autoZero"/>
        <c:auto val="1"/>
        <c:lblAlgn val="ctr"/>
        <c:lblOffset val="100"/>
        <c:noMultiLvlLbl val="1"/>
      </c:catAx>
      <c:valAx>
        <c:axId val="106483072"/>
        <c:scaling>
          <c:orientation val="minMax"/>
          <c:max val="55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106481536"/>
        <c:crosses val="autoZero"/>
        <c:crossBetween val="between"/>
        <c:majorUnit val="5"/>
      </c:valAx>
      <c:spPr>
        <a:noFill/>
        <a:ln w="18667">
          <a:noFill/>
        </a:ln>
      </c:spPr>
    </c:plotArea>
    <c:plotVisOnly val="1"/>
    <c:dispBlanksAs val="gap"/>
    <c:showDLblsOverMax val="0"/>
  </c:chart>
  <c:txPr>
    <a:bodyPr/>
    <a:lstStyle/>
    <a:p>
      <a:pPr>
        <a:defRPr sz="1087" b="1">
          <a:latin typeface="Century Gothic" pitchFamily="34" charset="0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3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8D4B3-B785-42BB-84B2-D875F670C884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3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F6E69-981D-4CA7-9B15-FE1A45BC9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881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F6E69-981D-4CA7-9B15-FE1A45BC9AE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620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29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39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49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50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51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52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53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F6E69-981D-4CA7-9B15-FE1A45BC9AE6}" type="slidenum">
              <a:rPr lang="ru-RU" smtClean="0"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72459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F6E69-981D-4CA7-9B15-FE1A45BC9AE6}" type="slidenum">
              <a:rPr lang="ru-RU" smtClean="0"/>
              <a:t>56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72459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F6E69-981D-4CA7-9B15-FE1A45BC9AE6}" type="slidenum">
              <a:rPr lang="ru-RU" smtClean="0"/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724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79CEA-93D5-44F3-A0BD-DB6CF6B8160E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82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udget.mosreg.ru/download/dokumenty/byudzhetnaya-politika/isp-byudzhetov-munobr/2024_god/Otchet-ob-ispolnenii-byudzheta-noyabr.xlsx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07654"/>
            <a:ext cx="7128792" cy="3024335"/>
          </a:xfrm>
        </p:spPr>
        <p:txBody>
          <a:bodyPr anchor="t">
            <a:no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ru-RU" sz="3600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  БЮДЖЕТ ДЛЯ ГРАЖДАН</a:t>
            </a:r>
            <a:br>
              <a:rPr lang="ru-RU" sz="3600" dirty="0" smtClean="0">
                <a:solidFill>
                  <a:schemeClr val="bg1"/>
                </a:solidFill>
                <a:latin typeface="Philosopher" panose="00000500000000000000" pitchFamily="2" charset="-52"/>
              </a:rPr>
            </a:br>
            <a:r>
              <a:rPr lang="ru-RU" sz="3600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Philosopher" panose="00000500000000000000" pitchFamily="2" charset="-52"/>
              </a:rPr>
            </a:br>
            <a:r>
              <a:rPr lang="ru-RU" sz="3600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Philosopher" panose="00000500000000000000" pitchFamily="2" charset="-52"/>
              </a:rPr>
            </a:br>
            <a:r>
              <a:rPr lang="ru-RU" sz="20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разработан </a:t>
            </a:r>
            <a:r>
              <a:rPr lang="ru-RU" sz="20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на основе </a:t>
            </a:r>
            <a:r>
              <a:rPr lang="ru-RU" sz="20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решения </a:t>
            </a:r>
            <a:r>
              <a:rPr lang="ru-RU" sz="20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Совета депутатов Городского округа </a:t>
            </a:r>
            <a:r>
              <a:rPr lang="ru-RU" sz="20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Подольск </a:t>
            </a:r>
            <a:r>
              <a:rPr lang="ru-RU" sz="20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от 24.12.2024</a:t>
            </a:r>
            <a:r>
              <a:rPr lang="ru-RU" sz="20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 № 71/2 </a:t>
            </a:r>
            <a:br>
              <a:rPr lang="ru-RU" sz="20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«О </a:t>
            </a:r>
            <a:r>
              <a:rPr lang="ru-RU" sz="20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бюджете Городского округа Подольск на </a:t>
            </a:r>
            <a:r>
              <a:rPr lang="ru-RU" sz="20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2025 </a:t>
            </a:r>
            <a:r>
              <a:rPr lang="ru-RU" sz="20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год и на плановый </a:t>
            </a:r>
            <a:r>
              <a:rPr lang="ru-RU" sz="20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период 2026-2027 </a:t>
            </a:r>
            <a:r>
              <a:rPr lang="ru-RU" sz="20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годов</a:t>
            </a:r>
            <a:r>
              <a:rPr lang="ru-RU" sz="20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n-ea"/>
                <a:cs typeface="Times New Roman" panose="02020603050405020304" pitchFamily="18" charset="0"/>
              </a:rPr>
              <a:t>»</a:t>
            </a:r>
            <a:endParaRPr lang="ru-RU" sz="3600" dirty="0">
              <a:solidFill>
                <a:schemeClr val="bg1"/>
              </a:solidFill>
              <a:latin typeface="Philosopher" pitchFamily="2" charset="-52"/>
            </a:endParaRPr>
          </a:p>
        </p:txBody>
      </p:sp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96" y="389111"/>
            <a:ext cx="821407" cy="102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222696"/>
            <a:ext cx="2803848" cy="742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800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ПОДОЛЬСК</a:t>
            </a:r>
            <a:endParaRPr lang="ru-RU" sz="3800" dirty="0">
              <a:solidFill>
                <a:schemeClr val="bg1"/>
              </a:solidFill>
              <a:latin typeface="Philosopher" panose="00000500000000000000" pitchFamily="2" charset="-52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47664" y="893167"/>
            <a:ext cx="2803848" cy="742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900" i="1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УВАЖАЯ ПРОШЛОЕ</a:t>
            </a:r>
          </a:p>
          <a:p>
            <a:pPr algn="l"/>
            <a:r>
              <a:rPr lang="ru-RU" sz="900" i="1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ТВОРИМ НАСТОЯЩЕЕ</a:t>
            </a:r>
          </a:p>
          <a:p>
            <a:pPr algn="l"/>
            <a:r>
              <a:rPr lang="ru-RU" sz="900" i="1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СОЗИДАЕМ БУДУЩЕЕ</a:t>
            </a:r>
            <a:endParaRPr lang="ru-RU" sz="900" i="1" dirty="0">
              <a:solidFill>
                <a:schemeClr val="bg1"/>
              </a:solidFill>
              <a:latin typeface="Philosopher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83487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6335"/>
            <a:ext cx="8424936" cy="504056"/>
          </a:xfrm>
        </p:spPr>
        <p:txBody>
          <a:bodyPr anchor="t">
            <a:noAutofit/>
          </a:bodyPr>
          <a:lstStyle/>
          <a:p>
            <a:pPr marL="457194" lvl="1" algn="ctr" defTabSz="914388">
              <a:spcBef>
                <a:spcPct val="0"/>
              </a:spcBef>
              <a:defRPr/>
            </a:pPr>
            <a:r>
              <a:rPr lang="ru-RU" sz="1400" b="1" kern="1200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ea typeface="+mj-ea"/>
                <a:cs typeface="Times New Roman" panose="02020603050405020304" pitchFamily="18" charset="0"/>
              </a:rPr>
              <a:t>Удельный объем налоговых и неналоговых доходов бюджета Городского округа Подольск в расчете на душу населения в сравнении с другими городскими округами Московской области, тыс. рублей</a:t>
            </a:r>
            <a:endParaRPr lang="ru-RU" sz="1400" b="1" dirty="0">
              <a:solidFill>
                <a:prstClr val="white"/>
              </a:solidFill>
              <a:latin typeface="Philosopher" panose="00000500000000000000" pitchFamily="2" charset="-52"/>
            </a:endParaRPr>
          </a:p>
        </p:txBody>
      </p:sp>
      <p:graphicFrame>
        <p:nvGraphicFramePr>
          <p:cNvPr id="10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568534"/>
              </p:ext>
            </p:extLst>
          </p:nvPr>
        </p:nvGraphicFramePr>
        <p:xfrm>
          <a:off x="14288" y="843558"/>
          <a:ext cx="880618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4443958"/>
            <a:ext cx="79928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</a:rPr>
              <a:t>*Информация представлена в соответствии с отчетом «Основные параметры исполнения бюджетов городских округов Московской области на 01.12.202</a:t>
            </a:r>
            <a:r>
              <a:rPr lang="en-US" sz="1000" dirty="0" smtClean="0">
                <a:solidFill>
                  <a:prstClr val="black"/>
                </a:solidFill>
              </a:rPr>
              <a:t>4</a:t>
            </a:r>
            <a:r>
              <a:rPr lang="ru-RU" sz="1000" dirty="0" smtClean="0">
                <a:solidFill>
                  <a:prstClr val="black"/>
                </a:solidFill>
              </a:rPr>
              <a:t>», размещенном в ГИС РЭБ Московской области «Открытый бюджет Московской области» </a:t>
            </a:r>
            <a:r>
              <a:rPr lang="en-US" sz="1000" dirty="0" smtClean="0">
                <a:solidFill>
                  <a:prstClr val="black"/>
                </a:solidFill>
                <a:hlinkClick r:id="rId6"/>
              </a:rPr>
              <a:t>https</a:t>
            </a:r>
            <a:r>
              <a:rPr lang="en-US" sz="1000" dirty="0">
                <a:solidFill>
                  <a:prstClr val="black"/>
                </a:solidFill>
                <a:hlinkClick r:id="rId6"/>
              </a:rPr>
              <a:t>://</a:t>
            </a:r>
            <a:r>
              <a:rPr lang="en-US" sz="1000" dirty="0" smtClean="0">
                <a:solidFill>
                  <a:prstClr val="black"/>
                </a:solidFill>
                <a:hlinkClick r:id="rId6"/>
              </a:rPr>
              <a:t>budget.mosreg.ru/download/dokumenty/byudzhetnaya-politika/isp-byudzhetov-munobr/2024_god/Otchet-ob-ispolnenii-byudzheta-noyabr.xlsx</a:t>
            </a:r>
            <a:endParaRPr lang="ru-RU" sz="1000" dirty="0" smtClean="0">
              <a:solidFill>
                <a:prstClr val="black"/>
              </a:solidFill>
            </a:endParaRPr>
          </a:p>
          <a:p>
            <a:endParaRPr lang="ru-RU" sz="1000" dirty="0">
              <a:solidFill>
                <a:srgbClr val="3E42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29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Сведения об объеме муниципального долга Городского округа Подольск</a:t>
            </a:r>
          </a:p>
        </p:txBody>
      </p:sp>
      <p:pic>
        <p:nvPicPr>
          <p:cNvPr id="4256" name="Picture 1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9582"/>
            <a:ext cx="8579396" cy="3726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84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3633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Налоговые ставки по земельному налогу на территории Городского округа Подольск в соответствии с решением Совета депутатов Городского округа Подольск от 25.11.2021 №</a:t>
            </a:r>
            <a:r>
              <a:rPr lang="ru-RU" sz="12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16/4 "Об установлении земельного налога на территории муниципального образования "Городской округ Подольск Московской области</a:t>
            </a:r>
            <a:r>
              <a:rPr lang="ru-RU" sz="12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"</a:t>
            </a:r>
            <a:endParaRPr lang="ru-RU" sz="12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196596"/>
              </p:ext>
            </p:extLst>
          </p:nvPr>
        </p:nvGraphicFramePr>
        <p:xfrm>
          <a:off x="467544" y="1203598"/>
          <a:ext cx="3888432" cy="3627424"/>
        </p:xfrm>
        <a:graphic>
          <a:graphicData uri="http://schemas.openxmlformats.org/drawingml/2006/table">
            <a:tbl>
              <a:tblPr/>
              <a:tblGrid>
                <a:gridCol w="234178"/>
                <a:gridCol w="3180454"/>
                <a:gridCol w="473800"/>
              </a:tblGrid>
              <a:tr h="3341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Земельные участки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налоговая ставка 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105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используемые в предпринимательской деятельности земельные участки, приобретенные (предоставленные) для индивидуального жилищного строительства или занятые индивидуальным жилищным фондом, за исключением указанных в настоящем абзаце земельных участков, кадастровая стоимость каждого из которых превышает 300 миллионов рублей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0,2%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0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используемые в предпринимательской деятельности земельные участки, приобретенные (предоставленные) для ведения личного подсобного хозяйства, садоводства или огородничества, а также земельные участки общего назначения, предусмотренные Федеральным законом от 29.07.2017 № 217-ФЗ 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Федерации», за исключением указанных в настоящем абзаце земельных участков, кадастровая стоимость каждого из которых превышает 300 миллионов рублей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0,2%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земельные участки государственных учреждений Московской области, приобретенные (предоставленные) для социального обслуживания престарелых и (или) инвалидов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0,2%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земельные участки физических лиц, приобретенные (предоставленные) для размещения зданий и сооружений для занятия спортом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0,2%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86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земельные участки сельскохозяйственного назначения, используемые для нужд сельского хозяйства, в том числе для ведения крестьянского (фермерского) хозяйства и иных связанных с сельскохозяйственным производством целей, а также земельные участки под производственными зданиями, строениями, сооружениями сельскохозяйственных предприятий за исключением указанных в настоящем абзаце земельных участков, приобретенных (предоставленных) для индивидуального жилищного строительства, используемых в предпринимательской деятельности, и земельных участков, кадастровая стоимость каждого из которых превышает 300 миллионов рублей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0,3%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635091"/>
              </p:ext>
            </p:extLst>
          </p:nvPr>
        </p:nvGraphicFramePr>
        <p:xfrm>
          <a:off x="4860032" y="1203598"/>
          <a:ext cx="3816423" cy="3600400"/>
        </p:xfrm>
        <a:graphic>
          <a:graphicData uri="http://schemas.openxmlformats.org/drawingml/2006/table">
            <a:tbl>
              <a:tblPr/>
              <a:tblGrid>
                <a:gridCol w="229840"/>
                <a:gridCol w="3121557"/>
                <a:gridCol w="465026"/>
              </a:tblGrid>
              <a:tr h="3414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Земельные участки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налоговая ставка 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13231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земельные участки, занятые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приобретенные (предоставленные)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0,3%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8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земельные участки, 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0,3%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используемые в предпринимательской деятельности земельные участки, предназначенные для размещения гаражей, сараев, погребов на территориях гаражных, гаражно-строительных, гаражно-сарайных кооперативов и кооперативов владельцев кладовых по хранению сельхозпродуктов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0,75%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9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земельные участки сельскохозяйственного назначения, не используемые по целевому назначению для сельскохозяйственного производства и иных связанных с сельскохозяйственным производством целей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1,5%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земельные участки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1,5%</a:t>
                      </a:r>
                    </a:p>
                  </a:txBody>
                  <a:tcPr marL="4562" marR="4562" marT="45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1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3633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2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Налоговые ставки по земельному налогу на территории Городского округа Подольск в соответствии </a:t>
            </a:r>
            <a:r>
              <a:rPr lang="ru-RU" sz="12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с </a:t>
            </a:r>
            <a:r>
              <a:rPr lang="ru-RU" sz="12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решением </a:t>
            </a:r>
            <a:r>
              <a:rPr lang="ru-RU" sz="12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Совета депутатов Городского округа Подольск от 30.11.2015 №7/6 "Об установлении налога на имущество физических лиц на территории муниципального образования "Городской округ Подольск Московской области"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18636"/>
              </p:ext>
            </p:extLst>
          </p:nvPr>
        </p:nvGraphicFramePr>
        <p:xfrm>
          <a:off x="467544" y="1200150"/>
          <a:ext cx="8280920" cy="3603847"/>
        </p:xfrm>
        <a:graphic>
          <a:graphicData uri="http://schemas.openxmlformats.org/drawingml/2006/table">
            <a:tbl>
              <a:tblPr/>
              <a:tblGrid>
                <a:gridCol w="289177"/>
                <a:gridCol w="7059711"/>
                <a:gridCol w="932032"/>
              </a:tblGrid>
              <a:tr h="2909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4999" marR="4999" marT="49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ставки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058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кадастровая стоимость меньше 300 млн. рублей: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1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квартиры, части квартир, комнаты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0,1%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1.2.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жилые дома, части жилых домов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0,3%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5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0,3%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1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1.4.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0,3%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9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1.5.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-места,  в том числе расположенные в объектах налогообложения, включенные в перечень, определяемый в соответствии с пунктом 7 статьи 378.2. Налогового кодекса Российской Федерации, в объектах налогообложения, предусмотренных абзацем 2 пункта 10 статьи 378.2. Налогового кодекса Российской Федерации, в объектах налогообложения, кадастровая стоимость каждого из которых превышает 300 млн. руб.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0,3%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2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1.6.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хозяйства, огородничества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садоводства или индивидуального жилищного строительства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0,3%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378.2. Налогового кодекса Российской Федерации; объекты налогообложения, предусмотренных абзацем 2 пункта 10 статьи 378.2. Налогового кодекса Российской Федерации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2,0%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70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кадастровая стоимость каждого из которых превышает 300 млн. руб.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546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объекты налогообложения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0,5%</a:t>
                      </a:r>
                    </a:p>
                  </a:txBody>
                  <a:tcPr marL="4999" marR="4999" marT="4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61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0191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налоговых  льготах  </a:t>
            </a:r>
            <a:r>
              <a:rPr lang="ru-RU" sz="1600" b="1" dirty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на территории Городского округа </a:t>
            </a:r>
            <a:r>
              <a:rPr lang="ru-RU" sz="1600" b="1" dirty="0" smtClean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Подольск</a:t>
            </a:r>
            <a:r>
              <a:rPr lang="ru-RU" sz="1600" b="1" dirty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 и оценке налоговых расходов в связи с предоставлением льгот</a:t>
            </a:r>
            <a:endParaRPr lang="ru-RU" sz="1600" b="1" dirty="0">
              <a:solidFill>
                <a:schemeClr val="bg1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2927"/>
              </p:ext>
            </p:extLst>
          </p:nvPr>
        </p:nvGraphicFramePr>
        <p:xfrm>
          <a:off x="107504" y="1059582"/>
          <a:ext cx="8856982" cy="3870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/>
                <a:gridCol w="1944216"/>
                <a:gridCol w="360040"/>
                <a:gridCol w="720080"/>
                <a:gridCol w="504056"/>
                <a:gridCol w="720080"/>
                <a:gridCol w="551491"/>
                <a:gridCol w="600637"/>
                <a:gridCol w="377658"/>
                <a:gridCol w="558446"/>
                <a:gridCol w="408542"/>
                <a:gridCol w="599570"/>
                <a:gridCol w="363176"/>
                <a:gridCol w="500920"/>
                <a:gridCol w="360038"/>
              </a:tblGrid>
              <a:tr h="157240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Категория налогоплательщика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НПА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Вид льготы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 в связи с предоставлением льгот,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2023 год (отчет)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2024 год (оценка)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2025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2026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2027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4556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Ветераны и инвалиды Великой Отечественной войны, ветераны и инвалиды боевых действий, а также граждане, проживающие на территории Российской Федерации, на которых законодательством распространены социальные гарантии и льготы, установленные для участников и инвалидов Великой Отечественной войны, в том числе бывшие несовершеннолетние узники концлагерей, гетто, других мест принудительного содержания, созданных фашистами и их союзниками в период Второй мировой войны.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земельный налог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решение Совета депутатов Городского округа Подольск от 25.11.2021 №16/4 "Об установлении земельного налога на территории муниципального образования "Городской округ Подольск Московской области"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406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1 232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406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1 232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406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1 232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406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1 232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406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1 232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4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Инвалиды I, II групп инвалидности, инвалиды с детства, дети-инвалиды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земельный налог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751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2 222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751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2 222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751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2 222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751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2 222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751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2 222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845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Физические лица, имеющие право на получение социальной поддержки в соответствии с Законом Российской Федерации "О социальной защите граждан, подвергшихся воздействию радиации вследствие катастрофы на Чернобыльской АЭС" , в соответствии с Федеральным законом от 26 ноября 1998 года №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Теча</a:t>
                      </a:r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" и в соответствии с Федеральным законом от 10 января 2002 года №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земельный налог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558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558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558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558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558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40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земельный налог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81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налоговых  льготах  на территории Городского округа Подольск  и оценке налоговых расходов в связи с предоставлением льгот</a:t>
            </a:r>
            <a:endParaRPr lang="ru-RU" sz="1200" b="1" dirty="0">
              <a:solidFill>
                <a:schemeClr val="bg1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529211"/>
              </p:ext>
            </p:extLst>
          </p:nvPr>
        </p:nvGraphicFramePr>
        <p:xfrm>
          <a:off x="215514" y="1069107"/>
          <a:ext cx="8820982" cy="3862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30"/>
                <a:gridCol w="1944216"/>
                <a:gridCol w="432048"/>
                <a:gridCol w="864096"/>
                <a:gridCol w="504056"/>
                <a:gridCol w="648072"/>
                <a:gridCol w="451152"/>
                <a:gridCol w="556960"/>
                <a:gridCol w="381964"/>
                <a:gridCol w="554140"/>
                <a:gridCol w="373930"/>
                <a:gridCol w="562174"/>
                <a:gridCol w="361825"/>
                <a:gridCol w="574279"/>
                <a:gridCol w="360040"/>
              </a:tblGrid>
              <a:tr h="254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 налогоплательщика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НПА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льготы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расходы в связи с предоставлением льгот, тыс. рублей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 (отчет)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год (оценка)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год (прогноз)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 год (прогноз)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 год (прогноз)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плательщиков, воспользовавшихся льготами, ед. 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расходы, тыс. рублей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плательщиков, воспользовавшихся льготами, ед. 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расходы, тыс. рублей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плательщиков, воспользовавшихся льготами, ед. 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расходы, тыс. рублей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плательщиков, воспользовавшихся льготами, ед. 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расходы, тыс. рублей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плательщиков, воспользовавшихся льготами, ед. 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расходы, тыс. рублей</a:t>
                      </a:r>
                      <a:endParaRPr lang="ru-RU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924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решение Совета депутатов Городского округа Подольск от 25.11.2021 №16/4 "Об установлении земельного налога на территории муниципального образования "Городской округ Подольск Московской области"</a:t>
                      </a:r>
                    </a:p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освобождение от уплаты налога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Герои Советского Союза, Герои Российской Федерации, Герои Социалистического Труда и Герои Труда Российской Федерации, граждане, награжденные орденами Славы, Трудовой Славы и "За службу Родине в Вооруженных Силах СССР" трех степеней, граждане, имеющие звание "Почетный гражданин Московской области", "Почетный гражданин города Подольска", "Почетный гражданин города Климовска", "Почетный гражданин Подольского района", "Почетный гражданин сельского поселения </a:t>
                      </a:r>
                      <a:r>
                        <a:rPr lang="ru-RU" sz="6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Дубровицкое</a:t>
                      </a:r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", "Почетный гражданин сельского поселения </a:t>
                      </a:r>
                      <a:r>
                        <a:rPr lang="ru-RU" sz="6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Стрелковское</a:t>
                      </a:r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", "Почетный гражданин Городского округа Подольск"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8395">
                <a:tc vMerge="1">
                  <a:txBody>
                    <a:bodyPr/>
                    <a:lstStyle/>
                    <a:p>
                      <a:pPr algn="ctr" fontAlgn="ctr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освобождение от уплаты налога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Члены семей погибших (умерших) инвалидов войны, участников Великой Отечественной войны и ветеранов боевых действий, а также граждане, на которых распространяются меры социальной поддержки, установленные для членов семей погибших (умерших) инвалидов боевых действий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освобождение от уплаты налога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13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Старосты сельских населенных пунктов Городского округа Подольск на период действия полномочий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освобождение от уплаты налога</a:t>
                      </a:r>
                      <a:endParaRPr lang="ru-RU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51" marR="4251" marT="42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5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налоговых  льготах  на территории Городского округа Подольск  и оценке налоговых расходов в связи с предоставлением льгот</a:t>
            </a:r>
            <a:endParaRPr lang="ru-RU" sz="1200" b="1" dirty="0">
              <a:solidFill>
                <a:schemeClr val="bg1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5820"/>
              </p:ext>
            </p:extLst>
          </p:nvPr>
        </p:nvGraphicFramePr>
        <p:xfrm>
          <a:off x="143508" y="1059582"/>
          <a:ext cx="8856982" cy="3853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/>
                <a:gridCol w="1944216"/>
                <a:gridCol w="396044"/>
                <a:gridCol w="684076"/>
                <a:gridCol w="504056"/>
                <a:gridCol w="720080"/>
                <a:gridCol w="551491"/>
                <a:gridCol w="600637"/>
                <a:gridCol w="377658"/>
                <a:gridCol w="558446"/>
                <a:gridCol w="408542"/>
                <a:gridCol w="599570"/>
                <a:gridCol w="363176"/>
                <a:gridCol w="500920"/>
                <a:gridCol w="360038"/>
              </a:tblGrid>
              <a:tr h="157240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Категория налогоплательщика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НПА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Вид льготы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 в связи с предоставлением льгот,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2023 год (отчет)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2024 год (оценка)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2025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2026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2027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4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Членам многодетных семей, которым земельные участки предоставлены на праве долевой собственности всех членов семьи в соответствии с Законом Московской области от 01.06.2011 № 73/2011-ОЗ "О бесплатном предоставлении земельных участков многодетным семьям в Московской области" для индивидуального жилищного строительства, ведения личного подсобного хозяйства, садоводства или огородничества.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решение Совета депутатов Городского округа Подольск от 25.11.2021 №16/4 "Об установлении земельного налога на территории муниципального образования "Городской округ Подольск Московской области"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441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441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441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441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441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Военнослужащим</a:t>
                      </a:r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из числа мобилизованных и лицам, заключившим контракт о добровольном содействии в выполнении задач, возложенных на Вооруженные Силы Российской Федерации, принимавшим участие в специальной военной операции на территориях Донецкой Народной Республики, Луганской Народной Республики, Запорожской области, Херсонской области и Украины.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481">
                <a:tc vMerge="1">
                  <a:txBody>
                    <a:bodyPr/>
                    <a:lstStyle/>
                    <a:p>
                      <a:pPr algn="ctr" fontAlgn="ctr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25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Многодетные семьи, имеющие трех и более несовершеннолетних детей, среднедушевой доход которых ниже величины прожиточного минимума, установленной в Московской области на душу населения, в отношении земельных участков, приобретенных (предоставленных) для индивидуального жилищного строительства, ведения личного подсобного хозяйства, садоводства или огородничества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50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31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Многодетные семьи, имеющие трех и более несовершеннолетних детей, среднедушевой доход которых ниже величины прожиточного минимума, установленной в Московской области на душу населения, в отношении земельных участков, предоставленных для индивидуального гаражного строительства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75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38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налоговых  льготах  на территории Городского округа Подольск  и оценке налоговых расходов в связи с предоставлением льгот</a:t>
            </a:r>
            <a:endParaRPr lang="ru-RU" sz="1200" b="1" dirty="0">
              <a:solidFill>
                <a:schemeClr val="bg1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935761"/>
              </p:ext>
            </p:extLst>
          </p:nvPr>
        </p:nvGraphicFramePr>
        <p:xfrm>
          <a:off x="143508" y="1059582"/>
          <a:ext cx="8856982" cy="3519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/>
                <a:gridCol w="1944216"/>
                <a:gridCol w="396044"/>
                <a:gridCol w="684076"/>
                <a:gridCol w="504056"/>
                <a:gridCol w="720080"/>
                <a:gridCol w="551491"/>
                <a:gridCol w="600637"/>
                <a:gridCol w="377658"/>
                <a:gridCol w="558446"/>
                <a:gridCol w="408542"/>
                <a:gridCol w="599570"/>
                <a:gridCol w="363176"/>
                <a:gridCol w="500920"/>
                <a:gridCol w="360038"/>
              </a:tblGrid>
              <a:tr h="157240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Категория налогоплательщика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НПА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Вид льготы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 в связи с предоставлением льгот,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2023 год (отчет)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2024 год (оценка)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2025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2026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2027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01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пенсионеров, в отношении земельных участков, приобретенных (предоставленных) для индивидуального жилищного строительства, ведения личного подсобного хозяйства, садоводства или огородничества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решение Совета депутатов Городского округа Подольск от 25.11.2021 №16/4 "Об установлении земельного налога на территории муниципального образования "Городской округ Подольск Московской области"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50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4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пенсионеров, в отношении земельных участков, предоставленных для индивидуального гаражного строительства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75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339">
                <a:tc vMerge="1">
                  <a:txBody>
                    <a:bodyPr/>
                    <a:lstStyle/>
                    <a:p>
                      <a:pPr algn="ctr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50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1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Инвалиды III группы инвалидности в отношении земельных участков, приобретенных (предоставленных) для индивидуального жилищного строительства, ведения личного подсобного хозяйства, садоводства или огородничества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82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Инвалиды III группы инвалидности в отношении земельных участков, приобретенных (предоставленных) для индивидуального гаражного строительства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75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86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налоговых  льготах  на территории Городского округа Подольск  и оценке налоговых расходов в связи с предоставлением льгот</a:t>
            </a:r>
            <a:endParaRPr lang="ru-RU" sz="1200" b="1" dirty="0">
              <a:solidFill>
                <a:schemeClr val="bg1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057038"/>
              </p:ext>
            </p:extLst>
          </p:nvPr>
        </p:nvGraphicFramePr>
        <p:xfrm>
          <a:off x="143508" y="1059582"/>
          <a:ext cx="8856982" cy="3562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/>
                <a:gridCol w="1944216"/>
                <a:gridCol w="396044"/>
                <a:gridCol w="684076"/>
                <a:gridCol w="504056"/>
                <a:gridCol w="720080"/>
                <a:gridCol w="551491"/>
                <a:gridCol w="600637"/>
                <a:gridCol w="377658"/>
                <a:gridCol w="558446"/>
                <a:gridCol w="408542"/>
                <a:gridCol w="599570"/>
                <a:gridCol w="363176"/>
                <a:gridCol w="500920"/>
                <a:gridCol w="360038"/>
              </a:tblGrid>
              <a:tr h="157240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Категория налогоплательщика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НПА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Вид льготы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 в связи с предоставлением льгот,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2023 год (отчет)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2024 год (оценка)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2025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2026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2027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013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установленной в Московской области на душу населения, в отношении земельных участков, приобретенных (предоставленных) для индивидуального жилищного строительства, ведения личного подсобного хозяйства, садоводства или огородничества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решение Совета депутатов Городского округа Подольск от 25.11.2021 №16/4 "Об установлении земельного налога на территории муниципального образования "Городской округ Подольск Московской области"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50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4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установленной в Московской области на душу населения, в отношении земельных участков, приобретенных (предоставленных) для индивидуального гаражного строительства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75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1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Юридические лица (за исключением муниципальных учреждений) по земельным участкам, приобретенным (предоставленным) для размещения зданий и сооружений для занятия спортом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75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1 662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1 662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1 662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1 662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1 662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82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Предприятия, 100 процентов акций которых прямо или косвенно находятся в собственности Российской Федерации, в отношении земельных участков размером не менее 500 га, фактически более чем на 90 процентов используемых предприятиями в качестве испытательных полигонов, предназначенных для испытания или уничтожения вооружения, техники военного назначения и боеприпасов в целях исполнения государственного оборонного заказа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уменьшение исчисленной суммы налога на 80 процентов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33 297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33 297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33 297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33 297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33 297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76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налоговых  льготах  на территории Городского округа Подольск  и оценке налоговых расходов в связи с предоставлением льгот</a:t>
            </a:r>
            <a:endParaRPr lang="ru-RU" sz="1200" b="1" dirty="0">
              <a:solidFill>
                <a:schemeClr val="bg1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411814"/>
              </p:ext>
            </p:extLst>
          </p:nvPr>
        </p:nvGraphicFramePr>
        <p:xfrm>
          <a:off x="143508" y="1112885"/>
          <a:ext cx="8856982" cy="3763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"/>
                <a:gridCol w="1908212"/>
                <a:gridCol w="396044"/>
                <a:gridCol w="684076"/>
                <a:gridCol w="504056"/>
                <a:gridCol w="720080"/>
                <a:gridCol w="551491"/>
                <a:gridCol w="600637"/>
                <a:gridCol w="377658"/>
                <a:gridCol w="558446"/>
                <a:gridCol w="408542"/>
                <a:gridCol w="599570"/>
                <a:gridCol w="363176"/>
                <a:gridCol w="500920"/>
                <a:gridCol w="360038"/>
              </a:tblGrid>
              <a:tr h="142955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Категория налогоплательщика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налога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Наименование НПА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Вид льготы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 в связи с предоставлением льгот,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2023 год (отчет)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2024 год (оценка)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2025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2026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2027 год (прогноз)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6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Количество плательщиков, воспользовавшихся льготами, ед. 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налоговые расходы, тыс. рублей</a:t>
                      </a: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197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Муниципальные учреждения, финансируемые из бюджета Городского округа Подольск, в отношении земельных участков, используемых для выполнения возложенных на эти учреждения функций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Подольск от 25.11.2021 №16/4 "Об установлении земельного налога на территории муниципального образования "Городской округ Подольск Московской области"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128295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128295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128295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128295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128295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Органы местного самоуправления Городского округа Подольск в отношении земельных участков, используемых для выполнения возложенных на них функций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83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68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Один из родителей в многодетной малоимущей семье, имеющей трех и более несовершеннолетних детей, среднедушевой доход которых ниже величины прожиточного минимума, установленной в Московской области на душу населения, в отношении одного объекта налогообложения жилого назначения по выбору налогоплательщика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 на имущество физических лиц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" dirty="0" smtClean="0">
                          <a:latin typeface="Times New Roman" pitchFamily="18" charset="0"/>
                          <a:cs typeface="Times New Roman" pitchFamily="18" charset="0"/>
                        </a:rPr>
                        <a:t>решение Совета депутатов Городского округа Подольск от 30.11.2015 №7/6 "Об установлении налога на имущество физических лиц на территории муниципального образования "Городской округ Подольск Московской области"</a:t>
                      </a:r>
                      <a:endParaRPr lang="ru-RU" sz="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освобождение от уплаты налога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endParaRPr lang="ru-RU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2511" marR="2511" marT="25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4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1A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92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95486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Проект бюджета Городского округа Подольск на 2025 год и на плановый период 2026-2027 годов сформирован на основании:</a:t>
            </a:r>
            <a:endParaRPr lang="ru-RU" sz="1600" b="1" dirty="0">
              <a:solidFill>
                <a:schemeClr val="bg1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131590"/>
            <a:ext cx="61206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 spc="-4" dirty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Послания Президента Российской Федерации Федеральному Собранию Российской Федерации от </a:t>
            </a:r>
            <a:r>
              <a:rPr lang="ru-RU" sz="1600" spc="-4" dirty="0" smtClean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29 февраля 2024 </a:t>
            </a:r>
            <a:r>
              <a:rPr lang="ru-RU" sz="1600" spc="-4" dirty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года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1600" spc="-4" dirty="0">
              <a:solidFill>
                <a:srgbClr val="FF0000"/>
              </a:solidFill>
              <a:latin typeface="Philosopher" panose="00000500000000000000" pitchFamily="2" charset="-52"/>
              <a:cs typeface="Trebuchet MS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spc="-4" dirty="0" smtClean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Указа </a:t>
            </a:r>
            <a:r>
              <a:rPr lang="ru-RU" sz="1600" spc="-4" dirty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Президента Российской Федерации от 7 мая </a:t>
            </a:r>
            <a:r>
              <a:rPr lang="ru-RU" sz="1600" spc="-4" dirty="0" smtClean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2024 </a:t>
            </a:r>
            <a:r>
              <a:rPr lang="ru-RU" sz="1600" spc="-4" dirty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года </a:t>
            </a:r>
            <a:r>
              <a:rPr lang="ru-RU" sz="1600" spc="-4" dirty="0" smtClean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   № 309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spc="-4" dirty="0" smtClean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Основных </a:t>
            </a:r>
            <a:r>
              <a:rPr lang="ru-RU" sz="1600" spc="-4" dirty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направлений бюджетной и налоговой политики </a:t>
            </a:r>
            <a:r>
              <a:rPr lang="ru-RU" sz="1600" spc="-4" dirty="0" smtClean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   </a:t>
            </a:r>
          </a:p>
          <a:p>
            <a:r>
              <a:rPr lang="ru-RU" sz="1600" spc="-4" dirty="0" smtClean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       Городского </a:t>
            </a:r>
            <a:r>
              <a:rPr lang="ru-RU" sz="1600" spc="-4" dirty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округа Подольск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1600" spc="-4" dirty="0">
              <a:solidFill>
                <a:schemeClr val="bg1"/>
              </a:solidFill>
              <a:latin typeface="Philosopher" panose="00000500000000000000" pitchFamily="2" charset="-52"/>
              <a:cs typeface="Trebuchet MS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spc="-4" dirty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Основных показателей социально-экономического развития Городского округа Подольск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600" spc="-4" dirty="0">
              <a:solidFill>
                <a:schemeClr val="bg1"/>
              </a:solidFill>
              <a:latin typeface="Philosopher" panose="00000500000000000000" pitchFamily="2" charset="-52"/>
              <a:cs typeface="Trebuchet MS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b="1" spc="-4" dirty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М</a:t>
            </a:r>
            <a:r>
              <a:rPr lang="ru-RU" sz="1600" spc="-4" dirty="0">
                <a:solidFill>
                  <a:schemeClr val="bg1"/>
                </a:solidFill>
                <a:latin typeface="Philosopher" panose="00000500000000000000" pitchFamily="2" charset="-52"/>
                <a:cs typeface="Trebuchet MS"/>
              </a:rPr>
              <a:t>униципальных программ Городского округа Подольск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51470"/>
            <a:ext cx="8136904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6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Расходы </a:t>
            </a:r>
            <a:r>
              <a:rPr lang="ru-RU" sz="16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бюджета Городского округа Подольск по разделам и подразделам классификации расходов на </a:t>
            </a:r>
            <a:r>
              <a:rPr lang="ru-RU" sz="16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2025 </a:t>
            </a:r>
            <a:r>
              <a:rPr lang="ru-RU" sz="16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год  и на плановый период </a:t>
            </a:r>
            <a:r>
              <a:rPr lang="ru-RU" sz="16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2026-2027 годов</a:t>
            </a:r>
            <a:r>
              <a:rPr lang="ru-RU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                           </a:t>
            </a:r>
            <a:r>
              <a:rPr lang="ru-RU" sz="16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(млн. рублей)</a:t>
            </a:r>
            <a:r>
              <a:rPr lang="ru-RU" sz="16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/>
            </a:r>
            <a:br>
              <a:rPr lang="ru-RU" sz="16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</a:br>
            <a:endParaRPr lang="ru-RU" sz="16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258284"/>
              </p:ext>
            </p:extLst>
          </p:nvPr>
        </p:nvGraphicFramePr>
        <p:xfrm>
          <a:off x="629026" y="1059582"/>
          <a:ext cx="8136904" cy="3938429"/>
        </p:xfrm>
        <a:graphic>
          <a:graphicData uri="http://schemas.openxmlformats.org/drawingml/2006/table">
            <a:tbl>
              <a:tblPr/>
              <a:tblGrid>
                <a:gridCol w="360040"/>
                <a:gridCol w="3294902"/>
                <a:gridCol w="792088"/>
                <a:gridCol w="720080"/>
                <a:gridCol w="809554"/>
                <a:gridCol w="720080"/>
                <a:gridCol w="720080"/>
                <a:gridCol w="720080"/>
              </a:tblGrid>
              <a:tr h="3699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разделов, подразделов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Ожидаемое исполнение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БЮДЖЕТА -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 </a:t>
                      </a:r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028,0</a:t>
                      </a:r>
                      <a:endParaRPr lang="ru-RU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25 962,0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25 820,0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26 118,5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23 120,7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22 479,1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636,2</a:t>
                      </a:r>
                      <a:endParaRPr lang="ru-RU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295,5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2 290,9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2 320,3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2 190,0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2 228,5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408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279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субъектов Российской Федерации, местных администраций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271,2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780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75,0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860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проведения выборов и референдумов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Резервные фонды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239,8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1 857,0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1 857,0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1 729,3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1 614,8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1 653,0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2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Мобилизационная подготовка экономики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005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167,8</a:t>
                      </a:r>
                      <a:endParaRPr lang="ru-RU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206,2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Гражданская оборона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2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48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056" y="51470"/>
            <a:ext cx="8060432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6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Расходы </a:t>
            </a:r>
            <a:r>
              <a:rPr lang="ru-RU" sz="16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бюджета Городского округа Подольск по разделам и подразделам классификации расходов на </a:t>
            </a:r>
            <a:r>
              <a:rPr lang="ru-RU" sz="16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2025 </a:t>
            </a:r>
            <a:r>
              <a:rPr lang="ru-RU" sz="16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год  и на плановый период </a:t>
            </a:r>
            <a:r>
              <a:rPr lang="ru-RU" sz="16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2026-2027 годов</a:t>
            </a:r>
            <a:r>
              <a:rPr lang="ru-RU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                           </a:t>
            </a:r>
            <a:r>
              <a:rPr lang="ru-RU" sz="16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(млн. рублей)</a:t>
            </a:r>
            <a:r>
              <a:rPr lang="ru-RU" sz="16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/>
            </a:r>
            <a:br>
              <a:rPr lang="ru-RU" sz="16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</a:br>
            <a:endParaRPr lang="ru-RU" sz="16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9717"/>
              </p:ext>
            </p:extLst>
          </p:nvPr>
        </p:nvGraphicFramePr>
        <p:xfrm>
          <a:off x="410408" y="1059582"/>
          <a:ext cx="8410064" cy="3833300"/>
        </p:xfrm>
        <a:graphic>
          <a:graphicData uri="http://schemas.openxmlformats.org/drawingml/2006/table">
            <a:tbl>
              <a:tblPr/>
              <a:tblGrid>
                <a:gridCol w="504056"/>
                <a:gridCol w="2937456"/>
                <a:gridCol w="936104"/>
                <a:gridCol w="864096"/>
                <a:gridCol w="792088"/>
                <a:gridCol w="792088"/>
                <a:gridCol w="806960"/>
                <a:gridCol w="777216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разделов, подразделов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Ожидаемое исполнение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1 034,3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236,9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1 236,5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1 343,3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1 405,6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1 457,1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Общеэкономические вопросы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Водное хозяйство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Транспорт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801,4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1 046,2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1 101,4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1 149,7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Связь и информатика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697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062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3 612,2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737,6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8 915,9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5 944,9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4 848,9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0501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Жилищное хозяйство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441,4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1 888,6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1 816,2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0502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417,7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2 335,5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2 404,3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738,2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45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752,2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976,6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2 934,4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4 472,1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3 239,5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4 219,5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73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73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155,4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364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0602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Сбор, удаление отходов и очистка сточных вод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73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73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286,7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442,2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12 439,2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10 413,9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9 943,9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9 984,1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1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0701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3 551,0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3 551,0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3 094,5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3 067,5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3 081,9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34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образование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5 136,0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7 700,9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7 700,9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6 111,5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5 666,5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5 692,2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73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0703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Дополнительное образование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747,9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738,8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143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Молодежная политика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373,7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211,9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221,1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73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0709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6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056" y="51470"/>
            <a:ext cx="8060432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Расходы </a:t>
            </a:r>
            <a:r>
              <a:rPr lang="ru-RU" sz="15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бюджета Городского округа Подольск по разделам и </a:t>
            </a:r>
            <a:r>
              <a:rPr lang="ru-RU" sz="15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подразделам классификации  </a:t>
            </a:r>
            <a:r>
              <a:rPr lang="ru-RU" sz="15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расходов на </a:t>
            </a:r>
            <a:r>
              <a:rPr lang="ru-RU" sz="15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2025 </a:t>
            </a:r>
            <a:r>
              <a:rPr lang="ru-RU" sz="15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год  и на плановый период </a:t>
            </a:r>
            <a:r>
              <a:rPr lang="ru-RU" sz="1500" b="1" kern="1200" dirty="0" smtClean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>2026-2027 годов (млн. рублей)</a:t>
            </a:r>
            <a:r>
              <a:rPr lang="ru-RU" sz="15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  <a:t/>
            </a:r>
            <a:br>
              <a:rPr lang="ru-RU" sz="1500" b="1" kern="1200" dirty="0">
                <a:solidFill>
                  <a:prstClr val="white"/>
                </a:solidFill>
                <a:latin typeface="Philosopher" panose="00000500000000000000" pitchFamily="2" charset="-52"/>
                <a:ea typeface="+mn-ea"/>
                <a:cs typeface="+mn-cs"/>
              </a:rPr>
            </a:b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214756"/>
              </p:ext>
            </p:extLst>
          </p:nvPr>
        </p:nvGraphicFramePr>
        <p:xfrm>
          <a:off x="558670" y="1059582"/>
          <a:ext cx="8170676" cy="3647251"/>
        </p:xfrm>
        <a:graphic>
          <a:graphicData uri="http://schemas.openxmlformats.org/drawingml/2006/table">
            <a:tbl>
              <a:tblPr/>
              <a:tblGrid>
                <a:gridCol w="524215"/>
                <a:gridCol w="2373651"/>
                <a:gridCol w="864096"/>
                <a:gridCol w="777813"/>
                <a:gridCol w="860037"/>
                <a:gridCol w="882430"/>
                <a:gridCol w="952330"/>
                <a:gridCol w="936104"/>
              </a:tblGrid>
              <a:tr h="41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разделов, подразделов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Ожидаемое исполнение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201" marR="4201" marT="42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56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1 008,2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1 255,9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1 255,9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1 275,5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1 126,9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1 166,0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Культура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993,6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1 255,0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1 106,3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1 145,4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60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00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448,8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295,8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292,5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321,3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826,1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820,2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1 098,7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1 215,2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1 132,1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726,8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791,2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986,8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1 030,5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1 079,5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47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Массовый спорт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47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 высших достижений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147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физической культуры и спорта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31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431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средств массовой информации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23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223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Обслуживание государственного (муниципального) внутреннего долга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35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Условно утверждаемые расходы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6" y="-9254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95486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Расходы бюджета Городского округа Подольск в разрезе муниципальных программ (млн. рублей)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536780"/>
              </p:ext>
            </p:extLst>
          </p:nvPr>
        </p:nvGraphicFramePr>
        <p:xfrm>
          <a:off x="539552" y="987574"/>
          <a:ext cx="8424937" cy="3724994"/>
        </p:xfrm>
        <a:graphic>
          <a:graphicData uri="http://schemas.openxmlformats.org/drawingml/2006/table">
            <a:tbl>
              <a:tblPr/>
              <a:tblGrid>
                <a:gridCol w="864096"/>
                <a:gridCol w="3528392"/>
                <a:gridCol w="620247"/>
                <a:gridCol w="618319"/>
                <a:gridCol w="772898"/>
                <a:gridCol w="618319"/>
                <a:gridCol w="695609"/>
                <a:gridCol w="707057"/>
              </a:tblGrid>
              <a:tr h="329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 целевой статьи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программ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Ожидаемое исполнение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99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02 0 00 00000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"Культура и туризм"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1 267,1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1 252,8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1 252,4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1 494,2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1 534,6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1 570,6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03 0 00 00000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7 985,8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8 528,7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8 551,9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9 357,9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9 385,1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9 427,5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04 0 00 00000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240,0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05 0 00 00000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825,1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1 096,1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1 215,2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1 132,1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06 0 00 00000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9,9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07 0 00 00000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08 0 00 00000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227,0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340,3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09 0 00 00000 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237,2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инженерной инфраструктуры, энергоэффективности и отрасли обращения с отходами"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409,6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2 641,9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2 549,5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1 049,9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7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3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6" y="-9254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95486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Расходы бюджета Городского округа Подольск в разрезе муниципальных программ (млн. рублей)</a:t>
            </a:r>
            <a:endParaRPr lang="ru-RU" sz="16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91118"/>
              </p:ext>
            </p:extLst>
          </p:nvPr>
        </p:nvGraphicFramePr>
        <p:xfrm>
          <a:off x="539552" y="979588"/>
          <a:ext cx="8424937" cy="3899005"/>
        </p:xfrm>
        <a:graphic>
          <a:graphicData uri="http://schemas.openxmlformats.org/drawingml/2006/table">
            <a:tbl>
              <a:tblPr/>
              <a:tblGrid>
                <a:gridCol w="720080"/>
                <a:gridCol w="3672408"/>
                <a:gridCol w="620247"/>
                <a:gridCol w="675897"/>
                <a:gridCol w="715320"/>
                <a:gridCol w="618319"/>
                <a:gridCol w="695609"/>
                <a:gridCol w="707057"/>
              </a:tblGrid>
              <a:tr h="3295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 целевой статьи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программ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Ожидаемое исполнение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2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1 271,5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1 676,5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1 643,3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1 647,7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341,5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787,5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1 037,0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1 197,2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1 259,2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1 307,5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2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"Цифровое муниципальное образование"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271,2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79,6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2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2 884,2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3 099,6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3 087,2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4 429,4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3 178,6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4 158,5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7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706,9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3 554,3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3 534,3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684,6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6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19 0 00 00000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"Переселение граждан из аварийного жилищного фонда"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297,7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1 780,3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1 724,4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9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95 0 00 00000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2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99 0 00 00000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109,8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352,9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1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18 028,0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25 962,0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25 820,0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26 118,5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22 794,1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21 790,5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281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Условно утверждаемые расходы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900" b="1" i="0" u="none" strike="noStrike" kern="120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281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25" marR="3425" marT="34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effectLst/>
                          <a:latin typeface="Times New Roman"/>
                        </a:rPr>
                        <a:t>18 028,0</a:t>
                      </a:r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25 962,0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25 820,0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26 118,5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23 120,7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22 479,1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28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70622"/>
              </p:ext>
            </p:extLst>
          </p:nvPr>
        </p:nvGraphicFramePr>
        <p:xfrm>
          <a:off x="467543" y="1059584"/>
          <a:ext cx="8352927" cy="3669709"/>
        </p:xfrm>
        <a:graphic>
          <a:graphicData uri="http://schemas.openxmlformats.org/drawingml/2006/table">
            <a:tbl>
              <a:tblPr/>
              <a:tblGrid>
                <a:gridCol w="4046320"/>
                <a:gridCol w="731311"/>
                <a:gridCol w="680526"/>
                <a:gridCol w="761782"/>
                <a:gridCol w="710996"/>
                <a:gridCol w="710996"/>
                <a:gridCol w="710996"/>
              </a:tblGrid>
              <a:tr h="288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788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"Здравоохранение"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1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Диспансеризация определенных групп взрослого населения Московской области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88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"Культура и туризм"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культурного наследия, находящихся в собственности муниципальных образований, по которым в текущем году разработана проектная документация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48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Цифровизация музейных фондов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посещений мероприятий организаций культуры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1891,491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2163,971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2795,472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3 111,462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роста числа пользователей муниципальных библиотек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74 764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74 780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74 800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охваченных дополнительным образованием сферы культуры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12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поддержанных творческих инициатив и проектов (нарастающим итогом)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5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3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 капитальный ремонт, текущий ремонт и благоустройство территорий театрально-концертных учреждений культуры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3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Оснащены региональные и  муниципальные театры, находящиеся в городах с численностью населения более 300 тыс. человек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3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Оказана государственная поддержка лучшим сельским учреждениям культуры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Оснащены муниципальные организации дополнительного образования в сфере культуры (детские школы искусств по видам искусств музыкальными инструментами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3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 капитальный ремонт, текущий ремонт в организациях дополнительного образования сферы культуры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00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65318"/>
              </p:ext>
            </p:extLst>
          </p:nvPr>
        </p:nvGraphicFramePr>
        <p:xfrm>
          <a:off x="768030" y="1052459"/>
          <a:ext cx="7908425" cy="3716738"/>
        </p:xfrm>
        <a:graphic>
          <a:graphicData uri="http://schemas.openxmlformats.org/drawingml/2006/table">
            <a:tbl>
              <a:tblPr/>
              <a:tblGrid>
                <a:gridCol w="3776907"/>
                <a:gridCol w="701579"/>
                <a:gridCol w="652858"/>
                <a:gridCol w="730811"/>
                <a:gridCol w="682090"/>
                <a:gridCol w="682090"/>
                <a:gridCol w="682090"/>
              </a:tblGrid>
              <a:tr h="2824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2874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"Образование"</a:t>
                      </a:r>
                    </a:p>
                  </a:txBody>
                  <a:tcPr marL="7164" marR="7164" marT="7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97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8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6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автобусов, приобретенных для доставки обучающихся в общеобразовательные организации, расположенные в сельских населенных пунктах Московской области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65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получаю-щих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06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008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15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299026"/>
              </p:ext>
            </p:extLst>
          </p:nvPr>
        </p:nvGraphicFramePr>
        <p:xfrm>
          <a:off x="467544" y="1092748"/>
          <a:ext cx="8026661" cy="3830511"/>
        </p:xfrm>
        <a:graphic>
          <a:graphicData uri="http://schemas.openxmlformats.org/drawingml/2006/table">
            <a:tbl>
              <a:tblPr/>
              <a:tblGrid>
                <a:gridCol w="3819857"/>
                <a:gridCol w="714362"/>
                <a:gridCol w="664754"/>
                <a:gridCol w="744128"/>
                <a:gridCol w="694520"/>
                <a:gridCol w="694520"/>
                <a:gridCol w="694520"/>
              </a:tblGrid>
              <a:tr h="2945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года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727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"Образование"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81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зданий по которым разработана проектно-сметная документация на проведение капитального ремонта зданий муниципальных общеобразовательных организаций в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454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благоустроенных территорий  муниципальных общеобразовательных организаций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181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 в возрасте от 1,5 года до 7 лет, охваченных дошкольным образованием, в общей численности детей-инвалидов такого возраста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62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64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062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общеобразовательных организациях, расположенных в 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7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Доступность дошкольного образования для детей в возрасте до 3-х лет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339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функционирующих мест частных общеобразова-тельных организаций в Московской области и у индивидуальных предпри-нимателей частных до-школьных образовательных организаций в Московской области в общей численно-сти воспитанников до-школьных образовательных организаций Московской области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9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743755"/>
              </p:ext>
            </p:extLst>
          </p:nvPr>
        </p:nvGraphicFramePr>
        <p:xfrm>
          <a:off x="457200" y="1200150"/>
          <a:ext cx="8170676" cy="2925023"/>
        </p:xfrm>
        <a:graphic>
          <a:graphicData uri="http://schemas.openxmlformats.org/drawingml/2006/table">
            <a:tbl>
              <a:tblPr/>
              <a:tblGrid>
                <a:gridCol w="3888394"/>
                <a:gridCol w="727179"/>
                <a:gridCol w="676681"/>
                <a:gridCol w="757479"/>
                <a:gridCol w="706981"/>
                <a:gridCol w="706981"/>
                <a:gridCol w="706981"/>
              </a:tblGrid>
              <a:tr h="302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года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10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"Образование"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38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использующих сертификаты дополнительного образования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9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организаций дополнительного образования детей к средней заработной плате учителей в 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329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Созданы центры цифрового обра-зования детей «IT-куб» (нарастаю-щим итогом)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Государственные и муниципальные общеобразовательные организации , в том числе структурные подразделения указанных организаций, оснащены государственными символами Российской Федерации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201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Созданы новые места в образовательных организа-циях различных типов для реализации дополнительных общеразвивающих программ всех направлен-ностей (нарастающим ито-гом)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03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 5 до 18 лет, охваченных дополнительным образованием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35095"/>
              </p:ext>
            </p:extLst>
          </p:nvPr>
        </p:nvGraphicFramePr>
        <p:xfrm>
          <a:off x="395536" y="1059581"/>
          <a:ext cx="8466111" cy="3894465"/>
        </p:xfrm>
        <a:graphic>
          <a:graphicData uri="http://schemas.openxmlformats.org/drawingml/2006/table">
            <a:tbl>
              <a:tblPr/>
              <a:tblGrid>
                <a:gridCol w="4028990"/>
                <a:gridCol w="753473"/>
                <a:gridCol w="701148"/>
                <a:gridCol w="784868"/>
                <a:gridCol w="732544"/>
                <a:gridCol w="732544"/>
                <a:gridCol w="732544"/>
              </a:tblGrid>
              <a:tr h="4078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года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390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</a:t>
                      </a:r>
                      <a:r>
                        <a:rPr lang="ru-RU" sz="9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Социальная защита населения"</a:t>
                      </a:r>
                      <a:endParaRPr lang="ru-RU" sz="9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8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граждан старшего возраста, ведущих активный образ жизни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8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05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4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доступных для инвалидов и других маломобильных групп населения муниципальных объектов инфраструктуры в общем количестве муниципальных объектов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0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расходов бюджета муниципального образования Московской области на социальную сферу, направляемых на предоставление субсидий СО НКО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8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Органами местного самоуправления оказана имущественная поддержка СО НКО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Органами местного самоуправления предоставлены площади на льготных условиях или в безвозмездное пользование СО НКО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38 248,60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32 109,84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32 109,84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32 109,84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32 109,84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8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Органами местного самоуправления проведены просветительские мероприятия по вопросам деятельности СО НКО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95486"/>
            <a:ext cx="7920880" cy="648072"/>
          </a:xfrm>
        </p:spPr>
        <p:txBody>
          <a:bodyPr anchor="t">
            <a:no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Основные </a:t>
            </a:r>
            <a:r>
              <a:rPr lang="ru-RU" sz="1600" b="1" dirty="0" smtClean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показатели социально-экономического развития</a:t>
            </a:r>
            <a:br>
              <a:rPr lang="ru-RU" sz="1600" b="1" dirty="0" smtClean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Городского округа Подольск</a:t>
            </a:r>
            <a:r>
              <a:rPr lang="ru-RU" sz="1600" b="1" dirty="0" smtClean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bg1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cs typeface="Times New Roman" panose="02020603050405020304" pitchFamily="18" charset="0"/>
              </a:rPr>
            </a:br>
            <a:endParaRPr lang="ru-RU" sz="1600" b="1" dirty="0">
              <a:solidFill>
                <a:schemeClr val="bg1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302212"/>
              </p:ext>
            </p:extLst>
          </p:nvPr>
        </p:nvGraphicFramePr>
        <p:xfrm>
          <a:off x="323529" y="1200150"/>
          <a:ext cx="8424935" cy="3675857"/>
        </p:xfrm>
        <a:graphic>
          <a:graphicData uri="http://schemas.openxmlformats.org/drawingml/2006/table">
            <a:tbl>
              <a:tblPr/>
              <a:tblGrid>
                <a:gridCol w="820693"/>
                <a:gridCol w="2282556"/>
                <a:gridCol w="871986"/>
                <a:gridCol w="859164"/>
                <a:gridCol w="910457"/>
                <a:gridCol w="910457"/>
                <a:gridCol w="884811"/>
                <a:gridCol w="884811"/>
              </a:tblGrid>
              <a:tr h="2955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№ п/п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Наименование показателя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Единица измерения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2023 год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2024 год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2025 год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2026 год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2027 год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0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Факт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План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hilosopher" panose="00000500000000000000" pitchFamily="2" charset="-52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Прогноз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Прогноз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Прогноз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97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1.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Численность населения на конец года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тыс. человек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350,6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350,8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351,3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352,0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352,9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117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2.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Объем отгруженных товаров собственного производства, выполненных работ и услуг собственными силами по виду деятельности обрабатывающие производства*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млрд. руб.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205,7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253,0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282,3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314,0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350,0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23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3.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Оборот розничной торговли*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млрд. руб.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191,4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244,9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268,1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293,9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322,5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95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4.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Средняя заработная плата  *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рублей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92 985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112 512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128 039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140 971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154 363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4156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5.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Прожиточный минимум на душу населения**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рублей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17 277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18 296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19 302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20 361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21 476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047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6.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Инвестиции в основной капитал *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млрд. руб.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46,3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41,3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44,5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47,4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50,4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147773">
                <a:tc gridSpan="8"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* - по крупным и средним организациям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773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hilosopher" panose="00000500000000000000" pitchFamily="2" charset="-52"/>
                        </a:rPr>
                        <a:t>** устанавливается по Московской области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37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411432"/>
              </p:ext>
            </p:extLst>
          </p:nvPr>
        </p:nvGraphicFramePr>
        <p:xfrm>
          <a:off x="529208" y="1059582"/>
          <a:ext cx="8229599" cy="3877389"/>
        </p:xfrm>
        <a:graphic>
          <a:graphicData uri="http://schemas.openxmlformats.org/drawingml/2006/table">
            <a:tbl>
              <a:tblPr/>
              <a:tblGrid>
                <a:gridCol w="3916435"/>
                <a:gridCol w="732424"/>
                <a:gridCol w="681561"/>
                <a:gridCol w="762942"/>
                <a:gridCol w="712079"/>
                <a:gridCol w="712079"/>
                <a:gridCol w="712079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58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85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835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проживающего в муниципальном образовании, не имеющего противопоказаний для занятий физической культурой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58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2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«умных» спортивных площадок (ед.)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06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установленных в муниципальных образованиях Московской области плоскостных спортивных сооружений (ед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Сохранена сеть организаций, реализующих дополнительные образовательные программы спортивной подготовки, в ведении органов управления в сфере физической культуры и спорта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394938"/>
              </p:ext>
            </p:extLst>
          </p:nvPr>
        </p:nvGraphicFramePr>
        <p:xfrm>
          <a:off x="467544" y="1059582"/>
          <a:ext cx="8219255" cy="3689553"/>
        </p:xfrm>
        <a:graphic>
          <a:graphicData uri="http://schemas.openxmlformats.org/drawingml/2006/table">
            <a:tbl>
              <a:tblPr/>
              <a:tblGrid>
                <a:gridCol w="3906091"/>
                <a:gridCol w="732424"/>
                <a:gridCol w="681561"/>
                <a:gridCol w="762942"/>
                <a:gridCol w="712079"/>
                <a:gridCol w="712079"/>
                <a:gridCol w="712079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258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сельского хозяйства "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1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58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 молока в хозяйствах всех категорий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09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Миллион рублей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58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земель, обработанных от борщевика Сосновского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Гектар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58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собак без владельцев, подлежащих отлову, голов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58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3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исследований состояния окружающей среды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населения, участвующего в мероприятиях по формированию экологической культуры и образования населения в сфере защиты окружающей среды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обследованных гидротехнических сооружений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Завершен капитальный ремонт гидротехнических сооружений, находящихся в муниципальной собственности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1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Проведены работы по очистке прудов от мусора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ликвидированных отходов на лесных участках в составе земель лесного фонда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куб 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406,067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21542,72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6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39063"/>
              </p:ext>
            </p:extLst>
          </p:nvPr>
        </p:nvGraphicFramePr>
        <p:xfrm>
          <a:off x="710174" y="1015890"/>
          <a:ext cx="7867667" cy="3660979"/>
        </p:xfrm>
        <a:graphic>
          <a:graphicData uri="http://schemas.openxmlformats.org/drawingml/2006/table">
            <a:tbl>
              <a:tblPr/>
              <a:tblGrid>
                <a:gridCol w="3744194"/>
                <a:gridCol w="700212"/>
                <a:gridCol w="651587"/>
                <a:gridCol w="729388"/>
                <a:gridCol w="680762"/>
                <a:gridCol w="680762"/>
                <a:gridCol w="680762"/>
              </a:tblGrid>
              <a:tr h="3250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Показатели муниципальных программ</a:t>
                      </a:r>
                    </a:p>
                  </a:txBody>
                  <a:tcPr marL="6921" marR="6921" marT="69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Единицы измерения</a:t>
                      </a:r>
                    </a:p>
                  </a:txBody>
                  <a:tcPr marL="6921" marR="6921" marT="69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Факт </a:t>
                      </a:r>
                      <a:b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</a:p>
                  </a:txBody>
                  <a:tcPr marL="6921" marR="6921" marT="69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План </a:t>
                      </a:r>
                      <a:b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</a:p>
                  </a:txBody>
                  <a:tcPr marL="6921" marR="6921" marT="69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Прогноз на 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2025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год</a:t>
                      </a:r>
                    </a:p>
                  </a:txBody>
                  <a:tcPr marL="6921" marR="6921" marT="69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Прогноз на 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2026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год</a:t>
                      </a:r>
                    </a:p>
                  </a:txBody>
                  <a:tcPr marL="6921" marR="6921" marT="69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Прогноз на 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2027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год</a:t>
                      </a:r>
                    </a:p>
                  </a:txBody>
                  <a:tcPr marL="6921" marR="6921" marT="69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298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"Безопасность и обеспечение безопасности жизнедеятельности населения "</a:t>
                      </a:r>
                    </a:p>
                  </a:txBody>
                  <a:tcPr marL="6921" marR="6921" marT="69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общего количества преступлений, совершенных на территории муниципального образования, не менее чем на 3 % ежегодно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преступлений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«Безопасный регион», не менее чем на 5 % ежегодно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уровня вовлеченности населения в незаконный оборот наркотиков на 100 тыс. населения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100 тыс. населения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88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уровня криминогенности наркомании на 100 тыс. 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100 тыс. населения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94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кладбищ, соответствующих требованиям Регионального стандарта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минуты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783898"/>
              </p:ext>
            </p:extLst>
          </p:nvPr>
        </p:nvGraphicFramePr>
        <p:xfrm>
          <a:off x="634681" y="1059582"/>
          <a:ext cx="8018653" cy="3594064"/>
        </p:xfrm>
        <a:graphic>
          <a:graphicData uri="http://schemas.openxmlformats.org/drawingml/2006/table">
            <a:tbl>
              <a:tblPr/>
              <a:tblGrid>
                <a:gridCol w="4022811"/>
                <a:gridCol w="676725"/>
                <a:gridCol w="601533"/>
                <a:gridCol w="636103"/>
                <a:gridCol w="693827"/>
                <a:gridCol w="693827"/>
                <a:gridCol w="693827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6552" marR="6552" marT="6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6552" marR="6552" marT="6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6552" marR="6552" marT="6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года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552" marR="6552" marT="6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552" marR="6552" marT="6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552" marR="6552" marT="6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552" marR="6552" marT="6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941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"Безопасность и обеспечение безопасности жизнедеятельности населения "</a:t>
                      </a:r>
                    </a:p>
                  </a:txBody>
                  <a:tcPr marL="6552" marR="6552" marT="65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19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Укомплектованность резервного фонда материальных ресурсов для ликвидации чрезвычайных ситуаций муниципального характера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136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населения, проживающего или осуществляющего хозяйственную деятельность в границах зоны действия технических средств оповещения (электрических, электронных сирен и мощных акустических систем) муниципальной автоматизированной системы централизованного  оповещения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10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населения защитными сооружениями гражданской обороны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91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числа погибших при пожарах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20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видеокамер, установленных на подъездах многоквартирных домов и подключенных к системе «Безопасный регион»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51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видеокамер установленных на территории городского округа в рамках муниципальных контрактов на оказание услуг по предоставлению видеоизображения для системы «Безопасный регион» в местах массового скопления людей, на детских игровых, спортивных площадках и социальных объектах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0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818358"/>
              </p:ext>
            </p:extLst>
          </p:nvPr>
        </p:nvGraphicFramePr>
        <p:xfrm>
          <a:off x="395534" y="1059582"/>
          <a:ext cx="8291265" cy="3949885"/>
        </p:xfrm>
        <a:graphic>
          <a:graphicData uri="http://schemas.openxmlformats.org/drawingml/2006/table">
            <a:tbl>
              <a:tblPr/>
              <a:tblGrid>
                <a:gridCol w="3945781"/>
                <a:gridCol w="737912"/>
                <a:gridCol w="686668"/>
                <a:gridCol w="768659"/>
                <a:gridCol w="717415"/>
                <a:gridCol w="717415"/>
                <a:gridCol w="717415"/>
              </a:tblGrid>
              <a:tr h="4850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96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"Жилище "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9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жилищного строительства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 кв. метров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9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семей, улучшивших жилищные условия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семей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23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ИЖС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 требованиям законодательства о градостроительной деятельности Российской Федерации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23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молодых семей, получивших свидетельство о праве на получение социальной выплаты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Семья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9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в отчетном финансовом году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70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 в возрасте от 18 до 22 лет включительно, реализовавших жилищный сертификат и единовременную социальную выплату в отчетном финансовом году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89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многодетных семей, получивших свидетельство о праве на получение жилищной субсидии на приобретение жилого помещения или строительство индивидуального жилого дома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37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143322"/>
              </p:ext>
            </p:extLst>
          </p:nvPr>
        </p:nvGraphicFramePr>
        <p:xfrm>
          <a:off x="467545" y="1059583"/>
          <a:ext cx="8219254" cy="3398092"/>
        </p:xfrm>
        <a:graphic>
          <a:graphicData uri="http://schemas.openxmlformats.org/drawingml/2006/table">
            <a:tbl>
              <a:tblPr/>
              <a:tblGrid>
                <a:gridCol w="3911512"/>
                <a:gridCol w="731503"/>
                <a:gridCol w="680704"/>
                <a:gridCol w="761983"/>
                <a:gridCol w="711184"/>
                <a:gridCol w="711184"/>
                <a:gridCol w="711184"/>
              </a:tblGrid>
              <a:tr h="6617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978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инженерной инфраструктуры, энергоэффективности и отрасли обращения с отходами "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построенных и реконструируемых объектов водоснабжения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3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Приобретено и введено в эксплуатацию, капитально отремонтировано объекты очистки сточных вод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478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восстановленных объектов коммунальной инфраструктуры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2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утвержденных схем теплоснабжения городских округов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8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схем водоснабжения и водоотведения городских округов (актуализированных схем водоснабжения и водоотведения городских округов)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83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утвержденных программ комплексного развития систем коммунальной инфраструктуры городских округов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746901"/>
              </p:ext>
            </p:extLst>
          </p:nvPr>
        </p:nvGraphicFramePr>
        <p:xfrm>
          <a:off x="457200" y="1059582"/>
          <a:ext cx="8229599" cy="3390478"/>
        </p:xfrm>
        <a:graphic>
          <a:graphicData uri="http://schemas.openxmlformats.org/drawingml/2006/table">
            <a:tbl>
              <a:tblPr/>
              <a:tblGrid>
                <a:gridCol w="3916435"/>
                <a:gridCol w="732424"/>
                <a:gridCol w="681561"/>
                <a:gridCol w="762942"/>
                <a:gridCol w="712079"/>
                <a:gridCol w="712079"/>
                <a:gridCol w="712079"/>
              </a:tblGrid>
              <a:tr h="5406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349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инженерной инфраструктуры, энергоэффективности и отрасли обращения с отходами "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91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09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Оснащенность многоквартирных домов общедомовыми (коллективными) приборами учета потребляемых энергетических ресурсов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многоквартирных домов с присвоенными классами энергоэфективности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задолженности за потребленные топливно-энергетические ресурсы: за газ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85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задолженности за потребленные топливно-энергетические ресурсы: за  электроэнергию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47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478200"/>
              </p:ext>
            </p:extLst>
          </p:nvPr>
        </p:nvGraphicFramePr>
        <p:xfrm>
          <a:off x="395536" y="1059582"/>
          <a:ext cx="8424935" cy="3767550"/>
        </p:xfrm>
        <a:graphic>
          <a:graphicData uri="http://schemas.openxmlformats.org/drawingml/2006/table">
            <a:tbl>
              <a:tblPr/>
              <a:tblGrid>
                <a:gridCol w="4392486"/>
                <a:gridCol w="1008112"/>
                <a:gridCol w="720080"/>
                <a:gridCol w="576064"/>
                <a:gridCol w="576064"/>
                <a:gridCol w="576064"/>
                <a:gridCol w="576065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253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"Предпринимательство "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7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рабочих мест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 совокупной результативности реализации мероприятий, направленных на развитие конкуренции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27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субъектов МСП в расчете на 10 тыс. человек населения.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541,33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534,22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505,93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509,44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вновь созданных субъектов малого и среднего бизнеса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5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недвижимого имущества, предоставленных субъектам малого и среднего предпринимательства и физическим лицам, не являющимся индивидуальными предпринимателями и применяющим специальный налоговый режим «налог на профессиональный доход» в рамках оказания имущественной поддержки и (или) предоставления муниципальной преференции для поддержки субъектов малого и среднего предпринимательства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347453"/>
              </p:ext>
            </p:extLst>
          </p:nvPr>
        </p:nvGraphicFramePr>
        <p:xfrm>
          <a:off x="414501" y="1059582"/>
          <a:ext cx="8424935" cy="3007709"/>
        </p:xfrm>
        <a:graphic>
          <a:graphicData uri="http://schemas.openxmlformats.org/drawingml/2006/table">
            <a:tbl>
              <a:tblPr/>
              <a:tblGrid>
                <a:gridCol w="4392486"/>
                <a:gridCol w="1008112"/>
                <a:gridCol w="720080"/>
                <a:gridCol w="576064"/>
                <a:gridCol w="576064"/>
                <a:gridCol w="576064"/>
                <a:gridCol w="576065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253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"Предпринимательство "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заключенных договоров с субъектами малого и среднего предпринимательства для размещения нестационарных торговых объектов на территории парков культуры и отдыха городских округов Московской области без проведения торгов на льготных условиях при организации: мобильной торговли (в мобильных пунктах быстрого питания (фудтраках) и передвижных сооружениях (тележках), торговли в киосках малых площадью до 9 кв. м включительно и торговых автоматах (вендинговых автоматах).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населения площадью торговых объектов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м/1000 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1 037,4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1 045,5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5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населения предприятиями общественного питания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пос. мест/1000 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5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населения предприятиями бытового обслуживания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раб. мест/1000 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1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2732"/>
              </p:ext>
            </p:extLst>
          </p:nvPr>
        </p:nvGraphicFramePr>
        <p:xfrm>
          <a:off x="683568" y="1059583"/>
          <a:ext cx="7549508" cy="3566734"/>
        </p:xfrm>
        <a:graphic>
          <a:graphicData uri="http://schemas.openxmlformats.org/drawingml/2006/table">
            <a:tbl>
              <a:tblPr/>
              <a:tblGrid>
                <a:gridCol w="3711940"/>
                <a:gridCol w="651662"/>
                <a:gridCol w="606408"/>
                <a:gridCol w="678815"/>
                <a:gridCol w="633561"/>
                <a:gridCol w="633561"/>
                <a:gridCol w="633561"/>
              </a:tblGrid>
              <a:tr h="2830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154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6788" marR="6788" marT="67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69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80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8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8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8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незарегистрированных объектов недвижимого имущества, вовлеченных в налоговый оборот по результатам МЗК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54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54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земельного налога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54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154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025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расторжению договоров аренды земельных участков и размещению на Инвестиционном портале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462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объема расходов на обслуживание муниципального долга Городского округа Подольск к объему расходов бюджета Городского округа Подольск (за исключением расходов, которые осуществляются за счет субвенций) на уровне, не превышающем 5 процентов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≤5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≤5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≤5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≤5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1A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92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95486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6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Основные задачи и приоритеты бюджетной политики Городского округа Подольск на </a:t>
            </a:r>
            <a:r>
              <a:rPr lang="ru-RU" sz="16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2025 </a:t>
            </a:r>
            <a:r>
              <a:rPr lang="ru-RU" sz="16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2026-2027 </a:t>
            </a:r>
            <a:r>
              <a:rPr lang="ru-RU" sz="16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годов</a:t>
            </a: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323527" y="915565"/>
            <a:ext cx="8568951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 обеспечение сбалансированности и устойчивости бюджета Городского </a:t>
            </a:r>
            <a:r>
              <a:rPr lang="ru-RU" dirty="0">
                <a:solidFill>
                  <a:schemeClr val="bg1"/>
                </a:solidFill>
                <a:latin typeface="Philosopher" panose="00000500000000000000" pitchFamily="2" charset="-52"/>
              </a:rPr>
              <a:t>округа </a:t>
            </a:r>
            <a:r>
              <a:rPr lang="ru-RU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Подольск</a:t>
            </a:r>
            <a:endParaRPr lang="ru-RU" dirty="0">
              <a:solidFill>
                <a:schemeClr val="bg1"/>
              </a:solidFill>
              <a:latin typeface="Philosopher" panose="00000500000000000000" pitchFamily="2" charset="-52"/>
            </a:endParaRPr>
          </a:p>
          <a:p>
            <a:endParaRPr lang="ru-RU" dirty="0" smtClean="0">
              <a:solidFill>
                <a:schemeClr val="bg1"/>
              </a:solidFill>
              <a:latin typeface="Philosopher" panose="00000500000000000000" pitchFamily="2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 </a:t>
            </a:r>
            <a:r>
              <a:rPr lang="ru-RU" dirty="0">
                <a:solidFill>
                  <a:schemeClr val="bg1"/>
                </a:solidFill>
                <a:latin typeface="Philosopher" panose="00000500000000000000" pitchFamily="2" charset="-52"/>
              </a:rPr>
              <a:t>сохранение приоритетности социальных расходов</a:t>
            </a:r>
          </a:p>
          <a:p>
            <a:pPr marL="171450" indent="-171450">
              <a:buFont typeface="Wingdings" pitchFamily="2" charset="2"/>
              <a:buChar char="Ø"/>
            </a:pPr>
            <a:endParaRPr lang="ru-RU" dirty="0">
              <a:solidFill>
                <a:schemeClr val="bg1"/>
              </a:solidFill>
              <a:latin typeface="Philosopher" panose="00000500000000000000" pitchFamily="2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 достижение </a:t>
            </a:r>
            <a:r>
              <a:rPr lang="ru-RU" dirty="0">
                <a:solidFill>
                  <a:schemeClr val="bg1"/>
                </a:solidFill>
                <a:latin typeface="Philosopher" panose="00000500000000000000" pitchFamily="2" charset="-52"/>
              </a:rPr>
              <a:t>целей и показателей национальных проектов, государственных программ Московской области, муниципальных программ Городского округа Подольск</a:t>
            </a:r>
          </a:p>
          <a:p>
            <a:endParaRPr lang="ru-RU" dirty="0">
              <a:solidFill>
                <a:schemeClr val="bg1"/>
              </a:solidFill>
              <a:latin typeface="Philosopher" panose="00000500000000000000" pitchFamily="2" charset="-52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 повышение </a:t>
            </a:r>
            <a:r>
              <a:rPr lang="ru-RU" dirty="0">
                <a:solidFill>
                  <a:schemeClr val="bg1"/>
                </a:solidFill>
                <a:latin typeface="Philosopher" panose="00000500000000000000" pitchFamily="2" charset="-52"/>
              </a:rPr>
              <a:t>эффективности бюджетных расходов</a:t>
            </a:r>
          </a:p>
          <a:p>
            <a:r>
              <a:rPr lang="ru-RU" dirty="0">
                <a:solidFill>
                  <a:schemeClr val="bg1"/>
                </a:solidFill>
                <a:latin typeface="Philosopher" panose="00000500000000000000" pitchFamily="2" charset="-52"/>
              </a:rPr>
              <a:t>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 поддержание </a:t>
            </a:r>
            <a:r>
              <a:rPr lang="ru-RU" dirty="0">
                <a:solidFill>
                  <a:schemeClr val="bg1"/>
                </a:solidFill>
                <a:latin typeface="Philosopher" panose="00000500000000000000" pitchFamily="2" charset="-52"/>
              </a:rPr>
              <a:t>умеренной долговой нагрузки на бюджет Городского округа </a:t>
            </a:r>
            <a:r>
              <a:rPr lang="ru-RU" dirty="0" smtClean="0">
                <a:solidFill>
                  <a:schemeClr val="bg1"/>
                </a:solidFill>
                <a:latin typeface="Philosopher" panose="00000500000000000000" pitchFamily="2" charset="-52"/>
              </a:rPr>
              <a:t>Подольск</a:t>
            </a:r>
            <a:endParaRPr lang="ru-RU" dirty="0">
              <a:solidFill>
                <a:schemeClr val="bg1"/>
              </a:solidFill>
              <a:latin typeface="Philosopher" panose="00000500000000000000" pitchFamily="2" charset="-52"/>
            </a:endParaRPr>
          </a:p>
          <a:p>
            <a:pPr marL="171450" indent="-171450">
              <a:buFont typeface="Wingdings" pitchFamily="2" charset="2"/>
              <a:buChar char="Ø"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74340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400337"/>
              </p:ext>
            </p:extLst>
          </p:nvPr>
        </p:nvGraphicFramePr>
        <p:xfrm>
          <a:off x="649796" y="1059582"/>
          <a:ext cx="7848875" cy="3215605"/>
        </p:xfrm>
        <a:graphic>
          <a:graphicData uri="http://schemas.openxmlformats.org/drawingml/2006/table">
            <a:tbl>
              <a:tblPr/>
              <a:tblGrid>
                <a:gridCol w="3735248"/>
                <a:gridCol w="698540"/>
                <a:gridCol w="650030"/>
                <a:gridCol w="727646"/>
                <a:gridCol w="679137"/>
                <a:gridCol w="679137"/>
                <a:gridCol w="679137"/>
              </a:tblGrid>
              <a:tr h="30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389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330" marR="6330" marT="6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27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информированности  населения в средствах массовой информации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Проекты, реализованные на основании заявок жителей Московской области в рамках применения практик инициативного бюджетирования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участников мероприятий  по укреплению единства российской нации и этнокультурному развитию народов России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92 928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92 928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92 950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92 950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92 950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молодежи, задействованной в мероприятиях по вовлечению в общественную жизнь, от общего числа молодежи в городском округе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43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Общая численность граждан, вовлеченных центрами (сообществами, объединениями) поддержки добровольчества (волонтерства) на базе образовательных организаций, некоммерческих организаций, муниципальных учреждений в добровольческую (волонтерскую) деятельность в городском округе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 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0,051695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0,071013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0,047852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0,048152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0,048452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0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940843"/>
              </p:ext>
            </p:extLst>
          </p:nvPr>
        </p:nvGraphicFramePr>
        <p:xfrm>
          <a:off x="649796" y="1137058"/>
          <a:ext cx="7848875" cy="2804125"/>
        </p:xfrm>
        <a:graphic>
          <a:graphicData uri="http://schemas.openxmlformats.org/drawingml/2006/table">
            <a:tbl>
              <a:tblPr/>
              <a:tblGrid>
                <a:gridCol w="3735248"/>
                <a:gridCol w="698540"/>
                <a:gridCol w="650030"/>
                <a:gridCol w="727646"/>
                <a:gridCol w="679137"/>
                <a:gridCol w="679137"/>
                <a:gridCol w="679137"/>
              </a:tblGrid>
              <a:tr h="30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3893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Муниципальная программа "Развитие и функционирование дорожно-транспортного комплекса "</a:t>
                      </a:r>
                      <a:endParaRPr lang="ru-RU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330" marR="6330" marT="6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2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области, включенных в Перечень маршрутов регулярных перевозок по регулируемым тарифам, на которых отдельным категориям граждан предоставляются меры социальной поддержки, утверждаемый Правительством Московской области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отремонтированных (капитально отремонтированных) автомобильных дорог общего пользования местного значения,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120 749,37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82 612,33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83 612,00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автомобильных дорог местного значения, соответствующих нормативным требованиям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6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погибших в дорожно-транспортных происшествиях, человек на 100 тысяч населения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чел./100 тыс. населения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4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341021"/>
              </p:ext>
            </p:extLst>
          </p:nvPr>
        </p:nvGraphicFramePr>
        <p:xfrm>
          <a:off x="369530" y="1036649"/>
          <a:ext cx="8234918" cy="3871077"/>
        </p:xfrm>
        <a:graphic>
          <a:graphicData uri="http://schemas.openxmlformats.org/drawingml/2006/table">
            <a:tbl>
              <a:tblPr/>
              <a:tblGrid>
                <a:gridCol w="4490502"/>
                <a:gridCol w="504056"/>
                <a:gridCol w="720080"/>
                <a:gridCol w="648072"/>
                <a:gridCol w="648072"/>
                <a:gridCol w="648072"/>
                <a:gridCol w="576064"/>
              </a:tblGrid>
              <a:tr h="3109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115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"Цифровое муниципальное образование "</a:t>
                      </a:r>
                      <a:endParaRPr lang="ru-RU" sz="8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6187" marR="6187" marT="6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36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015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04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программно-технических комплексов для оформления паспортов гражданина Российской Федерации, удостоверяющих личность гражданина Российской Федерации за пределами территории Российской Федерации в МФЦ, в отношении которых осуществлена техническая поддержка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5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Обеспечено обновление и техническое обслуживание (ремонт) средств (программного обеспечения и оборудования), приобретённых в рамках субсидии на реализацию мероприятий федерального проекта «Цифровая образовательная среда»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77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7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Образовательные организации обеспечены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77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77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юридически значимого электронного документооборота в органах местного самоуправления и подведомственных им учреждениях в Московской областиобласти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77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77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489517"/>
              </p:ext>
            </p:extLst>
          </p:nvPr>
        </p:nvGraphicFramePr>
        <p:xfrm>
          <a:off x="529208" y="1099370"/>
          <a:ext cx="8229599" cy="3452047"/>
        </p:xfrm>
        <a:graphic>
          <a:graphicData uri="http://schemas.openxmlformats.org/drawingml/2006/table">
            <a:tbl>
              <a:tblPr/>
              <a:tblGrid>
                <a:gridCol w="3916435"/>
                <a:gridCol w="732424"/>
                <a:gridCol w="681561"/>
                <a:gridCol w="762942"/>
                <a:gridCol w="712079"/>
                <a:gridCol w="712079"/>
                <a:gridCol w="712079"/>
              </a:tblGrid>
              <a:tr h="305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10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актуальными документами территориального планирования и градостроительного зонирования городского округа Московской области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утвержденного в актуальной версии генерального плана (внесение изменений в генеральный план) городского округа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утвержденной карты планируемого размещения объектов местного значения городского округа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Утверждены в актуальной версии Правила землепользования и застройки городского округа (внесение изменений в Правила землепользования и застройки)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Разработаны в актуальной версии нормативы градостроительного проектирования городского округа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Утверждены в актуальной версии нормативы градостроительного проектирования городского округа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решений по вопросам присвоения (аннулирования) адресов, согласования переустройства и (или) перепланировки помещений в многоквартирном доме, завершения работ по переустройству и (или) перепланировки помещений в многоквартирном доме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74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Ликвидированы самовольные, недостроенные и аварийные объекты на территории городского округа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369794"/>
              </p:ext>
            </p:extLst>
          </p:nvPr>
        </p:nvGraphicFramePr>
        <p:xfrm>
          <a:off x="649798" y="1059581"/>
          <a:ext cx="7954649" cy="3426155"/>
        </p:xfrm>
        <a:graphic>
          <a:graphicData uri="http://schemas.openxmlformats.org/drawingml/2006/table">
            <a:tbl>
              <a:tblPr/>
              <a:tblGrid>
                <a:gridCol w="3706178"/>
                <a:gridCol w="1152128"/>
                <a:gridCol w="648072"/>
                <a:gridCol w="720080"/>
                <a:gridCol w="576064"/>
                <a:gridCol w="576064"/>
                <a:gridCol w="576063"/>
              </a:tblGrid>
              <a:tr h="2951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88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6527" marR="6527" marT="6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1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Благоустроены общественные территории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10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Благоустроены скверы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68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Благоустроены пространства дл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 активного отдыха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10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Изготовлено и установлено стел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3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Установлены стелы «Город трудовой доблести» с благоустройством территории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10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Благоустроены лесопарковые зоны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1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Установлены детские, игровые площадки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39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Замена детских игровых площадок, ед.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 ремонт асфальтового покрытия дворовых территорий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2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 ямочный ремонт асфальтового покрытия дворовых территорий, в том числе пешеходных дорожек, тротуаров, парковок, проездов, в том числе проездов на дворовые территории, в том числе внутриквартальных проездов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Квадратный метр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28 533,85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15 028,00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Созданы и отремонтированы пешеходные коммуникации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муниципальном образовании созданы административные комиссии, уполномоченные рассматривать дела об административных правонарушениях в сфере благоустройства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889372"/>
              </p:ext>
            </p:extLst>
          </p:nvPr>
        </p:nvGraphicFramePr>
        <p:xfrm>
          <a:off x="649796" y="1059581"/>
          <a:ext cx="7954649" cy="3666839"/>
        </p:xfrm>
        <a:graphic>
          <a:graphicData uri="http://schemas.openxmlformats.org/drawingml/2006/table">
            <a:tbl>
              <a:tblPr/>
              <a:tblGrid>
                <a:gridCol w="3706178"/>
                <a:gridCol w="1152128"/>
                <a:gridCol w="648072"/>
                <a:gridCol w="720080"/>
                <a:gridCol w="576064"/>
                <a:gridCol w="576064"/>
                <a:gridCol w="576063"/>
              </a:tblGrid>
              <a:tr h="2389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07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6527" marR="6527" marT="6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38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Выполнено устройство и модернизация контейнерных площадок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634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Обеспечено содержание дворовых территорий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кв. 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2 246, 42776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2 246, 42776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769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Обеспечено содержание общественных пространств (за исключением парков культуры и отдыха)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кв. 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3287, 356816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3287, 356816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3287, 356816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3287, 356816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3287, 356816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188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Обеспечено содержание парков культуры и отдыха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кв. 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796,297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796,297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796,297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796,297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796,297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05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территориях общественного пользования в пределах городской и вне городской черты повышен уровень освещенности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938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светильников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67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замененных неэнергоэффективных светильников наружного освещения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39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установленных шкафов управления наружным освещением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82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объектов, на которых осуществлена ликвидация несанкционированных навалов мусора, свалок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82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Модернизация детских игровых площадок, установленных ранее с привлечением средств бюджета Московской области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82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 ремонт подъездов МКД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82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Завершены аварийно-восстановительные работы в многоквартирных домах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84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324836"/>
              </p:ext>
            </p:extLst>
          </p:nvPr>
        </p:nvGraphicFramePr>
        <p:xfrm>
          <a:off x="457200" y="1059583"/>
          <a:ext cx="8229599" cy="3423216"/>
        </p:xfrm>
        <a:graphic>
          <a:graphicData uri="http://schemas.openxmlformats.org/drawingml/2006/table">
            <a:tbl>
              <a:tblPr/>
              <a:tblGrid>
                <a:gridCol w="3916435"/>
                <a:gridCol w="732424"/>
                <a:gridCol w="681561"/>
                <a:gridCol w="762942"/>
                <a:gridCol w="712079"/>
                <a:gridCol w="712079"/>
                <a:gridCol w="712079"/>
              </a:tblGrid>
              <a:tr h="432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258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 капитальный ремонт, технически переоснащены и благоустроены территории муниципальных объектов культуры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8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Капитально отремонтированы объекты культурно-досуговых учреждений муниципальных образований Московской области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Введены в эксплуатацию объекты дошкольного образования муниципальной собственности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 капитальный ремонт дошкольных образовательных организаций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4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Оснащены средствами обучения и воспитания отремонтированные здания муниципальных дошкольных образовательных организаций и дошкольных отделений муниципальных общеобразовательных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Выполнены в полном объеме мероприятия по капитальному ремонту общеобразовательных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Оснащены средствами обучения и воспитания отремонтированные здания общеобразовательных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2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Введены в эксплуатацию объекты общего образования в целях обеспечения односменного режима обучения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724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Введены в эксплуатацию объекты для создания дополнительных мест 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общеобразовательных организациях в связи с ростом числа учащихся вызванным демографическим фактором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348260"/>
              </p:ext>
            </p:extLst>
          </p:nvPr>
        </p:nvGraphicFramePr>
        <p:xfrm>
          <a:off x="457200" y="1059583"/>
          <a:ext cx="8229599" cy="1385296"/>
        </p:xfrm>
        <a:graphic>
          <a:graphicData uri="http://schemas.openxmlformats.org/drawingml/2006/table">
            <a:tbl>
              <a:tblPr/>
              <a:tblGrid>
                <a:gridCol w="3916435"/>
                <a:gridCol w="732424"/>
                <a:gridCol w="681561"/>
                <a:gridCol w="762942"/>
                <a:gridCol w="712079"/>
                <a:gridCol w="712079"/>
                <a:gridCol w="712079"/>
              </a:tblGrid>
              <a:tr h="432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Показатели муниципальных программ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 измерения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 на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Муниципальная программа "Переселение граждан из аварийного жилищного фонда"</a:t>
                      </a:r>
                    </a:p>
                  </a:txBody>
                  <a:tcPr marL="7629" marR="7629" marT="7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Расселен непригодный для проживания жилищный фонд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кв. 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0,3492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16,91858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11,51315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граждан, расселенных из аварийного жилищного фонда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человек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0,654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5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/>
            </a:r>
            <a:b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с учетом интересов целевых групп пользователей, на которые направлены мероприятия муниципальных программ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054120"/>
              </p:ext>
            </p:extLst>
          </p:nvPr>
        </p:nvGraphicFramePr>
        <p:xfrm>
          <a:off x="611560" y="1036514"/>
          <a:ext cx="8060432" cy="3831189"/>
        </p:xfrm>
        <a:graphic>
          <a:graphicData uri="http://schemas.openxmlformats.org/drawingml/2006/table">
            <a:tbl>
              <a:tblPr/>
              <a:tblGrid>
                <a:gridCol w="1165186"/>
                <a:gridCol w="904544"/>
                <a:gridCol w="862433"/>
                <a:gridCol w="864118"/>
                <a:gridCol w="902858"/>
                <a:gridCol w="904544"/>
                <a:gridCol w="716528"/>
                <a:gridCol w="1740221"/>
              </a:tblGrid>
              <a:tr h="6903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Меры поддержки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НПА, которым установлены меры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социальной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поддержки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6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010"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3565" marR="3565" marT="35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891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Единовременная выплата молодым специалистам и специалистам (при условии их переезда из субъектов РФ) при трудоустройстве на работу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Врачи,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Врачи,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Врачи,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Совета Депутатов Городского округа Подольск Московской области от  11.02.2021г. № 7/10 "О  стимулировании привлечения  медицинских работников, студентов и ординаторов, обучающихся в образовательных  организациях высшего образования по программам  медицинского образования, для работы в государственных  медицинских организациях, находящихся  на территории муниципального образования  "Городской округ Подольск Московской области" и подведомственных  Министерству здравоохранения Московской области". Постановление Администрации Городского округа Подольск от 08.04.2024 г. № 1100-П. "О реализации стимулирования привлечения  медицинских работников, лиц, обучающихся в образовательных организациях по образовательным программам среднего профессионального и высшего образования, для работы в государственных  медицинских организациях, находящихся  на территории муниципального образования  "Городской округ Подольск Московской области" и подведомственных  Министерству здравоохранения Московской области"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6199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Ежемесячная стипендия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течении учебного года сентябрь-май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Студенты медицинских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ВУЗов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Студенты медицинских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ВУЗов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2 080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Студенты медицинских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ВУЗов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384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Единовременная выплата врачам, специалистам при трудоустройстве в ГБУЗ МО "Подольская детская больница"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Врачи,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чел.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Врачи,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чел.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4 996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Врачи,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чел.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3805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Выплата компенсации за аренду жилья 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Врачи,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Врачи,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8 530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Врачи,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8 950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Совета Депутатов Городского округа Подольск Московской области от  11.02.2021г. № 7/10 "О  стимулировании привлечения  медицинских работников, студентов и ординаторов, обучающихся в образовательных  организациях высшего образования по </a:t>
                      </a:r>
                      <a:r>
                        <a:rPr lang="ru-RU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программам  </a:t>
                      </a:r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медицинского образования, для работы в государственных  медицинских организациях, находящихся  на территории муниципального образования  "Городской округ Подольск Московской области" и подведомственных  Министерству здравоохранения Московской области". Постановление Администрации Городского округа Подольск от 08.02.2022 № 220-П "О реализации выплаты денежной компенсации медицинским работникам, заключившим договор коммерческого найма (поднайма) жилого помещения".</a:t>
                      </a:r>
                    </a:p>
                  </a:txBody>
                  <a:tcPr marL="3565" marR="3565" marT="35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3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6821" y="19482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/>
            </a:r>
            <a:b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с учетом интересов целевых групп пользователей, на которые направлены мероприятия муниципальных программ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175831"/>
              </p:ext>
            </p:extLst>
          </p:nvPr>
        </p:nvGraphicFramePr>
        <p:xfrm>
          <a:off x="467545" y="1049238"/>
          <a:ext cx="8208914" cy="3765104"/>
        </p:xfrm>
        <a:graphic>
          <a:graphicData uri="http://schemas.openxmlformats.org/drawingml/2006/table">
            <a:tbl>
              <a:tblPr/>
              <a:tblGrid>
                <a:gridCol w="936103"/>
                <a:gridCol w="1080120"/>
                <a:gridCol w="591427"/>
                <a:gridCol w="1064757"/>
                <a:gridCol w="720437"/>
                <a:gridCol w="935747"/>
                <a:gridCol w="567854"/>
                <a:gridCol w="2312469"/>
              </a:tblGrid>
              <a:tr h="12548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Меры поддержки</a:t>
                      </a: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r>
                        <a:rPr lang="ru-RU" sz="7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НПА, которым установлены меры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социальной</a:t>
                      </a:r>
                      <a:r>
                        <a:rPr lang="ru-RU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поддержки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903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3565" marR="3565" marT="3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77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8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Выплата компенсации родительской платы за присмотр и уход за детьми</a:t>
                      </a: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Родители и законные представители</a:t>
                      </a:r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 rtl="0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19 824 чел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83 544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Родители и законные представители,</a:t>
                      </a:r>
                    </a:p>
                    <a:p>
                      <a:pPr algn="ctr" rtl="0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19 824 чел.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83 544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Родители и законные представители,</a:t>
                      </a:r>
                    </a:p>
                    <a:p>
                      <a:pPr algn="ctr" rtl="0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19 824 чел.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83 544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Постановление Главы Городского округа Подольск от 05.04.2023 №587-П "Об установлении размера платы, взимаемой с родителей (законных представителей) за присмотр и уход за детьми, осваивающими образовательные программы дошкольного образования в муниципальных образовательных организациях Городского округа Подольск"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042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бесплатным горячим питанием в общеобразовательных учреждениях</a:t>
                      </a: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Дети из многодетных семей, дети-инвалиды, дети, находящиеся под опекой,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9 248 чел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223 305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Дети из многодетных семей, дети-инвалиды, дети, находящиеся под опекой,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9 248 чел.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232 237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Дети из многодетных семей, дети-инвалиды, дети, находящиеся под опекой,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9 248 чел.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241 524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Постановление Администрации Городского округа Подольск от 20.05.2021 №588-п «Об утверждении Положения о порядке организации питания отдельных категорий обучающихся в муниципальных общеобразовательных организациях городского округа Подольск Московской области»  </a:t>
                      </a:r>
                    </a:p>
                    <a:p>
                      <a:pPr algn="ctr" fontAlgn="t"/>
                      <a:r>
                        <a:rPr lang="ru-RU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Постановление Администрации Городского округа Подольск от 16.06.2023  №1181-п «О внесение изменений в Положение о порядке организации питания отдельных категорий обучающихся в муниципальных общеобразовательных организациях городского округа Подольск Московской области, утвержденное постановлением Администрации Городского округа Подольск от 20.05.2021 № 588-П» 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Ежемесячная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выплата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Молодые специалисты муниципальных дошкольных и общеобразовательных организаций, </a:t>
                      </a:r>
                      <a:r>
                        <a:rPr lang="ru-RU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</a:t>
                      </a:r>
                      <a:r>
                        <a:rPr lang="ru-RU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15 714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Молодые специалисты муниципальных дошкольных и общеобразовательных организаций, </a:t>
                      </a:r>
                      <a:r>
                        <a:rPr lang="ru-RU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чел. </a:t>
                      </a:r>
                      <a:endParaRPr lang="ru-RU" sz="7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15 714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Молодые специалисты муниципальных дошкольных и общеобразовательных организаций, </a:t>
                      </a:r>
                      <a:r>
                        <a:rPr lang="ru-RU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чел.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15 714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Постановление Администрации Городского округа Подольск от 21.10.2024 № 3383-П «О предоставлении мер материального стимулирования молодым специалистам муниципальных образовательных организаций Городского округа Подольск Московской области, лицам, обучающимся в образовательных организациях по образовательным программам среднего профессионального и высшего образования по договору о целевом обучении для работы в муниципальных образовательных организациях Городского округа Подольск Московской области»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Стипендия</a:t>
                      </a: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Обучающиеся в образовательных организациях по договору о целевом обучении,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2 310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Обучающиеся в образовательных </a:t>
                      </a:r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организациях по 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договору о целевом обучении, </a:t>
                      </a:r>
                      <a:endParaRPr lang="ru-RU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2 310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Обучающиеся в образовательных организациях по договору о целевом обучении, </a:t>
                      </a:r>
                      <a:r>
                        <a:rPr lang="ru-RU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2 310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80" marR="4780" marT="47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194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Ежемесячная выплата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 ин. языка муниципальных общеобразовательных организаций, 53 чел.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  <a:endParaRPr lang="ru-RU" sz="7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19 037   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 ин. языка муниципальных общеобразовательных организаций, 53 чел.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</a:t>
                      </a:r>
                      <a:endParaRPr lang="ru-RU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19 037  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 ин. языка муниципальных общеобразовательных организаций, 53 чел. 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</a:t>
                      </a:r>
                      <a:endParaRPr lang="ru-RU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t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19 037  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Администрации Городского округа Подольск от 25.10.2024 № 3445-П «Об утверждении Порядка назначения и предоставления меры материального стимулирования учителям иностранного языка муниципальных общеобразовательных организаций Городского округа Подольск, не имеющим жилых помещений  на территории Городского округа Подольск»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60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7797"/>
            <a:ext cx="8496944" cy="504056"/>
          </a:xfrm>
        </p:spPr>
        <p:txBody>
          <a:bodyPr anchor="t">
            <a:noAutofit/>
          </a:bodyPr>
          <a:lstStyle/>
          <a:p>
            <a:r>
              <a:rPr lang="ru-RU" sz="18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Основные параметры </a:t>
            </a:r>
            <a:r>
              <a:rPr lang="ru-RU" sz="18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бюджета</a:t>
            </a:r>
            <a:br>
              <a:rPr lang="ru-RU" sz="18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Городского </a:t>
            </a:r>
            <a:r>
              <a:rPr lang="ru-RU" sz="18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округа Подольск </a:t>
            </a:r>
            <a:r>
              <a:rPr lang="ru-RU" sz="18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2022-2027 г. г</a:t>
            </a:r>
            <a:r>
              <a:rPr lang="ru-RU" sz="18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938091"/>
              </p:ext>
            </p:extLst>
          </p:nvPr>
        </p:nvGraphicFramePr>
        <p:xfrm>
          <a:off x="395536" y="1203598"/>
          <a:ext cx="8272462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Лист" r:id="rId7" imgW="9486857" imgH="3476728" progId="Excel.Sheet.8">
                  <p:embed/>
                </p:oleObj>
              </mc:Choice>
              <mc:Fallback>
                <p:oleObj name="Лист" r:id="rId7" imgW="9486857" imgH="347672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5536" y="1203598"/>
                        <a:ext cx="8272462" cy="338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2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/>
            </a:r>
            <a:b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с учетом интересов целевых групп пользователей, на которые направлены мероприятия муниципальных программ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289935"/>
              </p:ext>
            </p:extLst>
          </p:nvPr>
        </p:nvGraphicFramePr>
        <p:xfrm>
          <a:off x="828700" y="1059581"/>
          <a:ext cx="7486599" cy="3717840"/>
        </p:xfrm>
        <a:graphic>
          <a:graphicData uri="http://schemas.openxmlformats.org/drawingml/2006/table">
            <a:tbl>
              <a:tblPr/>
              <a:tblGrid>
                <a:gridCol w="1075977"/>
                <a:gridCol w="1121177"/>
                <a:gridCol w="569633"/>
                <a:gridCol w="1046310"/>
                <a:gridCol w="526627"/>
                <a:gridCol w="985992"/>
                <a:gridCol w="576236"/>
                <a:gridCol w="1584647"/>
              </a:tblGrid>
              <a:tr h="113388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Меры поддержки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НПА, которым установлены меры </a:t>
                      </a:r>
                      <a:r>
                        <a:rPr lang="ru-RU" sz="7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соц.поддержки</a:t>
                      </a:r>
                      <a:endParaRPr lang="ru-RU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398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Объем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Объем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Объем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849">
                <a:tc gridSpan="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"Социальная защита"</a:t>
                      </a:r>
                    </a:p>
                  </a:txBody>
                  <a:tcPr marL="4480" marR="4480" marT="4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5117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отдыха детей в каникулярное время, проводимые муниципальными образованиями Московской области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Дети в возрасте от 7 до 15 лет работников бюджетной сферы, дети, находящиеся в трудной жизненной ситуации, дети одаренные в области науки, искусства и спорта,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5 549 чел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76 058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 в возрасте от 7 до 15 лет работников бюджетной сферы, дети, находящиеся в трудной жизненной ситуации, дети одаренные в области науки, искусства и спорта,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5 549 чел.</a:t>
                      </a:r>
                      <a:endParaRPr lang="ru-RU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76 791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 в возрасте от 7 до 15 лет работников бюджетной сферы, дети, находящиеся в трудной жизненной ситуации, дети одаренные в области науки, искусства и спорта,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5 549 чел.</a:t>
                      </a:r>
                      <a:endParaRPr lang="ru-RU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69 674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Московской области от 12.03.2012 №269/8 «О мерах по организации отдыха и оздоровления детей в Московской области»</a:t>
                      </a:r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15537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Единовременные денежные выплаты в связи с памятными датами и праздниками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Ветераны ВОВ, лицам, 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награжденным медалью </a:t>
                      </a:r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"За оборону Ленинграда" и знаком "Жителю блокадного Ленинграда", "За оборону Москвы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", участники </a:t>
                      </a:r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Сталинградской битвы,  Героям Советского Союза, Героям 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РФ,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1675 чел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12 391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Ветераны ВОВ, лицам, награжденным медалью "За оборону Ленинграда" и знаком "Жителю блокадного Ленинграда", "За оборону </a:t>
                      </a:r>
                      <a:r>
                        <a:rPr lang="ru-RU" sz="7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Москвы",участники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Сталинградской битвы,  Героям Советского Союза, Героям РФ,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1675 чел.</a:t>
                      </a:r>
                      <a:endParaRPr lang="ru-RU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12 904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Ветераны ВОВ, лицам, награжденным медалью "За оборону Ленинграда" и знаком "Жителю блокадного Ленинграда", "За оборону </a:t>
                      </a:r>
                      <a:r>
                        <a:rPr lang="ru-RU" sz="7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Москвы",участники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Сталинградской битвы,  Героям Советского Союза, Героям РФ,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1675 чел.</a:t>
                      </a:r>
                      <a:endParaRPr lang="ru-RU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13 547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 Совета Депутатов Городского округа Подольск Московской области от 25.12.2015г. № 10/8 "О дополнительных мерах социальной поддержки отдельных категорий граждан в Городском округе 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Подольск </a:t>
                      </a:r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Московской области". Постановление Администрации Городского округа Подольск от 4 марта 2020 г. № 191-П. "О реализации дополнительных мер социальной поддержки в Городском округе Подоль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ск"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44479">
                <a:tc gridSpan="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«Культура"</a:t>
                      </a:r>
                      <a:endParaRPr lang="ru-RU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480" marR="4480" marT="4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262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Премии лауреатам конкурса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Занимающиеся и обучающиеся в учреждениях культуры и дополнительного образования в сфере культуры,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чел.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375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Занимающиеся и обучающиеся в учреждениях культуры и дополнительного образования в сфере культуры,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чел.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375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Занимающиеся и обучающиеся в учреждениях культуры и дополнительного образования в сфере культуры,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чел.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375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Главы Городского округа Подольск от 15.04.2020 № 132-ПГ "Об учреждении ежегодных премий имени Петра Гавриловича Солнцева за достижения в сфере культуры"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86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936104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/>
            </a:r>
            <a:b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 расходах бюджета с учетом интересов целевых групп пользователей, на которые направлены мероприятия муниципальных программ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10594"/>
              </p:ext>
            </p:extLst>
          </p:nvPr>
        </p:nvGraphicFramePr>
        <p:xfrm>
          <a:off x="755576" y="1131590"/>
          <a:ext cx="7948835" cy="3452221"/>
        </p:xfrm>
        <a:graphic>
          <a:graphicData uri="http://schemas.openxmlformats.org/drawingml/2006/table">
            <a:tbl>
              <a:tblPr/>
              <a:tblGrid>
                <a:gridCol w="1135501"/>
                <a:gridCol w="1178448"/>
                <a:gridCol w="598731"/>
                <a:gridCol w="1099757"/>
                <a:gridCol w="553528"/>
                <a:gridCol w="1036358"/>
                <a:gridCol w="605671"/>
                <a:gridCol w="1740841"/>
              </a:tblGrid>
              <a:tr h="143269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Меры поддержки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 </a:t>
                      </a:r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 </a:t>
                      </a:r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 </a:t>
                      </a:r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НПА, которым установлены меры </a:t>
                      </a:r>
                      <a:r>
                        <a:rPr lang="ru-RU" sz="8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соц.поддержки</a:t>
                      </a:r>
                      <a:endParaRPr lang="ru-RU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7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Объем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Объем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Целевая группа, численность получателей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Объем </a:t>
                      </a:r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расходов (тыс. рублей)</a:t>
                      </a:r>
                    </a:p>
                  </a:txBody>
                  <a:tcPr marL="4480" marR="4480" marT="4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262">
                <a:tc gridSpan="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"Жилище"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6487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Социальные выплаты на приобретение жилого помещения или создание объекта индивидуального жилищного строительства.</a:t>
                      </a:r>
                      <a:b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Молодые семьи, возраст каждого из супругов в которой не превышает 35 лет, либо неполные семьи, состоящие из одного молодого родителя, возраст которого не превышает 35 лет, и одного и более детей, 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семьи</a:t>
                      </a:r>
                      <a:endParaRPr lang="ru-RU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12 443,43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Молодые семьи, возраст каждого из супругов в которой не превышает 35 лет, либо неполные семьи, состоящие из одного молодого родителя, возраст которого не превышает 35 лет, и одного и более детей,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семьи</a:t>
                      </a:r>
                      <a:endParaRPr lang="ru-RU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11 865,5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Молодые семьи, возраст каждого из супругов в которой не превышает 35 лет, либо неполные семьи, состоящие из одного молодого родителя, возраст которого не превышает 35 лет, и одного и более детей, </a:t>
                      </a:r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семей</a:t>
                      </a:r>
                      <a:endParaRPr lang="ru-RU" sz="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r>
                        <a:rPr lang="ru-RU" sz="7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128,4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Московской области от 04.10.2022 №1072/35 "О досрочном прекращении реализации государственной программы Московской области "Жилище" на 2017-2027 годы" и утверждении государственной программы Московской области "Жилище" на 2023-2033 годы"                                                                                                                                           Постановление Администрации Городского округа Подольск от 11.11.2022 № 2126-П "Об утверждении муниципальной программы Городского округа Подольск "Жилище" на 2023-2027 </a:t>
                      </a:r>
                      <a:r>
                        <a:rPr lang="ru-RU" sz="7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г.г</a:t>
                      </a:r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1997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Предоставление жилых помещений детям-сиротам и детям, оставшимся без попечения родителей, лицам из числа детей-сирот и детей, оставшихся без попечения родителей, по договорам найма специализированных жилых помещений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Дети-сироты,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5 610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Дети-сироты,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28 046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Дети-сироты,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7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</a:t>
                      </a:r>
                      <a:r>
                        <a:rPr lang="ru-RU" sz="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5 610</a:t>
                      </a:r>
                      <a:endParaRPr lang="ru-RU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41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864096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/>
            </a:r>
            <a:b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об общественно значимых проектах, реализуемых на территории Городского округа Подольск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692142"/>
              </p:ext>
            </p:extLst>
          </p:nvPr>
        </p:nvGraphicFramePr>
        <p:xfrm>
          <a:off x="719571" y="1059582"/>
          <a:ext cx="7704855" cy="3873599"/>
        </p:xfrm>
        <a:graphic>
          <a:graphicData uri="http://schemas.openxmlformats.org/drawingml/2006/table">
            <a:tbl>
              <a:tblPr/>
              <a:tblGrid>
                <a:gridCol w="260899"/>
                <a:gridCol w="2020835"/>
                <a:gridCol w="1390673"/>
                <a:gridCol w="576064"/>
                <a:gridCol w="1512168"/>
                <a:gridCol w="648072"/>
                <a:gridCol w="648072"/>
                <a:gridCol w="648072"/>
              </a:tblGrid>
              <a:tr h="15165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социально-значимого объекта, виды работ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реализации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Плановый срок ввода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от реализации проекта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Объемы финансирования (тыс. рублей)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1538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 жилого дома по адресу: Московская область, Городской округ Подольск, ул.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Плещеевская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д.42, корпус 3 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 в том числе ПИР)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Московская область, Городской округ Подольск, ул.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Плещеевская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д.42, корпус 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31.12.2026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 жилого дома для переселения граждан из аварийных жилых домов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100 962,189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1 352,653,19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1538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Реконструкция МОУ "СОШ №29 имени П.И. Забродина" по адресу: Московская область, Городской округ Подольск, </a:t>
                      </a:r>
                      <a:r>
                        <a:rPr lang="ru-RU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г.Подольск</a:t>
                      </a:r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ул.Парковая</a:t>
                      </a:r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д.16  (ПИР и строительство)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Московская область, Городской округ Подольск, </a:t>
                      </a:r>
                      <a:r>
                        <a:rPr lang="ru-RU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г.Подольск</a:t>
                      </a:r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ул.Парковая</a:t>
                      </a:r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д.16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Строительство пристройки на 200 мест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485 416,74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152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 жилого дома по адресу: Московская область, Городской округ Подольск,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мкр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Климовск, ул. Южный поселок (ПИР и строительство)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Московская область, Городской округ Подольск,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г.Подольск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мкр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Климовск, ул. Южный поселок 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31.12.2025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 жилого дома для переселения граждан из аварийных жилых домов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1 618 640,201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366 488,58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964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Реконструкция котельной по адресу: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Подольск, г. Подольск,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Московская область, Городской округ Подольск,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г.Подольск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Победы, д. 4а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31.12.2025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созданных и восстановленных объектов коммунальной инфраструктуры - 1 единица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337 053,46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Реконструкция котельной по адресу: </a:t>
                      </a:r>
                      <a:r>
                        <a:rPr lang="ru-RU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Г.о</a:t>
                      </a:r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Подольск, г. Подольск, ул. Ульяновых, д. 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Московская область, Городской округ Подольск,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г.Подольск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ул. Ульяновых, д. 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31.12.2025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созданных и восстановленных объектов коммунальной инфраструктуры - 1 единица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129 176,83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76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Реконструкция тепловых сетей: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Подольск, г. Подольск,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мкр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Межшоссейный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Шепчинки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Парковый, Центральный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Московская область, Городской округ Подольск,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г.Подольск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мкр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Межшоссейный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Шепчинки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Парковый, Центральный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31.12.2025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созданных и восстановленных объектов коммунальной инфраструктуры - 1 единица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491 566,43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1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1470"/>
            <a:ext cx="7920880" cy="864096"/>
          </a:xfrm>
        </p:spPr>
        <p:txBody>
          <a:bodyPr anchor="t">
            <a:noAutofit/>
          </a:bodyPr>
          <a:lstStyle/>
          <a:p>
            <a:pPr marL="457200" marR="0" lvl="1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/>
            </a:r>
            <a:b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Информация об общественно значимых проектах, реализуемых на территории Городского округа Подольск</a:t>
            </a:r>
            <a:endParaRPr lang="ru-RU" sz="1500" b="1" dirty="0">
              <a:solidFill>
                <a:prstClr val="white"/>
              </a:solidFill>
              <a:effectLst>
                <a:innerShdw blurRad="50800" dist="50800" dir="2700000">
                  <a:prstClr val="black">
                    <a:alpha val="50000"/>
                  </a:prstClr>
                </a:innerShdw>
              </a:effectLst>
              <a:latin typeface="Philosopher" panose="00000500000000000000" pitchFamily="2" charset="-52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31590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271A52"/>
              </a:solidFill>
            </a:endParaRPr>
          </a:p>
          <a:p>
            <a:endParaRPr lang="ru-RU" sz="1200" dirty="0" smtClean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58953"/>
              </p:ext>
            </p:extLst>
          </p:nvPr>
        </p:nvGraphicFramePr>
        <p:xfrm>
          <a:off x="719572" y="1059582"/>
          <a:ext cx="7848872" cy="3597198"/>
        </p:xfrm>
        <a:graphic>
          <a:graphicData uri="http://schemas.openxmlformats.org/drawingml/2006/table">
            <a:tbl>
              <a:tblPr/>
              <a:tblGrid>
                <a:gridCol w="271708"/>
                <a:gridCol w="2248572"/>
                <a:gridCol w="1512168"/>
                <a:gridCol w="648072"/>
                <a:gridCol w="1224136"/>
                <a:gridCol w="648072"/>
                <a:gridCol w="720080"/>
                <a:gridCol w="576064"/>
              </a:tblGrid>
              <a:tr h="15165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социально-значимого объекта, виды работ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реализации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Плановый срок ввода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от реализации проекта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Объемы финансирования (тыс. рублей)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091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 сооружений водоподготовки производительностью 46 000 м3/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сут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Деснинского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водозаборного узла вблизи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д.Армазово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г.Москва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вблизи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д.Армазово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г.Москва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31.12.2027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созданных и восстановленных объектов коммунальной инфраструктуры - 1 единица</a:t>
                      </a:r>
                    </a:p>
                    <a:p>
                      <a:pPr marL="0" algn="ctr" defTabSz="914400" rtl="0" eaLnBrk="1" fontAlgn="t" latinLnBrk="0" hangingPunct="1"/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42 601,357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426 013,57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583 412,213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1621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Реконструкция тепловых сетей: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Подольск, г. Подольск,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мкр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Ново-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Сырово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Московская область,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Подольск, г. Подольск,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мкр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Ново-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Сырово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31.12.2025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созданных и восстановленных объектов коммунальной инфраструктуры - 1 единица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130 200,00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45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Капитальный ремонт котельной КСПЗ по адресу: Московская область, 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Подольск (в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ПИР)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Московская область,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г.Подольск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мкр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Климовск, </a:t>
                      </a:r>
                      <a:r>
                        <a:rPr lang="ru-RU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ул.Заводская</a:t>
                      </a: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д.2</a:t>
                      </a:r>
                      <a:endParaRPr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31.12.2026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созданных и восстановленных объектов коммунальной инфраструктуры - 1 единица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205 988,79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120 160,13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Капитальный ремонт участков тепловой сети от котельной по адресу: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г.о.Подольск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ул.Пионерская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д.2а: вдоль улиц Пионерская, Б. Серпуховская (в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ПИР)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Московская область,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Подольск, г. Подольск,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ул.Пионерская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д.2а: вдоль улиц Пионерская, Б. Серпуховская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31.12.2025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созданных и восстановленных объектов коммунальной инфраструктуры - 1 единица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30 706,74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92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096" y="1347614"/>
            <a:ext cx="5045024" cy="3672408"/>
          </a:xfrm>
        </p:spPr>
        <p:txBody>
          <a:bodyPr anchor="t">
            <a:noAutofit/>
          </a:bodyPr>
          <a:lstStyle/>
          <a:p>
            <a:pPr lvl="0" algn="l"/>
            <a: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  <a:t/>
            </a:r>
            <a:b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</a:br>
            <a:r>
              <a:rPr lang="ru-RU" sz="1200" b="1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бюджет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– форма образования и расходования денежных средств, предназначенных для финансового </a:t>
            </a:r>
            <a:r>
              <a:rPr lang="ru-RU" sz="1200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обеспечения задач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и функций местного самоуправления;</a:t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доходы бюджета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- поступающие в бюджет денежные средства, за исключением средств, являющихся в соответствии с Бюджетным кодексом Российской Федерации </a:t>
            </a:r>
            <a:r>
              <a:rPr lang="ru-RU" sz="1200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источниками финансирования дефицита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бюджета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;</a:t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расходы бюджета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- выплачиваемые из бюджета денежные средства, за исключением средств, являющихся в соответствии с Бюджетным кодексом Российской Федерации источниками финансирования дефицита </a:t>
            </a:r>
            <a:r>
              <a:rPr lang="ru-RU" sz="1200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бюджета;</a:t>
            </a:r>
            <a:br>
              <a:rPr lang="ru-RU" sz="1200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b="1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дефицит </a:t>
            </a: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бюджета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- превышение расходов бюджета над его доходами;</a:t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100" spc="4" dirty="0">
                <a:solidFill>
                  <a:schemeClr val="bg1"/>
                </a:solidFill>
                <a:latin typeface="Century Gothic" pitchFamily="34" charset="0"/>
                <a:cs typeface="Calibri"/>
              </a:rPr>
              <a:t/>
            </a:r>
            <a:br>
              <a:rPr lang="ru-RU" sz="1100" spc="4" dirty="0">
                <a:solidFill>
                  <a:schemeClr val="bg1"/>
                </a:solidFill>
                <a:latin typeface="Century Gothic" pitchFamily="34" charset="0"/>
                <a:cs typeface="Calibri"/>
              </a:rPr>
            </a:b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96" y="389111"/>
            <a:ext cx="821407" cy="102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222696"/>
            <a:ext cx="2803848" cy="742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ru-RU" sz="4000" b="1" dirty="0" smtClean="0">
                <a:solidFill>
                  <a:prstClr val="white"/>
                </a:solidFill>
                <a:latin typeface="Philosopher" panose="00000500000000000000" pitchFamily="2" charset="-52"/>
                <a:cs typeface="Calibri" pitchFamily="34" charset="0"/>
              </a:rPr>
              <a:t>Глоссарий</a:t>
            </a:r>
            <a:endParaRPr lang="ru-RU" sz="4000" b="1" dirty="0">
              <a:solidFill>
                <a:prstClr val="white"/>
              </a:solidFill>
              <a:latin typeface="Philosopher" panose="00000500000000000000" pitchFamily="2" charset="-52"/>
              <a:cs typeface="Calibri" pitchFamily="34" charset="0"/>
            </a:endParaRPr>
          </a:p>
          <a:p>
            <a:pPr algn="l"/>
            <a:endParaRPr lang="ru-RU" sz="3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47664" y="893167"/>
            <a:ext cx="2803848" cy="742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900" dirty="0">
              <a:solidFill>
                <a:schemeClr val="bg1"/>
              </a:solidFill>
              <a:latin typeface="Philosopher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7688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096" y="1415168"/>
            <a:ext cx="5117032" cy="3172805"/>
          </a:xfrm>
        </p:spPr>
        <p:txBody>
          <a:bodyPr anchor="t">
            <a:noAutofit/>
          </a:bodyPr>
          <a:lstStyle/>
          <a:p>
            <a:pPr lvl="0" algn="l" defTabSz="913932"/>
            <a: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  <a:t/>
            </a:r>
            <a:b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</a:b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бюджетный процесс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- регламентируемая законодательством Российской Федерации деятельность органов местного самоуправления и иных участников бюджетного процесса по составлению и рассмотрению проектов бюджета, утверждению и исполнению бюджета, контролю за его исполнением, осуществлению бюджетного учета, составлению, внешней проверке, рассмотрению и утверждению бюджетной </a:t>
            </a:r>
            <a:r>
              <a:rPr lang="ru-RU" sz="1200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отчетности;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межбюджетные трансферты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Федерации; </a:t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бюджетные ассигнования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- предельные объемы денежных средств, предусмотренных в соответствующем финансовом году для исполнения бюджетных обязательств;</a:t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100" spc="4" dirty="0">
                <a:solidFill>
                  <a:schemeClr val="bg1"/>
                </a:solidFill>
                <a:latin typeface="Century Gothic" pitchFamily="34" charset="0"/>
                <a:cs typeface="Calibri"/>
              </a:rPr>
              <a:t/>
            </a:r>
            <a:br>
              <a:rPr lang="ru-RU" sz="1100" spc="4" dirty="0">
                <a:solidFill>
                  <a:schemeClr val="bg1"/>
                </a:solidFill>
                <a:latin typeface="Century Gothic" pitchFamily="34" charset="0"/>
                <a:cs typeface="Calibri"/>
              </a:rPr>
            </a:br>
            <a:endParaRPr lang="ru-RU" sz="11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96" y="389111"/>
            <a:ext cx="821407" cy="102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222696"/>
            <a:ext cx="2803848" cy="742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ru-RU" sz="4000" b="1" dirty="0" smtClean="0">
                <a:solidFill>
                  <a:prstClr val="white"/>
                </a:solidFill>
                <a:latin typeface="Philosopher" panose="00000500000000000000" pitchFamily="2" charset="-52"/>
                <a:cs typeface="Calibri" pitchFamily="34" charset="0"/>
              </a:rPr>
              <a:t>Глоссарий</a:t>
            </a:r>
            <a:endParaRPr lang="ru-RU" sz="4000" b="1" dirty="0">
              <a:solidFill>
                <a:prstClr val="white"/>
              </a:solidFill>
              <a:latin typeface="Philosopher" panose="00000500000000000000" pitchFamily="2" charset="-52"/>
              <a:cs typeface="Calibri" pitchFamily="34" charset="0"/>
            </a:endParaRPr>
          </a:p>
          <a:p>
            <a:pPr algn="l"/>
            <a:endParaRPr lang="ru-RU" sz="3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47664" y="893167"/>
            <a:ext cx="2803848" cy="742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900" dirty="0">
              <a:solidFill>
                <a:schemeClr val="bg1"/>
              </a:solidFill>
              <a:latin typeface="Philosopher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38896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096" y="1491630"/>
            <a:ext cx="4973016" cy="3096344"/>
          </a:xfrm>
        </p:spPr>
        <p:txBody>
          <a:bodyPr anchor="t">
            <a:noAutofit/>
          </a:bodyPr>
          <a:lstStyle/>
          <a:p>
            <a:pPr lvl="0" algn="l" defTabSz="913932"/>
            <a: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  <a:t/>
            </a:r>
            <a:b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</a:br>
            <a: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  <a:t/>
            </a:r>
            <a:b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</a:br>
            <a:r>
              <a:rPr lang="ru-RU" sz="1200" b="1" spc="4" dirty="0" smtClean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текущий </a:t>
            </a: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финансовый год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- год, в котором осуществляется исполнение бюджета, составление и рассмотрение проекта бюджета на очередной финансовый год и плановый период; </a:t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очередной финансовый год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- год, следующий за текущим финансовым годом;</a:t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плановый период 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- два финансовых года, следующие за очередным финансовым годом;</a:t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отчетный финансовый год</a:t>
            </a:r>
            <a:r>
              <a:rPr lang="ru-RU" sz="1200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 - год, предшествующий текущему финансовому году.</a:t>
            </a:r>
            <a:r>
              <a:rPr lang="ru-RU" sz="1200" spc="4" dirty="0">
                <a:solidFill>
                  <a:srgbClr val="364650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sz="1200" spc="4" dirty="0">
                <a:solidFill>
                  <a:srgbClr val="364650"/>
                </a:solidFill>
                <a:latin typeface="Philosopher" panose="00000500000000000000" pitchFamily="2" charset="-52"/>
                <a:cs typeface="Calibri"/>
              </a:rPr>
            </a:br>
            <a:endParaRPr lang="ru-RU" sz="1200" spc="4" dirty="0">
              <a:solidFill>
                <a:srgbClr val="364650"/>
              </a:solidFill>
              <a:latin typeface="Philosopher" panose="00000500000000000000" pitchFamily="2" charset="-52"/>
              <a:cs typeface="Calibri"/>
            </a:endParaRPr>
          </a:p>
        </p:txBody>
      </p:sp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96" y="389111"/>
            <a:ext cx="821407" cy="102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222696"/>
            <a:ext cx="2803848" cy="742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ru-RU" sz="4000" b="1" dirty="0" smtClean="0">
                <a:solidFill>
                  <a:prstClr val="white"/>
                </a:solidFill>
                <a:latin typeface="Philosopher" panose="00000500000000000000" pitchFamily="2" charset="-52"/>
                <a:cs typeface="Calibri" pitchFamily="34" charset="0"/>
              </a:rPr>
              <a:t>Глоссарий</a:t>
            </a:r>
            <a:endParaRPr lang="ru-RU" sz="4000" b="1" dirty="0">
              <a:solidFill>
                <a:prstClr val="white"/>
              </a:solidFill>
              <a:latin typeface="Philosopher" panose="00000500000000000000" pitchFamily="2" charset="-52"/>
              <a:cs typeface="Calibri" pitchFamily="34" charset="0"/>
            </a:endParaRPr>
          </a:p>
          <a:p>
            <a:pPr algn="l"/>
            <a:endParaRPr lang="ru-RU" sz="3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47664" y="893167"/>
            <a:ext cx="2803848" cy="742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900" dirty="0">
              <a:solidFill>
                <a:schemeClr val="bg1"/>
              </a:solidFill>
              <a:latin typeface="Philosopher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893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096" y="1347614"/>
            <a:ext cx="5333056" cy="2880320"/>
          </a:xfrm>
        </p:spPr>
        <p:txBody>
          <a:bodyPr anchor="t">
            <a:noAutofit/>
          </a:bodyPr>
          <a:lstStyle/>
          <a:p>
            <a:pPr lvl="0"/>
            <a: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  <a:t/>
            </a:r>
            <a:br>
              <a:rPr lang="ru-RU" sz="1100" b="1" spc="4" dirty="0" smtClean="0">
                <a:solidFill>
                  <a:schemeClr val="bg1"/>
                </a:solidFill>
                <a:latin typeface="Century Gothic" pitchFamily="34" charset="0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Адрес: Городской округ Подольск, ул. Кирова, д. 5</a:t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Часы работы: понедельник-четверг с 9-00 до 18-00, пятница с 9-00 до 17-00, </a:t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обед с 13-00 до 13-48</a:t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Председатель Комитета: </a:t>
            </a:r>
            <a:r>
              <a:rPr lang="ru-RU" altLang="ru-RU" sz="1200" b="1" spc="4" dirty="0" err="1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Коткова</a:t>
            </a: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 Светлана Николаевна</a:t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График личного приема: второй вторник каждого месяца с 16-00 до 18-00 без предварительной записи</a:t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Тел. 8 (4967) 69-99-43, факс: 8 (4967) 54-46-72</a:t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en-US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E-mail: pdls_pod-finupr@mosreg.ru</a:t>
            </a:r>
            <a: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/>
            </a:r>
            <a:br>
              <a:rPr lang="ru-RU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</a:br>
            <a:r>
              <a:rPr lang="en-US" altLang="ru-RU" sz="1200" b="1" spc="4" dirty="0">
                <a:solidFill>
                  <a:schemeClr val="bg1"/>
                </a:solidFill>
                <a:latin typeface="Philosopher" panose="00000500000000000000" pitchFamily="2" charset="-52"/>
                <a:cs typeface="Calibri"/>
              </a:rPr>
              <a:t>https://www.instagram.com/kfnp_podolsk/</a:t>
            </a:r>
            <a:r>
              <a:rPr lang="ru-RU" sz="1200" dirty="0">
                <a:solidFill>
                  <a:schemeClr val="bg1"/>
                </a:solidFill>
                <a:latin typeface="Philosopher" panose="00000500000000000000" pitchFamily="2" charset="-52"/>
              </a:rPr>
              <a:t/>
            </a:r>
            <a:br>
              <a:rPr lang="ru-RU" sz="1200" dirty="0">
                <a:solidFill>
                  <a:schemeClr val="bg1"/>
                </a:solidFill>
                <a:latin typeface="Philosopher" panose="00000500000000000000" pitchFamily="2" charset="-52"/>
              </a:rPr>
            </a:br>
            <a:endParaRPr lang="ru-RU" sz="1200" spc="4" dirty="0">
              <a:solidFill>
                <a:srgbClr val="364650"/>
              </a:solidFill>
              <a:latin typeface="Philosopher" panose="00000500000000000000" pitchFamily="2" charset="-52"/>
              <a:cs typeface="Calibri"/>
            </a:endParaRPr>
          </a:p>
        </p:txBody>
      </p:sp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96" y="389111"/>
            <a:ext cx="821407" cy="102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222696"/>
            <a:ext cx="7416824" cy="6208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61034" y="837647"/>
            <a:ext cx="2803848" cy="7424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900" dirty="0">
              <a:solidFill>
                <a:schemeClr val="bg1"/>
              </a:solidFill>
              <a:latin typeface="Philosopher" pitchFamily="2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23478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0"/>
              </a:spcBef>
              <a:defRPr/>
            </a:pPr>
            <a:r>
              <a:rPr lang="ru-RU" sz="1600" b="1" dirty="0">
                <a:solidFill>
                  <a:prstClr val="white"/>
                </a:solidFill>
                <a:latin typeface="Philosopher" panose="00000500000000000000" pitchFamily="2" charset="-52"/>
              </a:rPr>
              <a:t>Контактная информация Комитета по финансам и налоговой политике Администрации Городского округа Подольск</a:t>
            </a:r>
            <a:endParaRPr lang="ru-RU" sz="1600" b="1" dirty="0">
              <a:solidFill>
                <a:schemeClr val="bg1"/>
              </a:solidFill>
              <a:latin typeface="Philosopher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6063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Объем и структура налоговых и неналоговых </a:t>
            </a:r>
            <a:r>
              <a:rPr lang="ru-RU" sz="14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доходов, </a:t>
            </a:r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а также </a:t>
            </a:r>
            <a:r>
              <a:rPr lang="ru-RU" sz="14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межбюджетные трансферты, поступающие </a:t>
            </a:r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в бюджет Городского округа Подольск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07988"/>
              </p:ext>
            </p:extLst>
          </p:nvPr>
        </p:nvGraphicFramePr>
        <p:xfrm>
          <a:off x="179511" y="1024172"/>
          <a:ext cx="8640960" cy="3882875"/>
        </p:xfrm>
        <a:graphic>
          <a:graphicData uri="http://schemas.openxmlformats.org/drawingml/2006/table">
            <a:tbl>
              <a:tblPr/>
              <a:tblGrid>
                <a:gridCol w="851563"/>
                <a:gridCol w="4717267"/>
                <a:gridCol w="449493"/>
                <a:gridCol w="665849"/>
                <a:gridCol w="674910"/>
                <a:gridCol w="647733"/>
                <a:gridCol w="634145"/>
              </a:tblGrid>
              <a:tr h="781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 дохода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кода дохода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(тыс. руб.)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5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2821" marR="2821" marT="2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8 763 672,84873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10 570 542,00000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13 331 113,00000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13 062 392,00000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13 771 655,00000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4 364 371,89307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5 250 832,00000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6 983 868,00000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6 589 185,00000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6 968 588,00000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1 01 02 000 01 0000 110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4 364 371,89307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5 250 832,00000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6 983 868,00000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6 589 185,00000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6 968 588,00000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1 03 00 000 00 0000 000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62 824,82646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66 886,00000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72 475,00000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76 943,00000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85 080,00000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1 03 02 000 01 0000 110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62 824,82646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66 886,00000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72 475,00000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76 943,00000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85 080,00000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1 630 260,96966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2 354 540,00000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2 987 317,00000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3 442 845,00000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3 831 263,00000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1 05 01 000 00 0000 110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1 549 582,47960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2 167 854,00000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2 657 066,00000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3 196 357,00000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3 556 485,00000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1 05 02 000 02 0000 110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-4 573,57917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1 05 03 000 01 0000 110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-2 213,18448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2 680,00000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1 05 04 000 02 0000 110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83 329,60861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181 938,00000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320 168,00000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235 436,00000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260 020,00000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1 05 07 000 01 0000 110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Налог, взимаемый в связи с применением специального налогового режима "Автоматизированная упрощенная система налогообложения"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4 135,64510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4 748,00000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10 083,00000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11 052,00000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12 078,00000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1 466 099,71366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1 493 574,00000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1 697 486,00000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1 735 002,00000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1 758 126,00000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1 06 01 000 00 0000 110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352 255,99554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365 495,00000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431 407,00000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453 409,00000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476 533,00000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1 06 06 000 00 0000 110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1 113 843,71812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1 128 079,00000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1 266 079,00000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1 281 593,00000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1 281 593,00000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1 06 06 030 00 0000 110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835 010,64301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869 735,00000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919 174,00000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930 437,00000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930 437,00000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1 06 06 040 00 0000 110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278 833,07511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258 344,00000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346 905,00000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351 156,00000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351 156,00000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52 533,96970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69 582,00000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78 940,00000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82 314,00000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85 645,00000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1 08 03 000 01 0000 110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52 168,96970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68 957,00000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78 900,00000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82 214,00000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85 585,00000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1 08 07 150 01 0000 110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365,00000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625,00000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9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809 042,32105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811 198,00000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912 372,00000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911 974,00000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911 182,00000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1 11 01 000 00 0000 120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25 127,95370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1 11 05 000 00 0000 120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654 586,05809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687 555,00000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789 120,00000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789 120,00000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789 120,00000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7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1 11 05 012 04 0000 120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и которые расположены 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567 026,99114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610 000,00000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700 472,00000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700 472,00000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700 472,00000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8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1 11 05 024 04 0000 120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городских округов (за исключением земельных участков муниципальных бюджетных и автономных учреждений)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37 289,61781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28 319,00000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36 854,00000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36 854,00000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36 854,00000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57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1 11 05 074 04 0000 120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имущества, составляющего казну городских округов (за исключением земельных участков)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48 734,07826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48 078,00000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51 794,00000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51 794,00000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51 794,00000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5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1 11 05 300 00 0000 120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1 535,15993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1 158,00000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1 11 05 312 04 0000 120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по соглашениям об установлении сервитута, заключенным органами местного самоуправления городских округов, государственными или муниципальными предприятиями либо государственными или муниципальными учреждениями в отношении земельных участков, государственная собственность на которые не разграничена и которые расположены в границах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1 471,56146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1 11 05 324 04 0000 120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по соглашениям об установлении сервитута, заключенным органами местного самоуправления городских округов, государственными или муниципальными предприятиями либо государственными или муниципальными учреждениями в отношении земельных участков, находящихся в собственности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63,80941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63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1 11 05 430 04 0000 120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публичный сервитут, предусмотренная решением уполномоченного органа об установлении публичного сервитута в отношении земельных участков, которые расположены в границах городских округов, находятся в федеральной собственности и осуществление полномочий Российской Федерации по управлению и распоряжению которыми передано органам государственной власти субъектов Российской Федерации и не предоставлены гражданам или юридическим лицам (за исключением органов государственной власти (государственных органов), органов местного самоуправления (муниципальных органов), органов управления государственными внебюджетными фондами и казенных учреждений)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0,21095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9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1 11 07 000 00 0000 120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903,12237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1 11 07 014 04 0000 120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созданных городскими округами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903,12237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10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Объем и структура налоговых и неналоговых </a:t>
            </a:r>
            <a:r>
              <a:rPr lang="ru-RU" sz="14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доходов, </a:t>
            </a:r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а также </a:t>
            </a:r>
            <a:r>
              <a:rPr lang="ru-RU" sz="14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межбюджетные трансферты, поступающие </a:t>
            </a:r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в бюджет Городского округа Подольск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132981"/>
              </p:ext>
            </p:extLst>
          </p:nvPr>
        </p:nvGraphicFramePr>
        <p:xfrm>
          <a:off x="107504" y="1059582"/>
          <a:ext cx="8712967" cy="3731192"/>
        </p:xfrm>
        <a:graphic>
          <a:graphicData uri="http://schemas.openxmlformats.org/drawingml/2006/table">
            <a:tbl>
              <a:tblPr/>
              <a:tblGrid>
                <a:gridCol w="858661"/>
                <a:gridCol w="4521669"/>
                <a:gridCol w="688145"/>
                <a:gridCol w="671399"/>
                <a:gridCol w="680536"/>
                <a:gridCol w="653131"/>
                <a:gridCol w="639426"/>
              </a:tblGrid>
              <a:tr h="9871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 дохода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кода дохода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(тыс. руб.)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421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167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1 11 09 000 00 0000 120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128 425,18689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123 543,00000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122 557,00000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122 159,00000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121 367,00000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1 11 09 044 04 0000 120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поступления от использования имущества, находящегося в собственности городских округов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89 370,79972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90 220,00000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88 576,00000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87 775,00000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86 983,00000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1 11 09 044 04 0001 120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поступления от использования имущества, находящегося в собственности городских округов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 (средства за наём муниципального жилья)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80 700,06666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83 762,00000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80 065,00000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79 264,00000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78 472,00000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1 11 09 044 04 0002 120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поступления от использования имущества, находящегося в собственности городских округов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 (средства по договору коммерческого найма жилого помещения муниципального жилищного фонда)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8 338,06114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6 158,00000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8 511,00000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8 511,00000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8 511,00000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1 11 09 044 04 0004 120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поступления от использования имущества, находящегося в собственности городских округов (за исключением имущества муниципальных  бюджетных и автономных учреждений, а также имущества муниципальных  унитарных предприятий, в том числе казенных) (плата за размещение объектов на землях или земельных участках, находящихся в муниципальной собственности или собственность на которые не разграничена, расположенных в границах городских округов)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332,67192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1 11 09 080 04 0000 120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собственности городских округов,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39 054,38717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33 323,00000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33 981,00000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34 384,00000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34 384,00000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1 11 09 080 04 0001 120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собственности городских округов, и на землях или земельных участках, государственная собственность на которые не разграничена (средства от проведения конкурса на право заключить договор на размещение нестационарных торговых объектов)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19 121,01596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18 000,00000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1 11 09 080 04 0002 120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собственности городских округов, и на землях или земельных участках, государственная собственность на которые не разграничена (средства от проведения аукциона на право заключения договора на установку и эксплуатацию рекламных конструкций на объектах муниципальной собственности)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19 933,37121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15 323,00000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15 981,00000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16 384,00000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16 384,00000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1 853,11112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3 010,00000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4 696,00000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4 696,00000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4 696,00000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1 12 01 000 01 0000 120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1 853,11112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3 010,00000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4 696,00000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4 696,00000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4 696,00000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8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1 12 01 010 01 0000 120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1 010,96986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1 616,00000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1 748,00000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1 748,00000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1 748,00000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1 12 01 030 01 0000 120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236,59354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393,00000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1 808,00000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1 808,00000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1 808,00000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1 12 01 040 01 0000 120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605,54772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1 001,00000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1 12 01 041 01 0000 120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размещение отходов производства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557,43763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921,00000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1 12 01 042 01 0000 120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размещение твердых коммунальных отходов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48,11009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6 247,75011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7 536,00000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7 030,00000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3 535,00000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1 13 01 000 00 0000 130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оказания платных услуг (работ)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89,95200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1 13 01 530 04 0000 130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оказание услуг по присоединению объектов дорожного сервиса к автомобильным дорогам общего пользования местного значения, зачисляемая в бюджеты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2,40800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9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1 13 01 994 04 0000 130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доходы от оказания платных услуг (работ) получателями средств бюджетов городских округов (проведение предрейсового осмотра водителей сторонних организаций)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87,54400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8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1 13 02 000 00 0000 130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компенсации затрат государства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6 157,79811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7 526,00000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86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Объем и структура налоговых и неналоговых </a:t>
            </a:r>
            <a:r>
              <a:rPr lang="ru-RU" sz="14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доходов, </a:t>
            </a:r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а также </a:t>
            </a:r>
            <a:r>
              <a:rPr lang="ru-RU" sz="14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межбюджетные трансферты, поступающие </a:t>
            </a:r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в бюджет Городского округа Подольск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501186"/>
              </p:ext>
            </p:extLst>
          </p:nvPr>
        </p:nvGraphicFramePr>
        <p:xfrm>
          <a:off x="143506" y="1275606"/>
          <a:ext cx="8748973" cy="3525848"/>
        </p:xfrm>
        <a:graphic>
          <a:graphicData uri="http://schemas.openxmlformats.org/drawingml/2006/table">
            <a:tbl>
              <a:tblPr/>
              <a:tblGrid>
                <a:gridCol w="862209"/>
                <a:gridCol w="4540354"/>
                <a:gridCol w="690989"/>
                <a:gridCol w="674174"/>
                <a:gridCol w="683348"/>
                <a:gridCol w="655830"/>
                <a:gridCol w="642069"/>
              </a:tblGrid>
              <a:tr h="9972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 дохода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кода дохода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(тыс. руб.)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43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3384" marR="3384" marT="33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410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1 13 02 994 04 0000 130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доходы от компенсации затрат бюджетов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6 157,79811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7 526,00000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1 13 02 994 04 0001 130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доходы от компенсации затрат  бюджетов городских округов (средства от возмещения затрат по коммунальным платежам)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268,55370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1 13 02 994 04 0010 130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доходы от компенсации затрат бюджетов городских округов (иные поступления)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5 889,24441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7 246,00000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6 700,00000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3 350,00000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4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264 252,46323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356 524,00000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464 659,00000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173 500,00000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22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1 14 01 000 00 0000 410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продажи квартир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10 593,91175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1 14 01 040 04 0000 410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продажи квартир, находящихся в собственности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10 593,91175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1 14 02 000 00 0000 000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112 454,80667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134 557,00000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223 159,00000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1 14 02 043 04 0000 410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реализации иного имущества, находящегося в собственности городских округов (в части реализации основных средств по указанному имуществу)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112 454,80667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134 557,00000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223 159,00000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1 14 06 000 00 0000 430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141 203,74481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98 967,00000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7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1 14 06 012 04 0000 430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продажи земельных участков, государственная собственность на которые не разграничена и которые расположены в границах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140 839,54886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82 000,00000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2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1 14 06 012 04 0000 430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продажи земельных участков, находящихся в собственности городских округов (за исключением земельных участков муниципальных бюджетных и автономных учреждений)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364,19595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16 967,00000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1 14 06 300 00 0000 430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120 000,00000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1 14 06 312 04 0000 430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 и которые расположены в границах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120 000,00000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7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76 726,27627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65 197,00000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37 868,00000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37 696,00000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37 696,00000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7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1 16 01 000 01 0000 140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Административные штрафы, установленные Кодексом Российской Федерации об административных правонарушениях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7 936,48371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4 282,00000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11 793,00000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11 621,00000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11 621,00000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7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1 16 02 000 02 0000 140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Административные штрафы, установленные законами субъектов Российской Федерации об административных правонарушениях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3 745,00000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1 590,00000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3 745,00000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1 16 07 000 00 0000 140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36 423,68989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18 495,00000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16 686,00000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16 686,00000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16 686,00000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1 16 10 000 00 0000 140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Платежи в целях возмещения причиненного ущерба (убытков)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2 149,77194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2 451,00000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2 201,00000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2 201,00000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2 201,00000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7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1 16 11 000 01 0000 140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Платежи, уплачиваемые в целях возмещения вреда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2 888,41987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38 379,00000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3 443,00000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3 443,00000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3 443,00000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3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1 16 18 000 01 0000 140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сумм пеней, предусмотренных законодательством Российской Федерации о налогах и сборах, подлежащие зачислению в бюджеты субъектов Российской Федерации по нормативу, установленному Бюджетным кодексом Российской Федерации, распределяемые Федеральным казначейством между бюджетами субъектов Российской Федерации в соответствии с федеральным законом о федеральном бюджете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23 582,91086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24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23528" y="1779663"/>
            <a:ext cx="432048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400" dirty="0">
              <a:solidFill>
                <a:prstClr val="black"/>
              </a:solidFill>
              <a:latin typeface="Russia" pitchFamily="34" charset="0"/>
              <a:cs typeface="Russi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7" y="-12506"/>
            <a:ext cx="9136224" cy="100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1\Desktop\герб-кз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335"/>
            <a:ext cx="508520" cy="63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7495"/>
            <a:ext cx="7920880" cy="504056"/>
          </a:xfrm>
        </p:spPr>
        <p:txBody>
          <a:bodyPr anchor="t">
            <a:noAutofit/>
          </a:bodyPr>
          <a:lstStyle/>
          <a:p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Объем и структура налоговых и неналоговых </a:t>
            </a:r>
            <a:r>
              <a:rPr lang="ru-RU" sz="14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доходов, </a:t>
            </a:r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а также </a:t>
            </a:r>
            <a:r>
              <a:rPr lang="ru-RU" sz="1400" b="1" dirty="0" smtClean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межбюджетные трансферты, поступающие </a:t>
            </a:r>
            <a:r>
              <a:rPr lang="ru-RU" sz="1400" b="1" dirty="0">
                <a:solidFill>
                  <a:prstClr val="white"/>
                </a:solidFill>
                <a:effectLst>
                  <a:innerShdw blurRad="50800" dist="50800" dir="2700000">
                    <a:prstClr val="black">
                      <a:alpha val="50000"/>
                    </a:prstClr>
                  </a:innerShdw>
                </a:effectLst>
                <a:latin typeface="Philosopher" panose="00000500000000000000" pitchFamily="2" charset="-52"/>
                <a:cs typeface="Times New Roman" panose="02020603050405020304" pitchFamily="18" charset="0"/>
              </a:rPr>
              <a:t>в бюджет Городского округа Подольск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855729"/>
              </p:ext>
            </p:extLst>
          </p:nvPr>
        </p:nvGraphicFramePr>
        <p:xfrm>
          <a:off x="179512" y="1053227"/>
          <a:ext cx="8712968" cy="3980353"/>
        </p:xfrm>
        <a:graphic>
          <a:graphicData uri="http://schemas.openxmlformats.org/drawingml/2006/table">
            <a:tbl>
              <a:tblPr/>
              <a:tblGrid>
                <a:gridCol w="858660"/>
                <a:gridCol w="4521669"/>
                <a:gridCol w="688146"/>
                <a:gridCol w="671400"/>
                <a:gridCol w="680534"/>
                <a:gridCol w="653130"/>
                <a:gridCol w="639429"/>
              </a:tblGrid>
              <a:tr h="9393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Код дохода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кода дохода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(тыс. руб.)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</a:t>
                      </a:r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</a:t>
                      </a:r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 </a:t>
                      </a:r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2027 </a:t>
                      </a:r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35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29 645,98101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91 663,00000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84 402,00000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4 339,00000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1 17 01 000 00 0000 000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Невыясненные поступления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-2 721,00141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1 17 01 040 04 0000 180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Невыясненные поступления, зачисляемые в бюджеты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-2 721,00141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1 17 05 000 00 0000 180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30 240,37747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91 663,00000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84 402,00000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4 339,00000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1 17 05 040 04 0000 180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30 240,37747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91 663,00000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84 402,00000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4 339,00000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1 17 05 040 04 0000 180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30 240,37747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91 663,00000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84 402,00000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4 702,00000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4 339,00000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2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1 17 05 040 04 0008 180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бюджетам городских округов (средства от проведения аукциона на право заключения договора о комплексном развитии незастроенной территории)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21 728,00000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1 17 05 040 04 0002 180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бюджетов городских округов (от реализации инвестиционных контрактов на строительство объектов недвижимости жилого назначения)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80 000,00000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80 000,00000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2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1 17 05 040 04 0005 180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бюджетов городских округов (единовременная плата за резервирование места для семейного (родового) захоронения, превышающего размер бесплатно предоставляемого места для родственного захоронения)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1 077,29258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4 440,00000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1 925,00000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1 925,00000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1 925,00000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3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1 17 05 040 04 0006 180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бюджетов городских округов (плата за возмещение ущерба окружающей природной среде, причиненного в результате вырубки деревьев)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7 239,96919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7 056,00000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2 340,00000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1 977,00000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1 17 05 040 04 0009 180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бюджетов городских округов (плата за право размещения сезонных летних кафе при стационарных предприятиях общественного питания)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158,76380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3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1 17 05 040 04 0013 180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бюджетов городских округов (поступления денежных средств от выдаваемых органом местного самоуправления разрешений на размещение объектов)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1 17 05 040 04 007 180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бюджетов городских округов (доходы от утилизации бесхозяйных транспортных средств (частей разукомплектованных транспортных средств), а также поступления от платы за вывоз и временное хранение транспортных средств, истребованных владельцами (собственниками) со стоянки временного хранения)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35,35190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1 17 05 040 04 0006 180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1 17 15 000 00 0000 150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Инициативные платежи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230,46400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1 17 16 000 00 0000 150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 в части невыясненных поступлений, по которым не осуществлен возврат (уточнение) не позднее трех лет со дня их зачисления на единый счет соответствующего бюджета бюджетной системы Российской Федерации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1 896,14095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2 00 00 000 00 0000 000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9 384 099,37993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15 558 500,20234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12 787 340,59800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10 058 292,42300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8 707 412,06800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2 02 00 000 00 0000 000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9 420 670,68453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15 558 500,20234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12 787 340,59800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10 058 292,42300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8 707 412,06800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2 02 10 000 00 0000 150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160 397,00000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11 828,00000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2 02 15 001 00 0000 150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 на выравнивание бюджетной обеспеченности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2 02 19 999 04 0001 150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дотации бюджетам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160 397,00000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11 828,00000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2 02 20 000 00 0000 150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2 818 125,75493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6 108 030,06015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5 700 754,35000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2 935 106,04000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1 733 602,19000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2 02 30 000 00 0000 150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6 261 619,05492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6 745 563,67500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6 468 752,44800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6 497 552,90300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6 469 178,39800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6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2 02 40 000 00 0000 150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180 528,87468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2 693 078,46719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617 833,80000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625 633,48000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504 631,48000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2 03 00 000 00 0000 000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ОТ ГОСУДАРСТВЕННЫХ (МУНИЦИПАЛЬНЫХ)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9 728,08728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2 03 04 099 04 0000 150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безвозмездные поступления от государственных (муниципальных) организаций в бюджеты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9 728,08728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2 07 00 000 00 0000 000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БЕЗВОЗМЕЗДНЫЕ ПОСТУПЛЕНИЯ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2 07 04 050 04 0000 150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безвозмездные поступления в бюджеты городских округов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3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2 18 00 000 00 0000 000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бюджетов бюджетной системы РФ от возврата бюджетами бюджетной системы РФ и организациями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449,23010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89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2 18 04 010 04 0000 150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бюджетов городских округов от возврата бюджетными учреждениями остатков субсидий прошлых лет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449,23010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67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2 19 00 000 00 0000 150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-46 748,62198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2 19 60 010 04 0000 150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4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-46 748,62198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9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 </a:t>
                      </a: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18 147 772,22866</a:t>
                      </a:r>
                      <a:endParaRPr lang="ru-RU" sz="4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26 129 042,20234</a:t>
                      </a:r>
                      <a:endParaRPr lang="ru-RU" sz="4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08" marR="3108" marT="3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26 118 453,59800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23 120 684,42300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4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22 479 067,06800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74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2674</TotalTime>
  <Words>15859</Words>
  <Application>Microsoft Office PowerPoint</Application>
  <PresentationFormat>Экран (16:9)</PresentationFormat>
  <Paragraphs>3948</Paragraphs>
  <Slides>57</Slides>
  <Notes>56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59" baseType="lpstr">
      <vt:lpstr>Тема Office</vt:lpstr>
      <vt:lpstr>Лист</vt:lpstr>
      <vt:lpstr>  БЮДЖЕТ ДЛЯ ГРАЖДАН   разработан на основе решения Совета депутатов Городского округа Подольск от 24.12.2024 № 71/2   «О бюджете Городского округа Подольск на 2025 год и на плановый период 2026-2027 годов»</vt:lpstr>
      <vt:lpstr>Проект бюджета Городского округа Подольск на 2025 год и на плановый период 2026-2027 годов сформирован на основании:</vt:lpstr>
      <vt:lpstr>Основные показатели социально-экономического развития Городского округа Подольск </vt:lpstr>
      <vt:lpstr>Основные задачи и приоритеты бюджетной политики Городского округа Подольск на 2025 год и на плановый период 2026-2027 годов</vt:lpstr>
      <vt:lpstr>Основные параметры бюджета Городского округа Подольск 2022-2027 г. г.</vt:lpstr>
      <vt:lpstr>Объем и структура налоговых и неналоговых доходов, а также межбюджетные трансферты, поступающие в бюджет Городского округа Подольск</vt:lpstr>
      <vt:lpstr>Объем и структура налоговых и неналоговых доходов, а также межбюджетные трансферты, поступающие в бюджет Городского округа Подольск</vt:lpstr>
      <vt:lpstr>Объем и структура налоговых и неналоговых доходов, а также межбюджетные трансферты, поступающие в бюджет Городского округа Подольск</vt:lpstr>
      <vt:lpstr>Объем и структура налоговых и неналоговых доходов, а также межбюджетные трансферты, поступающие в бюджет Городского округа Подольск</vt:lpstr>
      <vt:lpstr>Удельный объем налоговых и неналоговых доходов бюджета Городского округа Подольск в расчете на душу населения в сравнении с другими городскими округами Московской области, тыс. рублей</vt:lpstr>
      <vt:lpstr>Сведения об объеме муниципального долга Городского округа Подольск</vt:lpstr>
      <vt:lpstr>Налоговые ставки по земельному налогу на территории Городского округа Подольск в соответствии с решением Совета депутатов Городского округа Подольск от 25.11.2021 №16/4 "Об установлении земельного налога на территории муниципального образования "Городской округ Подольск Московской области"</vt:lpstr>
      <vt:lpstr>Налоговые ставки по земельному налогу на территории Городского округа Подольск в соответствии с решением Совета депутатов Городского округа Подольск от 30.11.2015 №7/6 "Об установлении налога на имущество физических лиц на территории муниципального образования "Городской округ Подольск Московской области"</vt:lpstr>
      <vt:lpstr>Информация о налоговых  льготах  на территории Городского округа Подольск  и оценке налоговых расходов в связи с предоставлением льгот</vt:lpstr>
      <vt:lpstr>Информация о налоговых  льготах  на территории Городского округа Подольск  и оценке налоговых расходов в связи с предоставлением льгот</vt:lpstr>
      <vt:lpstr>Информация о налоговых  льготах  на территории Городского округа Подольск  и оценке налоговых расходов в связи с предоставлением льгот</vt:lpstr>
      <vt:lpstr>Информация о налоговых  льготах  на территории Городского округа Подольск  и оценке налоговых расходов в связи с предоставлением льгот</vt:lpstr>
      <vt:lpstr>Информация о налоговых  льготах  на территории Городского округа Подольск  и оценке налоговых расходов в связи с предоставлением льгот</vt:lpstr>
      <vt:lpstr>Информация о налоговых  льготах  на территории Городского округа Подольск  и оценке налоговых расходов в связи с предоставлением льгот</vt:lpstr>
      <vt:lpstr>Расходы бюджета Городского округа Подольск по разделам и подразделам классификации расходов на 2025 год  и на плановый период 2026-2027 годов                           (млн. рублей) </vt:lpstr>
      <vt:lpstr>Расходы бюджета Городского округа Подольск по разделам и подразделам классификации расходов на 2025 год  и на плановый период 2026-2027 годов                           (млн. рублей) </vt:lpstr>
      <vt:lpstr>Расходы бюджета Городского округа Подольск по разделам и подразделам классификации  расходов на 2025 год  и на плановый период 2026-2027 годов (млн. рублей) </vt:lpstr>
      <vt:lpstr>Расходы бюджета Городского округа Подольск в разрезе муниципальных программ (млн. рублей)</vt:lpstr>
      <vt:lpstr>Расходы бюджета Городского округа Подольск в разрезе муниципальных программ (млн. рублей)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</vt:lpstr>
      <vt:lpstr> Информация о расходах бюджета с учетом интересов целевых групп пользователей, на которые направлены мероприятия муниципальных программ</vt:lpstr>
      <vt:lpstr> Информация о расходах бюджета с учетом интересов целевых групп пользователей, на которые направлены мероприятия муниципальных программ</vt:lpstr>
      <vt:lpstr> Информация о расходах бюджета с учетом интересов целевых групп пользователей, на которые направлены мероприятия муниципальных программ</vt:lpstr>
      <vt:lpstr> Информация о расходах бюджета с учетом интересов целевых групп пользователей, на которые направлены мероприятия муниципальных программ</vt:lpstr>
      <vt:lpstr> Информация об общественно значимых проектах, реализуемых на территории Городского округа Подольск</vt:lpstr>
      <vt:lpstr> Информация об общественно значимых проектах, реализуемых на территории Городского округа Подольск</vt:lpstr>
      <vt:lpstr> бюджет – форма образования и расходования денежных средств, предназначенных для финансового обеспечения задач и функций местного самоуправления;  доходы бюджета - поступающие в бюджет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бюджета;  расходы бюджета - выплачиваемые из бюджета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бюджета;  дефицит бюджета - превышение расходов бюджета над его доходами;  </vt:lpstr>
      <vt:lpstr> бюджетный процесс - регламентируемая законодательством Российской Федерации деятельность органов местного самоуправления и иных участников бюджетного процесса по составлению и рассмотрению проектов бюджета, утверждению и исполнению бюджета, контролю за его исполнением, осуществлению бюджетного учета, составлению, внешней проверке, рассмотрению и утверждению бюджетной отчетности;  межбюджетные трансферты - средства, предоставляемые одним бюджетом бюджетной системы Российской Федерации другому бюджету бюджетной системы Российской Федерации;   бюджетные ассигнования - предельные объемы денежных средств, предусмотренных в соответствующем финансовом году для исполнения бюджетных обязательств;  </vt:lpstr>
      <vt:lpstr>  текущий финансовый год - год, в котором осуществляется исполнение бюджета, составление и рассмотрение проекта бюджета на очередной финансовый год и плановый период;   очередной финансовый год - год, следующий за текущим финансовым годом;  плановый период - два финансовых года, следующие за очередным финансовым годом;  отчетный финансовый год - год, предшествующий текущему финансовому году. </vt:lpstr>
      <vt:lpstr> Адрес: Городской округ Подольск, ул. Кирова, д. 5  Часы работы: понедельник-четверг с 9-00 до 18-00, пятница с 9-00 до 17-00,  обед с 13-00 до 13-48  Председатель Комитета: Коткова Светлана Николаевна  График личного приема: второй вторник каждого месяца с 16-00 до 18-00 без предварительной записи  Тел. 8 (4967) 69-99-43, факс: 8 (4967) 54-46-72 E-mail: pdls_pod-finupr@mosreg.ru https://www.instagram.com/kfnp_podolsk/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Petrenko</cp:lastModifiedBy>
  <cp:revision>347</cp:revision>
  <cp:lastPrinted>2024-12-25T07:27:13Z</cp:lastPrinted>
  <dcterms:created xsi:type="dcterms:W3CDTF">2022-07-12T07:05:08Z</dcterms:created>
  <dcterms:modified xsi:type="dcterms:W3CDTF">2024-12-25T12:55:22Z</dcterms:modified>
</cp:coreProperties>
</file>